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1"/>
  </p:notesMasterIdLst>
  <p:handoutMasterIdLst>
    <p:handoutMasterId r:id="rId102"/>
  </p:handoutMasterIdLst>
  <p:sldIdLst>
    <p:sldId id="577" r:id="rId2"/>
    <p:sldId id="580" r:id="rId3"/>
    <p:sldId id="731" r:id="rId4"/>
    <p:sldId id="733" r:id="rId5"/>
    <p:sldId id="670" r:id="rId6"/>
    <p:sldId id="749" r:id="rId7"/>
    <p:sldId id="581" r:id="rId8"/>
    <p:sldId id="645" r:id="rId9"/>
    <p:sldId id="750" r:id="rId10"/>
    <p:sldId id="730" r:id="rId11"/>
    <p:sldId id="587" r:id="rId12"/>
    <p:sldId id="588" r:id="rId13"/>
    <p:sldId id="589" r:id="rId14"/>
    <p:sldId id="590" r:id="rId15"/>
    <p:sldId id="720" r:id="rId16"/>
    <p:sldId id="591" r:id="rId17"/>
    <p:sldId id="604" r:id="rId18"/>
    <p:sldId id="699" r:id="rId19"/>
    <p:sldId id="700" r:id="rId20"/>
    <p:sldId id="701" r:id="rId21"/>
    <p:sldId id="702" r:id="rId22"/>
    <p:sldId id="751" r:id="rId23"/>
    <p:sldId id="593" r:id="rId24"/>
    <p:sldId id="592" r:id="rId25"/>
    <p:sldId id="594" r:id="rId26"/>
    <p:sldId id="595" r:id="rId27"/>
    <p:sldId id="596" r:id="rId28"/>
    <p:sldId id="597" r:id="rId29"/>
    <p:sldId id="763" r:id="rId30"/>
    <p:sldId id="599" r:id="rId31"/>
    <p:sldId id="600" r:id="rId32"/>
    <p:sldId id="752" r:id="rId33"/>
    <p:sldId id="678" r:id="rId34"/>
    <p:sldId id="753" r:id="rId35"/>
    <p:sldId id="703" r:id="rId36"/>
    <p:sldId id="704" r:id="rId37"/>
    <p:sldId id="764" r:id="rId38"/>
    <p:sldId id="706" r:id="rId39"/>
    <p:sldId id="754" r:id="rId40"/>
    <p:sldId id="643" r:id="rId41"/>
    <p:sldId id="644" r:id="rId42"/>
    <p:sldId id="755" r:id="rId43"/>
    <p:sldId id="642" r:id="rId44"/>
    <p:sldId id="638" r:id="rId45"/>
    <p:sldId id="639" r:id="rId46"/>
    <p:sldId id="640" r:id="rId47"/>
    <p:sldId id="641" r:id="rId48"/>
    <p:sldId id="756" r:id="rId49"/>
    <p:sldId id="647" r:id="rId50"/>
    <p:sldId id="649" r:id="rId51"/>
    <p:sldId id="651" r:id="rId52"/>
    <p:sldId id="652" r:id="rId53"/>
    <p:sldId id="653" r:id="rId54"/>
    <p:sldId id="757" r:id="rId55"/>
    <p:sldId id="658" r:id="rId56"/>
    <p:sldId id="659" r:id="rId57"/>
    <p:sldId id="660" r:id="rId58"/>
    <p:sldId id="661" r:id="rId59"/>
    <p:sldId id="662" r:id="rId60"/>
    <p:sldId id="732" r:id="rId61"/>
    <p:sldId id="758" r:id="rId62"/>
    <p:sldId id="716" r:id="rId63"/>
    <p:sldId id="717" r:id="rId64"/>
    <p:sldId id="759" r:id="rId65"/>
    <p:sldId id="671" r:id="rId66"/>
    <p:sldId id="672" r:id="rId67"/>
    <p:sldId id="679" r:id="rId68"/>
    <p:sldId id="680" r:id="rId69"/>
    <p:sldId id="682" r:id="rId70"/>
    <p:sldId id="681" r:id="rId71"/>
    <p:sldId id="683" r:id="rId72"/>
    <p:sldId id="684" r:id="rId73"/>
    <p:sldId id="685" r:id="rId74"/>
    <p:sldId id="686" r:id="rId75"/>
    <p:sldId id="760" r:id="rId76"/>
    <p:sldId id="688" r:id="rId77"/>
    <p:sldId id="762" r:id="rId78"/>
    <p:sldId id="689" r:id="rId79"/>
    <p:sldId id="691" r:id="rId80"/>
    <p:sldId id="690" r:id="rId81"/>
    <p:sldId id="692" r:id="rId82"/>
    <p:sldId id="693" r:id="rId83"/>
    <p:sldId id="694" r:id="rId84"/>
    <p:sldId id="695" r:id="rId85"/>
    <p:sldId id="667" r:id="rId86"/>
    <p:sldId id="718" r:id="rId87"/>
    <p:sldId id="721" r:id="rId88"/>
    <p:sldId id="674" r:id="rId89"/>
    <p:sldId id="723" r:id="rId90"/>
    <p:sldId id="729" r:id="rId91"/>
    <p:sldId id="726" r:id="rId92"/>
    <p:sldId id="727" r:id="rId93"/>
    <p:sldId id="728" r:id="rId94"/>
    <p:sldId id="725" r:id="rId95"/>
    <p:sldId id="668" r:id="rId96"/>
    <p:sldId id="707" r:id="rId97"/>
    <p:sldId id="708" r:id="rId98"/>
    <p:sldId id="709" r:id="rId99"/>
    <p:sldId id="761" r:id="rId100"/>
  </p:sldIdLst>
  <p:sldSz cx="12190413" cy="6858000"/>
  <p:notesSz cx="6858000" cy="9144000"/>
  <p:embeddedFontLst>
    <p:embeddedFont>
      <p:font typeface="Bebas Neue" panose="020B0506020202020201" pitchFamily="34" charset="0"/>
      <p:regular r:id="rId103"/>
    </p:embeddedFont>
    <p:embeddedFont>
      <p:font typeface="Calibri" panose="020F0502020204030204" pitchFamily="34" charset="0"/>
      <p:regular r:id="rId104"/>
      <p:bold r:id="rId105"/>
      <p:italic r:id="rId106"/>
      <p:boldItalic r:id="rId107"/>
    </p:embeddedFont>
    <p:embeddedFont>
      <p:font typeface="Calibri Light" panose="020F0302020204030204" pitchFamily="34" charset="0"/>
      <p:regular r:id="rId108"/>
      <p: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15:clr>
            <a:srgbClr val="A4A3A4"/>
          </p15:clr>
        </p15:guide>
        <p15:guide id="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62626"/>
    <a:srgbClr val="D9D9D9"/>
    <a:srgbClr val="B2B2B2"/>
    <a:srgbClr val="F61A49"/>
    <a:srgbClr val="A6A6A6"/>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8113" autoAdjust="0"/>
  </p:normalViewPr>
  <p:slideViewPr>
    <p:cSldViewPr snapToGrid="0" snapToObjects="1" showGuides="1">
      <p:cViewPr varScale="1">
        <p:scale>
          <a:sx n="129" d="100"/>
          <a:sy n="129" d="100"/>
        </p:scale>
        <p:origin x="-108" y="-11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tableStyles" Target="tableStyles.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799524273526971"/>
          <c:y val="0"/>
          <c:w val="0.66200475726473029"/>
          <c:h val="1"/>
        </c:manualLayout>
      </c:layout>
      <c:barChart>
        <c:barDir val="bar"/>
        <c:grouping val="stacked"/>
        <c:varyColors val="0"/>
        <c:ser>
          <c:idx val="0"/>
          <c:order val="0"/>
          <c:tx>
            <c:strRef>
              <c:f>Tabelle1!$B$1</c:f>
              <c:strCache>
                <c:ptCount val="1"/>
                <c:pt idx="0">
                  <c:v>Description 1</c:v>
                </c:pt>
              </c:strCache>
            </c:strRef>
          </c:tx>
          <c:spPr>
            <a:solidFill>
              <a:schemeClr val="bg1">
                <a:lumMod val="65000"/>
              </a:schemeClr>
            </a:solidFill>
          </c:spPr>
          <c:invertIfNegative val="0"/>
          <c:dPt>
            <c:idx val="0"/>
            <c:invertIfNegative val="0"/>
            <c:bubble3D val="0"/>
            <c:spPr>
              <a:solidFill>
                <a:schemeClr val="accent1"/>
              </a:solidFill>
            </c:spPr>
            <c:extLst xmlns:c16r2="http://schemas.microsoft.com/office/drawing/2015/06/chart">
              <c:ext xmlns:c16="http://schemas.microsoft.com/office/drawing/2014/chart" uri="{C3380CC4-5D6E-409C-BE32-E72D297353CC}">
                <c16:uniqueId val="{00000001-7494-48D8-82EF-C387E06DFD21}"/>
              </c:ext>
            </c:extLst>
          </c:dPt>
          <c:dPt>
            <c:idx val="1"/>
            <c:invertIfNegative val="0"/>
            <c:bubble3D val="0"/>
            <c:spPr>
              <a:solidFill>
                <a:schemeClr val="tx2"/>
              </a:solidFill>
            </c:spPr>
            <c:extLst xmlns:c16r2="http://schemas.microsoft.com/office/drawing/2015/06/chart">
              <c:ext xmlns:c16="http://schemas.microsoft.com/office/drawing/2014/chart" uri="{C3380CC4-5D6E-409C-BE32-E72D297353CC}">
                <c16:uniqueId val="{00000003-7494-48D8-82EF-C387E06DFD21}"/>
              </c:ext>
            </c:extLst>
          </c:dPt>
          <c:dPt>
            <c:idx val="2"/>
            <c:invertIfNegative val="0"/>
            <c:bubble3D val="0"/>
            <c:spPr>
              <a:solidFill>
                <a:schemeClr val="accent1"/>
              </a:solidFill>
            </c:spPr>
            <c:extLst xmlns:c16r2="http://schemas.microsoft.com/office/drawing/2015/06/chart">
              <c:ext xmlns:c16="http://schemas.microsoft.com/office/drawing/2014/chart" uri="{C3380CC4-5D6E-409C-BE32-E72D297353CC}">
                <c16:uniqueId val="{00000005-7494-48D8-82EF-C387E06DFD21}"/>
              </c:ext>
            </c:extLst>
          </c:dPt>
          <c:dPt>
            <c:idx val="3"/>
            <c:invertIfNegative val="0"/>
            <c:bubble3D val="0"/>
            <c:spPr>
              <a:solidFill>
                <a:schemeClr val="tx2"/>
              </a:solidFill>
            </c:spPr>
            <c:extLst xmlns:c16r2="http://schemas.microsoft.com/office/drawing/2015/06/chart">
              <c:ext xmlns:c16="http://schemas.microsoft.com/office/drawing/2014/chart" uri="{C3380CC4-5D6E-409C-BE32-E72D297353CC}">
                <c16:uniqueId val="{00000007-7494-48D8-82EF-C387E06DFD21}"/>
              </c:ext>
            </c:extLst>
          </c:dPt>
          <c:dLbls>
            <c:spPr>
              <a:noFill/>
              <a:ln>
                <a:noFill/>
              </a:ln>
              <a:effectLst/>
            </c:spPr>
            <c:txPr>
              <a:bodyPr/>
              <a:lstStyle/>
              <a:p>
                <a:pPr>
                  <a:defRPr>
                    <a:solidFill>
                      <a:schemeClr val="bg1"/>
                    </a:solidFill>
                    <a:latin typeface="+mj-lt"/>
                  </a:defRPr>
                </a:pPr>
                <a:endParaRPr lang="de-D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Tabelle1!$A$2:$A$5</c:f>
              <c:strCache>
                <c:ptCount val="4"/>
                <c:pt idx="0">
                  <c:v>Keine weiteren Erlöse
</c:v>
                </c:pt>
                <c:pt idx="1">
                  <c:v>Erlöse aus der Vermarktung von Kundenprofildaten</c:v>
                </c:pt>
                <c:pt idx="2">
                  <c:v>Erlöse aus der Vermarktung der Shop-Seite</c:v>
                </c:pt>
                <c:pt idx="3">
                  <c:v>Werbekostenzuschüsse von Lieferanten</c:v>
                </c:pt>
              </c:strCache>
            </c:strRef>
          </c:cat>
          <c:val>
            <c:numRef>
              <c:f>Tabelle1!$B$2:$B$5</c:f>
              <c:numCache>
                <c:formatCode>General</c:formatCode>
                <c:ptCount val="4"/>
                <c:pt idx="0">
                  <c:v>44</c:v>
                </c:pt>
                <c:pt idx="1">
                  <c:v>13</c:v>
                </c:pt>
                <c:pt idx="2">
                  <c:v>36</c:v>
                </c:pt>
                <c:pt idx="3">
                  <c:v>42</c:v>
                </c:pt>
              </c:numCache>
            </c:numRef>
          </c:val>
          <c:extLst xmlns:c16r2="http://schemas.microsoft.com/office/drawing/2015/06/chart">
            <c:ext xmlns:c16="http://schemas.microsoft.com/office/drawing/2014/chart" uri="{C3380CC4-5D6E-409C-BE32-E72D297353CC}">
              <c16:uniqueId val="{00000008-7494-48D8-82EF-C387E06DFD21}"/>
            </c:ext>
          </c:extLst>
        </c:ser>
        <c:dLbls>
          <c:dLblPos val="inEnd"/>
          <c:showLegendKey val="0"/>
          <c:showVal val="1"/>
          <c:showCatName val="0"/>
          <c:showSerName val="0"/>
          <c:showPercent val="0"/>
          <c:showBubbleSize val="0"/>
        </c:dLbls>
        <c:gapWidth val="80"/>
        <c:overlap val="100"/>
        <c:axId val="49305472"/>
        <c:axId val="49318144"/>
      </c:barChart>
      <c:catAx>
        <c:axId val="49305472"/>
        <c:scaling>
          <c:orientation val="minMax"/>
        </c:scaling>
        <c:delete val="0"/>
        <c:axPos val="l"/>
        <c:numFmt formatCode="General" sourceLinked="0"/>
        <c:majorTickMark val="none"/>
        <c:minorTickMark val="none"/>
        <c:tickLblPos val="nextTo"/>
        <c:spPr>
          <a:ln w="25400">
            <a:solidFill>
              <a:schemeClr val="bg1">
                <a:lumMod val="75000"/>
              </a:schemeClr>
            </a:solidFill>
            <a:miter lim="800000"/>
          </a:ln>
        </c:spPr>
        <c:txPr>
          <a:bodyPr anchor="t" anchorCtr="0"/>
          <a:lstStyle/>
          <a:p>
            <a:pPr>
              <a:defRPr sz="1600" b="0">
                <a:solidFill>
                  <a:schemeClr val="tx1">
                    <a:lumMod val="65000"/>
                    <a:lumOff val="35000"/>
                  </a:schemeClr>
                </a:solidFill>
                <a:latin typeface="Bebas Neue" panose="020B0506020202020201" pitchFamily="34" charset="0"/>
              </a:defRPr>
            </a:pPr>
            <a:endParaRPr lang="de-DE"/>
          </a:p>
        </c:txPr>
        <c:crossAx val="49318144"/>
        <c:crosses val="autoZero"/>
        <c:auto val="1"/>
        <c:lblAlgn val="ctr"/>
        <c:lblOffset val="100"/>
        <c:noMultiLvlLbl val="0"/>
      </c:catAx>
      <c:valAx>
        <c:axId val="49318144"/>
        <c:scaling>
          <c:orientation val="minMax"/>
        </c:scaling>
        <c:delete val="1"/>
        <c:axPos val="b"/>
        <c:numFmt formatCode="General" sourceLinked="1"/>
        <c:majorTickMark val="none"/>
        <c:minorTickMark val="none"/>
        <c:tickLblPos val="none"/>
        <c:crossAx val="49305472"/>
        <c:crosses val="autoZero"/>
        <c:crossBetween val="between"/>
      </c:valAx>
      <c:spPr>
        <a:noFill/>
        <a:ln w="25400">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c:v>
                </c:pt>
              </c:strCache>
            </c:strRef>
          </c:tx>
          <c:spPr>
            <a:solidFill>
              <a:schemeClr val="accent3">
                <a:lumMod val="60000"/>
                <a:lumOff val="40000"/>
              </a:schemeClr>
            </a:solidFill>
          </c:spPr>
          <c:invertIfNegative val="0"/>
          <c:dLbls>
            <c:dLbl>
              <c:idx val="0"/>
              <c:layout/>
              <c:tx>
                <c:rich>
                  <a:bodyPr/>
                  <a:lstStyle/>
                  <a:p>
                    <a:r>
                      <a:rPr lang="en-US" b="0" dirty="0">
                        <a:latin typeface="+mn-lt"/>
                      </a:rPr>
                      <a:t>4,3%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BB3F-4209-8480-FCC5A6984976}"/>
                </c:ext>
              </c:extLst>
            </c:dLbl>
            <c:dLbl>
              <c:idx val="1"/>
              <c:layout/>
              <c:tx>
                <c:rich>
                  <a:bodyPr/>
                  <a:lstStyle/>
                  <a:p>
                    <a:r>
                      <a:rPr lang="en-US" b="0" dirty="0">
                        <a:latin typeface="+mn-lt"/>
                      </a:rPr>
                      <a:t>13%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BB3F-4209-8480-FCC5A6984976}"/>
                </c:ext>
              </c:extLst>
            </c:dLbl>
            <c:dLbl>
              <c:idx val="2"/>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BB3F-4209-8480-FCC5A6984976}"/>
                </c:ext>
              </c:extLst>
            </c:dLbl>
            <c:dLbl>
              <c:idx val="3"/>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BB3F-4209-8480-FCC5A6984976}"/>
                </c:ext>
              </c:extLst>
            </c:dLbl>
            <c:dLbl>
              <c:idx val="4"/>
              <c:layout/>
              <c:tx>
                <c:rich>
                  <a:bodyPr/>
                  <a:lstStyle/>
                  <a:p>
                    <a:r>
                      <a:rPr lang="en-US" b="0" dirty="0">
                        <a:latin typeface="+mn-lt"/>
                      </a:rPr>
                      <a:t>10%</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BB3F-4209-8480-FCC5A6984976}"/>
                </c:ext>
              </c:extLst>
            </c:dLbl>
            <c:dLbl>
              <c:idx val="5"/>
              <c:layout/>
              <c:tx>
                <c:rich>
                  <a:bodyPr/>
                  <a:lstStyle/>
                  <a:p>
                    <a:r>
                      <a:rPr lang="en-US" b="0" dirty="0">
                        <a:latin typeface="+mn-lt"/>
                      </a:rPr>
                      <a:t>10%</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BB3F-4209-8480-FCC5A6984976}"/>
                </c:ext>
              </c:extLst>
            </c:dLbl>
            <c:dLbl>
              <c:idx val="6"/>
              <c:layout/>
              <c:tx>
                <c:rich>
                  <a:bodyPr/>
                  <a:lstStyle/>
                  <a:p>
                    <a:r>
                      <a:rPr lang="en-US" b="0" dirty="0">
                        <a:latin typeface="+mn-lt"/>
                      </a:rPr>
                      <a:t>19%</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BB3F-4209-8480-FCC5A6984976}"/>
                </c:ext>
              </c:extLst>
            </c:dLbl>
            <c:dLbl>
              <c:idx val="7"/>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BB3F-4209-8480-FCC5A6984976}"/>
                </c:ext>
              </c:extLst>
            </c:dLbl>
            <c:dLbl>
              <c:idx val="8"/>
              <c:layout/>
              <c:tx>
                <c:rich>
                  <a:bodyPr/>
                  <a:lstStyle/>
                  <a:p>
                    <a:r>
                      <a:rPr lang="en-US" b="0" dirty="0">
                        <a:latin typeface="+mn-lt"/>
                      </a:rPr>
                      <a:t>7%</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BB3F-4209-8480-FCC5A6984976}"/>
                </c:ext>
              </c:extLst>
            </c:dLbl>
            <c:dLbl>
              <c:idx val="9"/>
              <c:layout/>
              <c:tx>
                <c:rich>
                  <a:bodyPr/>
                  <a:lstStyle/>
                  <a:p>
                    <a:r>
                      <a:rPr lang="en-US" b="0" dirty="0">
                        <a:latin typeface="+mn-lt"/>
                      </a:rPr>
                      <a:t>12%</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BB3F-4209-8480-FCC5A6984976}"/>
                </c:ext>
              </c:extLst>
            </c:dLbl>
            <c:dLbl>
              <c:idx val="10"/>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BB3F-4209-8480-FCC5A6984976}"/>
                </c:ext>
              </c:extLst>
            </c:dLbl>
            <c:numFmt formatCode="General" sourceLinked="0"/>
            <c:spPr>
              <a:noFill/>
              <a:ln>
                <a:noFill/>
              </a:ln>
              <a:effectLst/>
            </c:spPr>
            <c:txPr>
              <a:bodyPr/>
              <a:lstStyle/>
              <a:p>
                <a:pPr>
                  <a:defRPr b="0">
                    <a:solidFill>
                      <a:schemeClr val="bg1"/>
                    </a:solidFill>
                    <a:latin typeface="+mn-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Tabelle1!$B$2:$B$12</c:f>
              <c:numCache>
                <c:formatCode>General</c:formatCode>
                <c:ptCount val="11"/>
                <c:pt idx="0">
                  <c:v>4.3</c:v>
                </c:pt>
                <c:pt idx="1">
                  <c:v>13</c:v>
                </c:pt>
                <c:pt idx="2">
                  <c:v>11</c:v>
                </c:pt>
                <c:pt idx="3">
                  <c:v>11</c:v>
                </c:pt>
                <c:pt idx="4">
                  <c:v>10</c:v>
                </c:pt>
                <c:pt idx="5">
                  <c:v>10</c:v>
                </c:pt>
                <c:pt idx="6">
                  <c:v>19</c:v>
                </c:pt>
                <c:pt idx="7">
                  <c:v>11</c:v>
                </c:pt>
                <c:pt idx="8">
                  <c:v>7</c:v>
                </c:pt>
                <c:pt idx="9">
                  <c:v>12</c:v>
                </c:pt>
                <c:pt idx="10">
                  <c:v>11</c:v>
                </c:pt>
              </c:numCache>
            </c:numRef>
          </c:val>
          <c:extLst xmlns:c16r2="http://schemas.microsoft.com/office/drawing/2015/06/chart">
            <c:ext xmlns:c16="http://schemas.microsoft.com/office/drawing/2014/chart" uri="{C3380CC4-5D6E-409C-BE32-E72D297353CC}">
              <c16:uniqueId val="{0000000B-BB3F-4209-8480-FCC5A6984976}"/>
            </c:ext>
          </c:extLst>
        </c:ser>
        <c:ser>
          <c:idx val="1"/>
          <c:order val="1"/>
          <c:tx>
            <c:strRef>
              <c:f>Tabelle1!$C$1</c:f>
              <c:strCache>
                <c:ptCount val="1"/>
                <c:pt idx="0">
                  <c:v>Mrd. €</c:v>
                </c:pt>
              </c:strCache>
            </c:strRef>
          </c:tx>
          <c:spPr>
            <a:solidFill>
              <a:schemeClr val="accent3">
                <a:lumMod val="75000"/>
              </a:schemeClr>
            </a:solidFill>
          </c:spPr>
          <c:invertIfNegative val="0"/>
          <c:dLbls>
            <c:numFmt formatCode="General" sourceLinked="0"/>
            <c:spPr>
              <a:noFill/>
              <a:ln>
                <a:noFill/>
              </a:ln>
              <a:effectLst/>
            </c:spPr>
            <c:txPr>
              <a:bodyPr/>
              <a:lstStyle/>
              <a:p>
                <a:pPr>
                  <a:defRPr b="1">
                    <a:solidFill>
                      <a:schemeClr val="bg1"/>
                    </a:solidFill>
                    <a:latin typeface="+mj-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Tabelle1!$C$2:$C$12</c:f>
              <c:numCache>
                <c:formatCode>General</c:formatCode>
                <c:ptCount val="11"/>
                <c:pt idx="0">
                  <c:v>15.7</c:v>
                </c:pt>
                <c:pt idx="1">
                  <c:v>17.8</c:v>
                </c:pt>
                <c:pt idx="2">
                  <c:v>19.7</c:v>
                </c:pt>
                <c:pt idx="3">
                  <c:v>21.8</c:v>
                </c:pt>
                <c:pt idx="4">
                  <c:v>23.9</c:v>
                </c:pt>
                <c:pt idx="5">
                  <c:v>26.3</c:v>
                </c:pt>
                <c:pt idx="6">
                  <c:v>31.3</c:v>
                </c:pt>
                <c:pt idx="7">
                  <c:v>34.700000000000003</c:v>
                </c:pt>
                <c:pt idx="8">
                  <c:v>37.1</c:v>
                </c:pt>
                <c:pt idx="9">
                  <c:v>41.7</c:v>
                </c:pt>
                <c:pt idx="10">
                  <c:v>46.3</c:v>
                </c:pt>
              </c:numCache>
            </c:numRef>
          </c:val>
          <c:extLst xmlns:c16r2="http://schemas.microsoft.com/office/drawing/2015/06/chart">
            <c:ext xmlns:c16="http://schemas.microsoft.com/office/drawing/2014/chart" uri="{C3380CC4-5D6E-409C-BE32-E72D297353CC}">
              <c16:uniqueId val="{0000000C-BB3F-4209-8480-FCC5A6984976}"/>
            </c:ext>
          </c:extLst>
        </c:ser>
        <c:dLbls>
          <c:showLegendKey val="0"/>
          <c:showVal val="1"/>
          <c:showCatName val="0"/>
          <c:showSerName val="0"/>
          <c:showPercent val="0"/>
          <c:showBubbleSize val="0"/>
        </c:dLbls>
        <c:gapWidth val="150"/>
        <c:overlap val="-57"/>
        <c:axId val="51492736"/>
        <c:axId val="51494272"/>
      </c:barChart>
      <c:catAx>
        <c:axId val="51492736"/>
        <c:scaling>
          <c:orientation val="minMax"/>
        </c:scaling>
        <c:delete val="0"/>
        <c:axPos val="b"/>
        <c:numFmt formatCode="General" sourceLinked="1"/>
        <c:majorTickMark val="none"/>
        <c:minorTickMark val="none"/>
        <c:tickLblPos val="nextTo"/>
        <c:txPr>
          <a:bodyPr/>
          <a:lstStyle/>
          <a:p>
            <a:pPr>
              <a:defRPr sz="2000">
                <a:solidFill>
                  <a:schemeClr val="bg1"/>
                </a:solidFill>
                <a:latin typeface="Bebas Neue" panose="020B0506020202020201" pitchFamily="34" charset="0"/>
              </a:defRPr>
            </a:pPr>
            <a:endParaRPr lang="de-DE"/>
          </a:p>
        </c:txPr>
        <c:crossAx val="51494272"/>
        <c:crosses val="autoZero"/>
        <c:auto val="1"/>
        <c:lblAlgn val="ctr"/>
        <c:lblOffset val="100"/>
        <c:tickLblSkip val="1"/>
        <c:noMultiLvlLbl val="0"/>
      </c:catAx>
      <c:valAx>
        <c:axId val="51494272"/>
        <c:scaling>
          <c:orientation val="minMax"/>
        </c:scaling>
        <c:delete val="1"/>
        <c:axPos val="l"/>
        <c:numFmt formatCode="General" sourceLinked="1"/>
        <c:majorTickMark val="out"/>
        <c:minorTickMark val="none"/>
        <c:tickLblPos val="nextTo"/>
        <c:crossAx val="51492736"/>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tx2">
                <a:lumMod val="75000"/>
              </a:schemeClr>
            </a:solidFill>
            <a:ln w="60325">
              <a:noFill/>
            </a:ln>
          </c:spPr>
          <c:dPt>
            <c:idx val="0"/>
            <c:bubble3D val="0"/>
            <c:spPr>
              <a:solidFill>
                <a:schemeClr val="bg1">
                  <a:lumMod val="75000"/>
                </a:schemeClr>
              </a:solidFill>
              <a:ln w="60325">
                <a:noFill/>
              </a:ln>
            </c:spPr>
            <c:extLst xmlns:c16r2="http://schemas.microsoft.com/office/drawing/2015/06/chart">
              <c:ext xmlns:c16="http://schemas.microsoft.com/office/drawing/2014/chart" uri="{C3380CC4-5D6E-409C-BE32-E72D297353CC}">
                <c16:uniqueId val="{00000001-0735-45A7-8D2E-26391CED7192}"/>
              </c:ext>
            </c:extLst>
          </c:dPt>
          <c:dPt>
            <c:idx val="1"/>
            <c:bubble3D val="0"/>
            <c:spPr>
              <a:solidFill>
                <a:schemeClr val="accent1">
                  <a:lumMod val="50000"/>
                </a:schemeClr>
              </a:solidFill>
              <a:ln w="60325">
                <a:noFill/>
              </a:ln>
            </c:spPr>
            <c:extLst xmlns:c16r2="http://schemas.microsoft.com/office/drawing/2015/06/chart">
              <c:ext xmlns:c16="http://schemas.microsoft.com/office/drawing/2014/chart" uri="{C3380CC4-5D6E-409C-BE32-E72D297353CC}">
                <c16:uniqueId val="{00000003-0735-45A7-8D2E-26391CED7192}"/>
              </c:ext>
            </c:extLst>
          </c:dPt>
          <c:cat>
            <c:strRef>
              <c:f>Tabelle1!$A$2:$A$3</c:f>
              <c:strCache>
                <c:ptCount val="2"/>
                <c:pt idx="0">
                  <c:v>Klassische Bestellwege</c:v>
                </c:pt>
                <c:pt idx="1">
                  <c:v>Online-Bestellwege</c:v>
                </c:pt>
              </c:strCache>
            </c:strRef>
          </c:cat>
          <c:val>
            <c:numRef>
              <c:f>Tabelle1!$B$2:$B$3</c:f>
              <c:numCache>
                <c:formatCode>General</c:formatCode>
                <c:ptCount val="2"/>
                <c:pt idx="0">
                  <c:v>41.9</c:v>
                </c:pt>
                <c:pt idx="1">
                  <c:v>7.2</c:v>
                </c:pt>
              </c:numCache>
            </c:numRef>
          </c:val>
          <c:extLst xmlns:c16r2="http://schemas.microsoft.com/office/drawing/2015/06/chart">
            <c:ext xmlns:c16="http://schemas.microsoft.com/office/drawing/2014/chart" uri="{C3380CC4-5D6E-409C-BE32-E72D297353CC}">
              <c16:uniqueId val="{00000004-0735-45A7-8D2E-26391CED7192}"/>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4428749798878879"/>
          <c:y val="7.687779685226255E-2"/>
          <c:w val="0.2538382892916955"/>
          <c:h val="0.31204108753398729"/>
        </c:manualLayout>
      </c:layout>
      <c:overlay val="0"/>
    </c:legend>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6DFC7-7F42-43DD-B5DA-9E7FBBA6A00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B99C7242-D437-4E79-85FF-8E636792588E}">
      <dgm:prSet phldrT="[Text]" custT="1"/>
      <dgm:spPr>
        <a:solidFill>
          <a:schemeClr val="tx2">
            <a:lumMod val="75000"/>
          </a:schemeClr>
        </a:solidFill>
      </dgm:spPr>
      <dgm:t>
        <a:bodyPr/>
        <a:lstStyle/>
        <a:p>
          <a:r>
            <a:rPr lang="de-DE" sz="2400" dirty="0">
              <a:solidFill>
                <a:schemeClr val="bg1"/>
              </a:solidFill>
              <a:latin typeface="Bebas Neue" panose="020B0506020202020201" pitchFamily="34" charset="0"/>
            </a:rPr>
            <a:t>E-Business</a:t>
          </a:r>
        </a:p>
      </dgm:t>
    </dgm:pt>
    <dgm:pt modelId="{CE1EF680-BB7D-4285-830E-7042EB04394C}" type="parTrans" cxnId="{638F0E19-311D-4165-8ABC-1486331818EF}">
      <dgm:prSet/>
      <dgm:spPr/>
      <dgm:t>
        <a:bodyPr/>
        <a:lstStyle/>
        <a:p>
          <a:endParaRPr lang="de-DE"/>
        </a:p>
      </dgm:t>
    </dgm:pt>
    <dgm:pt modelId="{247C8267-1AE5-4D2D-9EC0-4C61C688CE6B}" type="sibTrans" cxnId="{638F0E19-311D-4165-8ABC-1486331818EF}">
      <dgm:prSet/>
      <dgm:spPr/>
      <dgm:t>
        <a:bodyPr/>
        <a:lstStyle/>
        <a:p>
          <a:endParaRPr lang="de-DE"/>
        </a:p>
      </dgm:t>
    </dgm:pt>
    <dgm:pt modelId="{D8841D24-C30B-4D35-9165-C79067E1EC70}">
      <dgm:prSet phldrT="[Text]" custT="1"/>
      <dgm:spPr>
        <a:solidFill>
          <a:schemeClr val="bg1">
            <a:lumMod val="85000"/>
          </a:schemeClr>
        </a:solidFill>
      </dgm:spPr>
      <dgm:t>
        <a:bodyPr/>
        <a:lstStyle/>
        <a:p>
          <a:pPr>
            <a:spcAft>
              <a:spcPts val="600"/>
            </a:spcAft>
          </a:pPr>
          <a:r>
            <a:rPr lang="de-DE" sz="1200" dirty="0">
              <a:solidFill>
                <a:schemeClr val="tx1"/>
              </a:solidFill>
            </a:rPr>
            <a:t>Elektronischer Transfer innerhalb des Unternehmens</a:t>
          </a:r>
        </a:p>
      </dgm:t>
    </dgm:pt>
    <dgm:pt modelId="{74344F4D-9514-460F-92FA-E80703B83619}" type="parTrans" cxnId="{2F4DC633-A553-43CE-86EC-7EB5C092C5A8}">
      <dgm:prSet/>
      <dgm:spPr/>
      <dgm:t>
        <a:bodyPr/>
        <a:lstStyle/>
        <a:p>
          <a:endParaRPr lang="de-DE"/>
        </a:p>
      </dgm:t>
    </dgm:pt>
    <dgm:pt modelId="{36777E47-10B8-4702-8F1C-ED897E99DFA1}" type="sibTrans" cxnId="{2F4DC633-A553-43CE-86EC-7EB5C092C5A8}">
      <dgm:prSet/>
      <dgm:spPr/>
      <dgm:t>
        <a:bodyPr/>
        <a:lstStyle/>
        <a:p>
          <a:endParaRPr lang="de-DE"/>
        </a:p>
      </dgm:t>
    </dgm:pt>
    <dgm:pt modelId="{3FED635D-04C2-4A48-BEE3-48D2642EB355}">
      <dgm:prSet phldrT="[Text]" custT="1"/>
      <dgm:spPr>
        <a:solidFill>
          <a:schemeClr val="bg1">
            <a:lumMod val="85000"/>
          </a:schemeClr>
        </a:solidFill>
      </dgm:spPr>
      <dgm:t>
        <a:bodyPr/>
        <a:lstStyle/>
        <a:p>
          <a:pPr>
            <a:spcAft>
              <a:spcPts val="600"/>
            </a:spcAft>
          </a:pPr>
          <a:r>
            <a:rPr lang="de-DE" sz="1200" dirty="0">
              <a:solidFill>
                <a:schemeClr val="tx1"/>
              </a:solidFill>
            </a:rPr>
            <a:t>Customer </a:t>
          </a:r>
          <a:r>
            <a:rPr lang="de-DE" sz="1200" noProof="1">
              <a:solidFill>
                <a:schemeClr val="tx1"/>
              </a:solidFill>
            </a:rPr>
            <a:t>Relationship </a:t>
          </a:r>
          <a:r>
            <a:rPr lang="de-DE" sz="1200" dirty="0">
              <a:solidFill>
                <a:schemeClr val="tx1"/>
              </a:solidFill>
            </a:rPr>
            <a:t>Management</a:t>
          </a:r>
        </a:p>
      </dgm:t>
    </dgm:pt>
    <dgm:pt modelId="{95A2B2DB-CCA3-49EA-BE29-50451AABE5DC}" type="parTrans" cxnId="{511953CE-CB73-417C-BD55-53DD49F4BBE1}">
      <dgm:prSet/>
      <dgm:spPr/>
      <dgm:t>
        <a:bodyPr/>
        <a:lstStyle/>
        <a:p>
          <a:endParaRPr lang="de-DE"/>
        </a:p>
      </dgm:t>
    </dgm:pt>
    <dgm:pt modelId="{FC0DD44B-4998-423E-8845-DB791D5DF91E}" type="sibTrans" cxnId="{511953CE-CB73-417C-BD55-53DD49F4BBE1}">
      <dgm:prSet/>
      <dgm:spPr/>
      <dgm:t>
        <a:bodyPr/>
        <a:lstStyle/>
        <a:p>
          <a:endParaRPr lang="de-DE"/>
        </a:p>
      </dgm:t>
    </dgm:pt>
    <dgm:pt modelId="{F037C9F0-4E15-4E4B-BCD6-F57AC1B52358}">
      <dgm:prSet phldrT="[Text]" custT="1"/>
      <dgm:spPr>
        <a:solidFill>
          <a:schemeClr val="bg1">
            <a:lumMod val="85000"/>
          </a:schemeClr>
        </a:solidFill>
      </dgm:spPr>
      <dgm:t>
        <a:bodyPr/>
        <a:lstStyle/>
        <a:p>
          <a:pPr>
            <a:spcAft>
              <a:spcPts val="600"/>
            </a:spcAft>
          </a:pPr>
          <a:r>
            <a:rPr lang="de-DE" sz="1200" dirty="0">
              <a:solidFill>
                <a:schemeClr val="tx1"/>
              </a:solidFill>
            </a:rPr>
            <a:t>Supply Chain Management</a:t>
          </a:r>
        </a:p>
      </dgm:t>
    </dgm:pt>
    <dgm:pt modelId="{ED192BEE-ACF4-4988-9A03-5AE864D1B1F2}" type="parTrans" cxnId="{71F6224C-ABCE-47DA-9F3A-628348972133}">
      <dgm:prSet/>
      <dgm:spPr/>
      <dgm:t>
        <a:bodyPr/>
        <a:lstStyle/>
        <a:p>
          <a:endParaRPr lang="de-DE"/>
        </a:p>
      </dgm:t>
    </dgm:pt>
    <dgm:pt modelId="{3B4B51A9-7DA3-4947-A283-EC4A540033EA}" type="sibTrans" cxnId="{71F6224C-ABCE-47DA-9F3A-628348972133}">
      <dgm:prSet/>
      <dgm:spPr/>
      <dgm:t>
        <a:bodyPr/>
        <a:lstStyle/>
        <a:p>
          <a:endParaRPr lang="de-DE"/>
        </a:p>
      </dgm:t>
    </dgm:pt>
    <dgm:pt modelId="{F4508661-C10E-4A25-BEE1-00E0553A16BB}">
      <dgm:prSet phldrT="[Text]" custT="1"/>
      <dgm:spPr>
        <a:solidFill>
          <a:schemeClr val="bg1">
            <a:lumMod val="85000"/>
          </a:schemeClr>
        </a:solidFill>
      </dgm:spPr>
      <dgm:t>
        <a:bodyPr/>
        <a:lstStyle/>
        <a:p>
          <a:pPr>
            <a:spcAft>
              <a:spcPts val="600"/>
            </a:spcAft>
          </a:pPr>
          <a:r>
            <a:rPr lang="de-DE" sz="1200" dirty="0">
              <a:solidFill>
                <a:schemeClr val="tx1"/>
              </a:solidFill>
            </a:rPr>
            <a:t>Enterprise </a:t>
          </a:r>
          <a:r>
            <a:rPr lang="de-DE" sz="1200" noProof="1">
              <a:solidFill>
                <a:schemeClr val="tx1"/>
              </a:solidFill>
            </a:rPr>
            <a:t>Resource Planning</a:t>
          </a:r>
        </a:p>
      </dgm:t>
    </dgm:pt>
    <dgm:pt modelId="{C7A8C9DB-3AAB-43B0-87A0-F67DDE43801F}" type="parTrans" cxnId="{6CDF8EA7-9755-40BA-949D-F9DC2CE2155A}">
      <dgm:prSet/>
      <dgm:spPr/>
      <dgm:t>
        <a:bodyPr/>
        <a:lstStyle/>
        <a:p>
          <a:endParaRPr lang="de-DE"/>
        </a:p>
      </dgm:t>
    </dgm:pt>
    <dgm:pt modelId="{C001EFA4-1E70-443E-BE2A-04E588AFB0B3}" type="sibTrans" cxnId="{6CDF8EA7-9755-40BA-949D-F9DC2CE2155A}">
      <dgm:prSet/>
      <dgm:spPr/>
      <dgm:t>
        <a:bodyPr/>
        <a:lstStyle/>
        <a:p>
          <a:endParaRPr lang="de-DE"/>
        </a:p>
      </dgm:t>
    </dgm:pt>
    <dgm:pt modelId="{F62821BB-2F4D-47DC-AB62-9FB8391464AE}">
      <dgm:prSet phldrT="[Text]" custT="1"/>
      <dgm:spPr>
        <a:solidFill>
          <a:schemeClr val="bg1">
            <a:lumMod val="85000"/>
          </a:schemeClr>
        </a:solidFill>
      </dgm:spPr>
      <dgm:t>
        <a:bodyPr/>
        <a:lstStyle/>
        <a:p>
          <a:pPr>
            <a:spcAft>
              <a:spcPts val="600"/>
            </a:spcAft>
          </a:pPr>
          <a:r>
            <a:rPr lang="de-DE" sz="1200" dirty="0">
              <a:solidFill>
                <a:schemeClr val="tx1"/>
              </a:solidFill>
            </a:rPr>
            <a:t>E-Commerce</a:t>
          </a:r>
        </a:p>
      </dgm:t>
    </dgm:pt>
    <dgm:pt modelId="{B8530EE3-123F-4A09-91ED-75FF8B193022}" type="parTrans" cxnId="{326645E1-6F71-4F91-AF6F-AC0D31E142F4}">
      <dgm:prSet/>
      <dgm:spPr/>
      <dgm:t>
        <a:bodyPr/>
        <a:lstStyle/>
        <a:p>
          <a:endParaRPr lang="de-DE"/>
        </a:p>
      </dgm:t>
    </dgm:pt>
    <dgm:pt modelId="{B53D7F05-E954-4386-9014-E2E0A40474AE}" type="sibTrans" cxnId="{326645E1-6F71-4F91-AF6F-AC0D31E142F4}">
      <dgm:prSet/>
      <dgm:spPr/>
      <dgm:t>
        <a:bodyPr/>
        <a:lstStyle/>
        <a:p>
          <a:endParaRPr lang="de-DE"/>
        </a:p>
      </dgm:t>
    </dgm:pt>
    <dgm:pt modelId="{47AD9AF1-D790-40DA-80C1-DDE8EE2212A7}">
      <dgm:prSet custT="1"/>
      <dgm:spPr>
        <a:solidFill>
          <a:schemeClr val="bg1">
            <a:lumMod val="85000"/>
          </a:schemeClr>
        </a:solidFill>
      </dgm:spPr>
      <dgm:t>
        <a:bodyPr/>
        <a:lstStyle/>
        <a:p>
          <a:pPr>
            <a:spcAft>
              <a:spcPts val="600"/>
            </a:spcAft>
          </a:pPr>
          <a:r>
            <a:rPr lang="de-DE" sz="1200" dirty="0">
              <a:solidFill>
                <a:schemeClr val="tx1"/>
              </a:solidFill>
            </a:rPr>
            <a:t>Geschäfts-intelligenz</a:t>
          </a:r>
        </a:p>
      </dgm:t>
    </dgm:pt>
    <dgm:pt modelId="{1D615226-7E58-4D9C-8BCF-6B1316440B59}" type="parTrans" cxnId="{FE0E9F05-F678-49EC-B7AC-012C415B54FD}">
      <dgm:prSet/>
      <dgm:spPr/>
      <dgm:t>
        <a:bodyPr/>
        <a:lstStyle/>
        <a:p>
          <a:endParaRPr lang="de-DE"/>
        </a:p>
      </dgm:t>
    </dgm:pt>
    <dgm:pt modelId="{B0C0E887-9A5F-461A-B30F-21F02BD3BFAD}" type="sibTrans" cxnId="{FE0E9F05-F678-49EC-B7AC-012C415B54FD}">
      <dgm:prSet/>
      <dgm:spPr/>
      <dgm:t>
        <a:bodyPr/>
        <a:lstStyle/>
        <a:p>
          <a:endParaRPr lang="de-DE"/>
        </a:p>
      </dgm:t>
    </dgm:pt>
    <dgm:pt modelId="{494B9FE4-79B4-4980-B342-431A278936B7}" type="pres">
      <dgm:prSet presAssocID="{F1A6DFC7-7F42-43DD-B5DA-9E7FBBA6A000}" presName="composite" presStyleCnt="0">
        <dgm:presLayoutVars>
          <dgm:chMax val="1"/>
          <dgm:dir/>
          <dgm:resizeHandles val="exact"/>
        </dgm:presLayoutVars>
      </dgm:prSet>
      <dgm:spPr/>
      <dgm:t>
        <a:bodyPr/>
        <a:lstStyle/>
        <a:p>
          <a:endParaRPr lang="de-DE"/>
        </a:p>
      </dgm:t>
    </dgm:pt>
    <dgm:pt modelId="{9BF9A9EE-F41D-4553-84E0-32FC8AAB972A}" type="pres">
      <dgm:prSet presAssocID="{F1A6DFC7-7F42-43DD-B5DA-9E7FBBA6A000}" presName="radial" presStyleCnt="0">
        <dgm:presLayoutVars>
          <dgm:animLvl val="ctr"/>
        </dgm:presLayoutVars>
      </dgm:prSet>
      <dgm:spPr/>
    </dgm:pt>
    <dgm:pt modelId="{11306627-1ACA-4659-8EA0-00EBC308C6CF}" type="pres">
      <dgm:prSet presAssocID="{B99C7242-D437-4E79-85FF-8E636792588E}" presName="centerShape" presStyleLbl="vennNode1" presStyleIdx="0" presStyleCnt="7"/>
      <dgm:spPr/>
      <dgm:t>
        <a:bodyPr/>
        <a:lstStyle/>
        <a:p>
          <a:endParaRPr lang="de-DE"/>
        </a:p>
      </dgm:t>
    </dgm:pt>
    <dgm:pt modelId="{0CACAFCC-9DC5-45BA-993C-FBEC8175BF49}" type="pres">
      <dgm:prSet presAssocID="{D8841D24-C30B-4D35-9165-C79067E1EC70}" presName="node" presStyleLbl="vennNode1" presStyleIdx="1" presStyleCnt="7" custScaleX="118867" custScaleY="118867">
        <dgm:presLayoutVars>
          <dgm:bulletEnabled val="1"/>
        </dgm:presLayoutVars>
      </dgm:prSet>
      <dgm:spPr/>
      <dgm:t>
        <a:bodyPr/>
        <a:lstStyle/>
        <a:p>
          <a:endParaRPr lang="de-DE"/>
        </a:p>
      </dgm:t>
    </dgm:pt>
    <dgm:pt modelId="{FACE16DF-6B68-49E3-B00C-0DAC077BC51B}" type="pres">
      <dgm:prSet presAssocID="{3FED635D-04C2-4A48-BEE3-48D2642EB355}" presName="node" presStyleLbl="vennNode1" presStyleIdx="2" presStyleCnt="7" custScaleX="118867" custScaleY="118867">
        <dgm:presLayoutVars>
          <dgm:bulletEnabled val="1"/>
        </dgm:presLayoutVars>
      </dgm:prSet>
      <dgm:spPr/>
      <dgm:t>
        <a:bodyPr/>
        <a:lstStyle/>
        <a:p>
          <a:endParaRPr lang="de-DE"/>
        </a:p>
      </dgm:t>
    </dgm:pt>
    <dgm:pt modelId="{922C8A82-4A49-4467-A149-ECF5C6D31CCD}" type="pres">
      <dgm:prSet presAssocID="{47AD9AF1-D790-40DA-80C1-DDE8EE2212A7}" presName="node" presStyleLbl="vennNode1" presStyleIdx="3" presStyleCnt="7" custScaleX="118867" custScaleY="118867">
        <dgm:presLayoutVars>
          <dgm:bulletEnabled val="1"/>
        </dgm:presLayoutVars>
      </dgm:prSet>
      <dgm:spPr/>
      <dgm:t>
        <a:bodyPr/>
        <a:lstStyle/>
        <a:p>
          <a:endParaRPr lang="de-DE"/>
        </a:p>
      </dgm:t>
    </dgm:pt>
    <dgm:pt modelId="{FAAE6ABC-EA8F-4068-AAA9-45EA2BCCD919}" type="pres">
      <dgm:prSet presAssocID="{F037C9F0-4E15-4E4B-BCD6-F57AC1B52358}" presName="node" presStyleLbl="vennNode1" presStyleIdx="4" presStyleCnt="7" custScaleX="118867" custScaleY="118867">
        <dgm:presLayoutVars>
          <dgm:bulletEnabled val="1"/>
        </dgm:presLayoutVars>
      </dgm:prSet>
      <dgm:spPr/>
      <dgm:t>
        <a:bodyPr/>
        <a:lstStyle/>
        <a:p>
          <a:endParaRPr lang="de-DE"/>
        </a:p>
      </dgm:t>
    </dgm:pt>
    <dgm:pt modelId="{29701F6D-A6A6-4C80-B4A7-2F1B3CC73680}" type="pres">
      <dgm:prSet presAssocID="{F4508661-C10E-4A25-BEE1-00E0553A16BB}" presName="node" presStyleLbl="vennNode1" presStyleIdx="5" presStyleCnt="7" custScaleX="118867" custScaleY="118867">
        <dgm:presLayoutVars>
          <dgm:bulletEnabled val="1"/>
        </dgm:presLayoutVars>
      </dgm:prSet>
      <dgm:spPr/>
      <dgm:t>
        <a:bodyPr/>
        <a:lstStyle/>
        <a:p>
          <a:endParaRPr lang="de-DE"/>
        </a:p>
      </dgm:t>
    </dgm:pt>
    <dgm:pt modelId="{4D3067B8-4483-4238-A4FB-19638C2562AB}" type="pres">
      <dgm:prSet presAssocID="{F62821BB-2F4D-47DC-AB62-9FB8391464AE}" presName="node" presStyleLbl="vennNode1" presStyleIdx="6" presStyleCnt="7" custScaleX="118867" custScaleY="118867">
        <dgm:presLayoutVars>
          <dgm:bulletEnabled val="1"/>
        </dgm:presLayoutVars>
      </dgm:prSet>
      <dgm:spPr/>
      <dgm:t>
        <a:bodyPr/>
        <a:lstStyle/>
        <a:p>
          <a:endParaRPr lang="de-DE"/>
        </a:p>
      </dgm:t>
    </dgm:pt>
  </dgm:ptLst>
  <dgm:cxnLst>
    <dgm:cxn modelId="{71F6224C-ABCE-47DA-9F3A-628348972133}" srcId="{B99C7242-D437-4E79-85FF-8E636792588E}" destId="{F037C9F0-4E15-4E4B-BCD6-F57AC1B52358}" srcOrd="3" destOrd="0" parTransId="{ED192BEE-ACF4-4988-9A03-5AE864D1B1F2}" sibTransId="{3B4B51A9-7DA3-4947-A283-EC4A540033EA}"/>
    <dgm:cxn modelId="{AFC8A1F1-123F-43D9-B63A-F7145CCD1CF6}" type="presOf" srcId="{F62821BB-2F4D-47DC-AB62-9FB8391464AE}" destId="{4D3067B8-4483-4238-A4FB-19638C2562AB}" srcOrd="0" destOrd="0" presId="urn:microsoft.com/office/officeart/2005/8/layout/radial3"/>
    <dgm:cxn modelId="{511953CE-CB73-417C-BD55-53DD49F4BBE1}" srcId="{B99C7242-D437-4E79-85FF-8E636792588E}" destId="{3FED635D-04C2-4A48-BEE3-48D2642EB355}" srcOrd="1" destOrd="0" parTransId="{95A2B2DB-CCA3-49EA-BE29-50451AABE5DC}" sibTransId="{FC0DD44B-4998-423E-8845-DB791D5DF91E}"/>
    <dgm:cxn modelId="{F7611FEF-2B74-46B4-958E-3726812F395F}" type="presOf" srcId="{B99C7242-D437-4E79-85FF-8E636792588E}" destId="{11306627-1ACA-4659-8EA0-00EBC308C6CF}" srcOrd="0" destOrd="0" presId="urn:microsoft.com/office/officeart/2005/8/layout/radial3"/>
    <dgm:cxn modelId="{326645E1-6F71-4F91-AF6F-AC0D31E142F4}" srcId="{B99C7242-D437-4E79-85FF-8E636792588E}" destId="{F62821BB-2F4D-47DC-AB62-9FB8391464AE}" srcOrd="5" destOrd="0" parTransId="{B8530EE3-123F-4A09-91ED-75FF8B193022}" sibTransId="{B53D7F05-E954-4386-9014-E2E0A40474AE}"/>
    <dgm:cxn modelId="{A8EC347F-75BC-46A2-A823-5B920E757A41}" type="presOf" srcId="{3FED635D-04C2-4A48-BEE3-48D2642EB355}" destId="{FACE16DF-6B68-49E3-B00C-0DAC077BC51B}" srcOrd="0" destOrd="0" presId="urn:microsoft.com/office/officeart/2005/8/layout/radial3"/>
    <dgm:cxn modelId="{85C822B1-429E-437A-845E-DE443F6B8847}" type="presOf" srcId="{F4508661-C10E-4A25-BEE1-00E0553A16BB}" destId="{29701F6D-A6A6-4C80-B4A7-2F1B3CC73680}" srcOrd="0" destOrd="0" presId="urn:microsoft.com/office/officeart/2005/8/layout/radial3"/>
    <dgm:cxn modelId="{2F4DC633-A553-43CE-86EC-7EB5C092C5A8}" srcId="{B99C7242-D437-4E79-85FF-8E636792588E}" destId="{D8841D24-C30B-4D35-9165-C79067E1EC70}" srcOrd="0" destOrd="0" parTransId="{74344F4D-9514-460F-92FA-E80703B83619}" sibTransId="{36777E47-10B8-4702-8F1C-ED897E99DFA1}"/>
    <dgm:cxn modelId="{3801D9FF-4C20-4B0B-930D-2016EF630960}" type="presOf" srcId="{47AD9AF1-D790-40DA-80C1-DDE8EE2212A7}" destId="{922C8A82-4A49-4467-A149-ECF5C6D31CCD}" srcOrd="0" destOrd="0" presId="urn:microsoft.com/office/officeart/2005/8/layout/radial3"/>
    <dgm:cxn modelId="{821CAD0B-1F08-4156-8E03-27958D1A238D}" type="presOf" srcId="{D8841D24-C30B-4D35-9165-C79067E1EC70}" destId="{0CACAFCC-9DC5-45BA-993C-FBEC8175BF49}" srcOrd="0" destOrd="0" presId="urn:microsoft.com/office/officeart/2005/8/layout/radial3"/>
    <dgm:cxn modelId="{FE0E9F05-F678-49EC-B7AC-012C415B54FD}" srcId="{B99C7242-D437-4E79-85FF-8E636792588E}" destId="{47AD9AF1-D790-40DA-80C1-DDE8EE2212A7}" srcOrd="2" destOrd="0" parTransId="{1D615226-7E58-4D9C-8BCF-6B1316440B59}" sibTransId="{B0C0E887-9A5F-461A-B30F-21F02BD3BFAD}"/>
    <dgm:cxn modelId="{638F0E19-311D-4165-8ABC-1486331818EF}" srcId="{F1A6DFC7-7F42-43DD-B5DA-9E7FBBA6A000}" destId="{B99C7242-D437-4E79-85FF-8E636792588E}" srcOrd="0" destOrd="0" parTransId="{CE1EF680-BB7D-4285-830E-7042EB04394C}" sibTransId="{247C8267-1AE5-4D2D-9EC0-4C61C688CE6B}"/>
    <dgm:cxn modelId="{6CDF8EA7-9755-40BA-949D-F9DC2CE2155A}" srcId="{B99C7242-D437-4E79-85FF-8E636792588E}" destId="{F4508661-C10E-4A25-BEE1-00E0553A16BB}" srcOrd="4" destOrd="0" parTransId="{C7A8C9DB-3AAB-43B0-87A0-F67DDE43801F}" sibTransId="{C001EFA4-1E70-443E-BE2A-04E588AFB0B3}"/>
    <dgm:cxn modelId="{4DE75371-D047-4A0F-A055-7DD3156FCC49}" type="presOf" srcId="{F037C9F0-4E15-4E4B-BCD6-F57AC1B52358}" destId="{FAAE6ABC-EA8F-4068-AAA9-45EA2BCCD919}" srcOrd="0" destOrd="0" presId="urn:microsoft.com/office/officeart/2005/8/layout/radial3"/>
    <dgm:cxn modelId="{7B9A278F-20CD-46E3-8571-C8FE88344023}" type="presOf" srcId="{F1A6DFC7-7F42-43DD-B5DA-9E7FBBA6A000}" destId="{494B9FE4-79B4-4980-B342-431A278936B7}" srcOrd="0" destOrd="0" presId="urn:microsoft.com/office/officeart/2005/8/layout/radial3"/>
    <dgm:cxn modelId="{CB4F2577-41F6-4B15-9101-D1BE865CE5EF}" type="presParOf" srcId="{494B9FE4-79B4-4980-B342-431A278936B7}" destId="{9BF9A9EE-F41D-4553-84E0-32FC8AAB972A}" srcOrd="0" destOrd="0" presId="urn:microsoft.com/office/officeart/2005/8/layout/radial3"/>
    <dgm:cxn modelId="{FC86BC20-B062-4B0D-AA54-39BD509C3E2E}" type="presParOf" srcId="{9BF9A9EE-F41D-4553-84E0-32FC8AAB972A}" destId="{11306627-1ACA-4659-8EA0-00EBC308C6CF}" srcOrd="0" destOrd="0" presId="urn:microsoft.com/office/officeart/2005/8/layout/radial3"/>
    <dgm:cxn modelId="{9C97924C-D408-4F9C-8195-B6F240F05FF6}" type="presParOf" srcId="{9BF9A9EE-F41D-4553-84E0-32FC8AAB972A}" destId="{0CACAFCC-9DC5-45BA-993C-FBEC8175BF49}" srcOrd="1" destOrd="0" presId="urn:microsoft.com/office/officeart/2005/8/layout/radial3"/>
    <dgm:cxn modelId="{695D6C49-ECDA-4EAF-AE84-876EC22622E8}" type="presParOf" srcId="{9BF9A9EE-F41D-4553-84E0-32FC8AAB972A}" destId="{FACE16DF-6B68-49E3-B00C-0DAC077BC51B}" srcOrd="2" destOrd="0" presId="urn:microsoft.com/office/officeart/2005/8/layout/radial3"/>
    <dgm:cxn modelId="{EF2066CA-6732-4EDF-80A8-E92A2B607328}" type="presParOf" srcId="{9BF9A9EE-F41D-4553-84E0-32FC8AAB972A}" destId="{922C8A82-4A49-4467-A149-ECF5C6D31CCD}" srcOrd="3" destOrd="0" presId="urn:microsoft.com/office/officeart/2005/8/layout/radial3"/>
    <dgm:cxn modelId="{5900E4E8-B62C-496E-9731-31D177B37D55}" type="presParOf" srcId="{9BF9A9EE-F41D-4553-84E0-32FC8AAB972A}" destId="{FAAE6ABC-EA8F-4068-AAA9-45EA2BCCD919}" srcOrd="4" destOrd="0" presId="urn:microsoft.com/office/officeart/2005/8/layout/radial3"/>
    <dgm:cxn modelId="{8FEEA42F-C061-4B85-8C90-13E9762459A6}" type="presParOf" srcId="{9BF9A9EE-F41D-4553-84E0-32FC8AAB972A}" destId="{29701F6D-A6A6-4C80-B4A7-2F1B3CC73680}" srcOrd="5" destOrd="0" presId="urn:microsoft.com/office/officeart/2005/8/layout/radial3"/>
    <dgm:cxn modelId="{EAECAB36-D6CD-4E55-B841-1DDCA0EC2FED}" type="presParOf" srcId="{9BF9A9EE-F41D-4553-84E0-32FC8AAB972A}" destId="{4D3067B8-4483-4238-A4FB-19638C2562AB}"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06627-1ACA-4659-8EA0-00EBC308C6CF}">
      <dsp:nvSpPr>
        <dsp:cNvPr id="0" name=""/>
        <dsp:cNvSpPr/>
      </dsp:nvSpPr>
      <dsp:spPr>
        <a:xfrm>
          <a:off x="2049935" y="965671"/>
          <a:ext cx="2405708" cy="2405708"/>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de-DE" sz="2400" kern="1200" dirty="0">
              <a:solidFill>
                <a:schemeClr val="bg1"/>
              </a:solidFill>
              <a:latin typeface="Bebas Neue" panose="020B0506020202020201" pitchFamily="34" charset="0"/>
            </a:rPr>
            <a:t>E-Business</a:t>
          </a:r>
        </a:p>
      </dsp:txBody>
      <dsp:txXfrm>
        <a:off x="2402243" y="1317979"/>
        <a:ext cx="1701092" cy="1701092"/>
      </dsp:txXfrm>
    </dsp:sp>
    <dsp:sp modelId="{0CACAFCC-9DC5-45BA-993C-FBEC8175BF49}">
      <dsp:nvSpPr>
        <dsp:cNvPr id="0" name=""/>
        <dsp:cNvSpPr/>
      </dsp:nvSpPr>
      <dsp:spPr>
        <a:xfrm>
          <a:off x="2537891" y="-113041"/>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Elektronischer Transfer innerhalb des Unternehmens</a:t>
          </a:r>
        </a:p>
      </dsp:txBody>
      <dsp:txXfrm>
        <a:off x="2747280" y="96348"/>
        <a:ext cx="1011018" cy="1011018"/>
      </dsp:txXfrm>
    </dsp:sp>
    <dsp:sp modelId="{FACE16DF-6B68-49E3-B00C-0DAC077BC51B}">
      <dsp:nvSpPr>
        <dsp:cNvPr id="0" name=""/>
        <dsp:cNvSpPr/>
      </dsp:nvSpPr>
      <dsp:spPr>
        <a:xfrm>
          <a:off x="3894666"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Customer </a:t>
          </a:r>
          <a:r>
            <a:rPr lang="de-DE" sz="1200" kern="1200" noProof="1">
              <a:solidFill>
                <a:schemeClr val="tx1"/>
              </a:solidFill>
            </a:rPr>
            <a:t>Relationship </a:t>
          </a:r>
          <a:r>
            <a:rPr lang="de-DE" sz="1200" kern="1200" dirty="0">
              <a:solidFill>
                <a:schemeClr val="tx1"/>
              </a:solidFill>
            </a:rPr>
            <a:t>Management</a:t>
          </a:r>
        </a:p>
      </dsp:txBody>
      <dsp:txXfrm>
        <a:off x="4104055" y="879681"/>
        <a:ext cx="1011018" cy="1011018"/>
      </dsp:txXfrm>
    </dsp:sp>
    <dsp:sp modelId="{922C8A82-4A49-4467-A149-ECF5C6D31CCD}">
      <dsp:nvSpPr>
        <dsp:cNvPr id="0" name=""/>
        <dsp:cNvSpPr/>
      </dsp:nvSpPr>
      <dsp:spPr>
        <a:xfrm>
          <a:off x="3894666"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Geschäfts-intelligenz</a:t>
          </a:r>
        </a:p>
      </dsp:txBody>
      <dsp:txXfrm>
        <a:off x="4104055" y="2446351"/>
        <a:ext cx="1011018" cy="1011018"/>
      </dsp:txXfrm>
    </dsp:sp>
    <dsp:sp modelId="{FAAE6ABC-EA8F-4068-AAA9-45EA2BCCD919}">
      <dsp:nvSpPr>
        <dsp:cNvPr id="0" name=""/>
        <dsp:cNvSpPr/>
      </dsp:nvSpPr>
      <dsp:spPr>
        <a:xfrm>
          <a:off x="2537891" y="3020297"/>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Supply Chain Management</a:t>
          </a:r>
        </a:p>
      </dsp:txBody>
      <dsp:txXfrm>
        <a:off x="2747280" y="3229686"/>
        <a:ext cx="1011018" cy="1011018"/>
      </dsp:txXfrm>
    </dsp:sp>
    <dsp:sp modelId="{29701F6D-A6A6-4C80-B4A7-2F1B3CC73680}">
      <dsp:nvSpPr>
        <dsp:cNvPr id="0" name=""/>
        <dsp:cNvSpPr/>
      </dsp:nvSpPr>
      <dsp:spPr>
        <a:xfrm>
          <a:off x="1181115"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Enterprise </a:t>
          </a:r>
          <a:r>
            <a:rPr lang="de-DE" sz="1200" kern="1200" noProof="1">
              <a:solidFill>
                <a:schemeClr val="tx1"/>
              </a:solidFill>
            </a:rPr>
            <a:t>Resource Planning</a:t>
          </a:r>
        </a:p>
      </dsp:txBody>
      <dsp:txXfrm>
        <a:off x="1390504" y="2446351"/>
        <a:ext cx="1011018" cy="1011018"/>
      </dsp:txXfrm>
    </dsp:sp>
    <dsp:sp modelId="{4D3067B8-4483-4238-A4FB-19638C2562AB}">
      <dsp:nvSpPr>
        <dsp:cNvPr id="0" name=""/>
        <dsp:cNvSpPr/>
      </dsp:nvSpPr>
      <dsp:spPr>
        <a:xfrm>
          <a:off x="1181115"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E-Commerce</a:t>
          </a:r>
        </a:p>
      </dsp:txBody>
      <dsp:txXfrm>
        <a:off x="1390504" y="879681"/>
        <a:ext cx="1011018" cy="101101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7/13/2017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13.07.2017</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12190413" cy="58166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 name="Bar"/>
          <p:cNvSpPr/>
          <p:nvPr userDrawn="1"/>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Title"/>
          <p:cNvSpPr>
            <a:spLocks noGrp="1"/>
          </p:cNvSpPr>
          <p:nvPr>
            <p:ph type="ctrTitle"/>
          </p:nvPr>
        </p:nvSpPr>
        <p:spPr bwMode="gray">
          <a:xfrm>
            <a:off x="1055206" y="0"/>
            <a:ext cx="10080000" cy="3744000"/>
          </a:xfrm>
        </p:spPr>
        <p:txBody>
          <a:bodyPr anchor="b"/>
          <a:lstStyle>
            <a:lvl1pPr>
              <a:lnSpc>
                <a:spcPct val="80000"/>
              </a:lnSpc>
              <a:spcBef>
                <a:spcPts val="0"/>
              </a:spcBef>
              <a:spcAft>
                <a:spcPts val="1000"/>
              </a:spcAft>
              <a:defRPr sz="8800">
                <a:solidFill>
                  <a:srgbClr val="FFFFFF"/>
                </a:solidFill>
                <a:latin typeface="Bebas Neue" panose="020B0506020202020201" pitchFamily="34" charset="0"/>
              </a:defRPr>
            </a:lvl1pPr>
          </a:lstStyle>
          <a:p>
            <a:r>
              <a:rPr lang="de-DE"/>
              <a:t>Titelmasterformat durch Klicken bearbeiten</a:t>
            </a:r>
            <a:endParaRPr lang="en-US" dirty="0"/>
          </a:p>
        </p:txBody>
      </p:sp>
      <p:sp>
        <p:nvSpPr>
          <p:cNvPr id="3" name="Subtitle"/>
          <p:cNvSpPr>
            <a:spLocks noGrp="1"/>
          </p:cNvSpPr>
          <p:nvPr>
            <p:ph type="subTitle" idx="1"/>
          </p:nvPr>
        </p:nvSpPr>
        <p:spPr bwMode="gray">
          <a:xfrm>
            <a:off x="1055206" y="3744000"/>
            <a:ext cx="10080000" cy="2070000"/>
          </a:xfrm>
        </p:spPr>
        <p:txBody>
          <a:bodyPr/>
          <a:lstStyle>
            <a:lvl1pPr marL="0" indent="0" algn="l">
              <a:buNone/>
              <a:defRPr sz="44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2528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43" name="Text 1"/>
          <p:cNvSpPr>
            <a:spLocks noGrp="1"/>
          </p:cNvSpPr>
          <p:nvPr>
            <p:ph type="body" idx="24"/>
          </p:nvPr>
        </p:nvSpPr>
        <p:spPr bwMode="gray">
          <a:xfrm>
            <a:off x="540000" y="1512000"/>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4" name="Content 1"/>
          <p:cNvSpPr>
            <a:spLocks noGrp="1"/>
          </p:cNvSpPr>
          <p:nvPr>
            <p:ph sz="quarter" idx="25"/>
          </p:nvPr>
        </p:nvSpPr>
        <p:spPr bwMode="gray">
          <a:xfrm>
            <a:off x="4168800" y="15120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41" name="Text 2"/>
          <p:cNvSpPr>
            <a:spLocks noGrp="1"/>
          </p:cNvSpPr>
          <p:nvPr>
            <p:ph type="body" idx="22"/>
          </p:nvPr>
        </p:nvSpPr>
        <p:spPr bwMode="gray">
          <a:xfrm>
            <a:off x="540000" y="2996175"/>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2" name="Content 2"/>
          <p:cNvSpPr>
            <a:spLocks noGrp="1"/>
          </p:cNvSpPr>
          <p:nvPr>
            <p:ph sz="quarter" idx="23"/>
          </p:nvPr>
        </p:nvSpPr>
        <p:spPr bwMode="gray">
          <a:xfrm>
            <a:off x="4168800" y="29952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15" name="Text 3"/>
          <p:cNvSpPr>
            <a:spLocks noGrp="1"/>
          </p:cNvSpPr>
          <p:nvPr>
            <p:ph type="body" idx="18"/>
          </p:nvPr>
        </p:nvSpPr>
        <p:spPr bwMode="gray">
          <a:xfrm>
            <a:off x="540000" y="4480350"/>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8" name="Content 3"/>
          <p:cNvSpPr>
            <a:spLocks noGrp="1"/>
          </p:cNvSpPr>
          <p:nvPr>
            <p:ph sz="quarter" idx="21"/>
          </p:nvPr>
        </p:nvSpPr>
        <p:spPr bwMode="gray">
          <a:xfrm>
            <a:off x="4168800" y="44784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9493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6303601" y="1512000"/>
            <a:ext cx="5886812"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8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53460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53460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6304413" y="0"/>
            <a:ext cx="5886000"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370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6303600" y="432000"/>
            <a:ext cx="53460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6303600" y="972000"/>
            <a:ext cx="5346000" cy="540000"/>
          </a:xfrm>
        </p:spPr>
        <p:txBody>
          <a:bodyPr/>
          <a:lstStyle>
            <a:lvl1pPr marL="0" indent="0">
              <a:buNone/>
              <a:defRPr baseline="0">
                <a:solidFill>
                  <a:srgbClr val="7F7F7F"/>
                </a:solidFill>
              </a:defRPr>
            </a:lvl1pPr>
          </a:lstStyle>
          <a:p>
            <a:pPr lvl="0"/>
            <a:r>
              <a:rPr lang="en-US" dirty="0"/>
              <a:t>Enter your subtitle here</a:t>
            </a:r>
          </a:p>
        </p:txBody>
      </p:sp>
      <p:sp>
        <p:nvSpPr>
          <p:cNvPr id="9" name="Picture"/>
          <p:cNvSpPr>
            <a:spLocks noGrp="1"/>
          </p:cNvSpPr>
          <p:nvPr>
            <p:ph type="pic" sz="quarter" idx="14"/>
          </p:nvPr>
        </p:nvSpPr>
        <p:spPr bwMode="gray">
          <a:xfrm>
            <a:off x="0" y="0"/>
            <a:ext cx="5886000"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Content"/>
          <p:cNvSpPr>
            <a:spLocks noGrp="1"/>
          </p:cNvSpPr>
          <p:nvPr>
            <p:ph sz="half" idx="2"/>
          </p:nvPr>
        </p:nvSpPr>
        <p:spPr>
          <a:xfrm>
            <a:off x="63036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7390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7264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4"/>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6820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1"/>
          <p:cNvSpPr>
            <a:spLocks noGrp="1"/>
          </p:cNvSpPr>
          <p:nvPr>
            <p:ph sz="half" idx="1"/>
          </p:nvPr>
        </p:nvSpPr>
        <p:spPr>
          <a:xfrm>
            <a:off x="5400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7" name="Content 2"/>
          <p:cNvSpPr>
            <a:spLocks noGrp="1"/>
          </p:cNvSpPr>
          <p:nvPr>
            <p:ph sz="half" idx="14"/>
          </p:nvPr>
        </p:nvSpPr>
        <p:spPr>
          <a:xfrm>
            <a:off x="43848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4135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20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Content 2"/>
          <p:cNvSpPr>
            <a:spLocks noGrp="1"/>
          </p:cNvSpPr>
          <p:nvPr>
            <p:ph sz="quarter" idx="4"/>
          </p:nvPr>
        </p:nvSpPr>
        <p:spPr bwMode="gray">
          <a:xfrm>
            <a:off x="4384800" y="15120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3"/>
          <p:cNvSpPr>
            <a:spLocks noGrp="1"/>
          </p:cNvSpPr>
          <p:nvPr>
            <p:ph sz="half" idx="16"/>
          </p:nvPr>
        </p:nvSpPr>
        <p:spPr bwMode="gray">
          <a:xfrm>
            <a:off x="540000" y="38808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5" name="Content 4"/>
          <p:cNvSpPr>
            <a:spLocks noGrp="1"/>
          </p:cNvSpPr>
          <p:nvPr>
            <p:ph sz="quarter" idx="17"/>
          </p:nvPr>
        </p:nvSpPr>
        <p:spPr bwMode="gray">
          <a:xfrm>
            <a:off x="4384800" y="38808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0611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3584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3584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1999"/>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3" name="Content 2"/>
          <p:cNvSpPr>
            <a:spLocks noGrp="1"/>
          </p:cNvSpPr>
          <p:nvPr>
            <p:ph sz="quarter" idx="4"/>
          </p:nvPr>
        </p:nvSpPr>
        <p:spPr bwMode="gray">
          <a:xfrm>
            <a:off x="4291200" y="15120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4" name="Content 3"/>
          <p:cNvSpPr>
            <a:spLocks noGrp="1"/>
          </p:cNvSpPr>
          <p:nvPr>
            <p:ph sz="half" idx="18"/>
          </p:nvPr>
        </p:nvSpPr>
        <p:spPr bwMode="gray">
          <a:xfrm>
            <a:off x="540000" y="29952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5" name="Content 4"/>
          <p:cNvSpPr>
            <a:spLocks noGrp="1"/>
          </p:cNvSpPr>
          <p:nvPr>
            <p:ph sz="quarter" idx="19"/>
          </p:nvPr>
        </p:nvSpPr>
        <p:spPr bwMode="gray">
          <a:xfrm>
            <a:off x="4291200" y="29952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8" name="Content 5"/>
          <p:cNvSpPr>
            <a:spLocks noGrp="1"/>
          </p:cNvSpPr>
          <p:nvPr>
            <p:ph sz="half" idx="22"/>
          </p:nvPr>
        </p:nvSpPr>
        <p:spPr bwMode="gray">
          <a:xfrm>
            <a:off x="540000" y="44784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9" name="Content 6"/>
          <p:cNvSpPr>
            <a:spLocks noGrp="1"/>
          </p:cNvSpPr>
          <p:nvPr>
            <p:ph sz="quarter" idx="23"/>
          </p:nvPr>
        </p:nvSpPr>
        <p:spPr bwMode="gray">
          <a:xfrm>
            <a:off x="4291200" y="44784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6460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3584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3584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19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3" name="Content 2"/>
          <p:cNvSpPr>
            <a:spLocks noGrp="1"/>
          </p:cNvSpPr>
          <p:nvPr>
            <p:ph sz="quarter" idx="4"/>
          </p:nvPr>
        </p:nvSpPr>
        <p:spPr bwMode="gray">
          <a:xfrm>
            <a:off x="4291200" y="15120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4" name="Content 3"/>
          <p:cNvSpPr>
            <a:spLocks noGrp="1"/>
          </p:cNvSpPr>
          <p:nvPr>
            <p:ph sz="half" idx="18"/>
          </p:nvPr>
        </p:nvSpPr>
        <p:spPr bwMode="gray">
          <a:xfrm>
            <a:off x="540000" y="26231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5" name="Content 4"/>
          <p:cNvSpPr>
            <a:spLocks noGrp="1"/>
          </p:cNvSpPr>
          <p:nvPr>
            <p:ph sz="quarter" idx="19"/>
          </p:nvPr>
        </p:nvSpPr>
        <p:spPr bwMode="gray">
          <a:xfrm>
            <a:off x="4291200" y="26232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6" name="Content 5"/>
          <p:cNvSpPr>
            <a:spLocks noGrp="1"/>
          </p:cNvSpPr>
          <p:nvPr>
            <p:ph sz="half" idx="20"/>
          </p:nvPr>
        </p:nvSpPr>
        <p:spPr bwMode="gray">
          <a:xfrm>
            <a:off x="540000" y="37343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7" name="Content 6"/>
          <p:cNvSpPr>
            <a:spLocks noGrp="1"/>
          </p:cNvSpPr>
          <p:nvPr>
            <p:ph sz="quarter" idx="21"/>
          </p:nvPr>
        </p:nvSpPr>
        <p:spPr bwMode="gray">
          <a:xfrm>
            <a:off x="4291200" y="37344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8" name="Content 7"/>
          <p:cNvSpPr>
            <a:spLocks noGrp="1"/>
          </p:cNvSpPr>
          <p:nvPr>
            <p:ph sz="half" idx="22"/>
          </p:nvPr>
        </p:nvSpPr>
        <p:spPr bwMode="gray">
          <a:xfrm>
            <a:off x="540000" y="48456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9" name="Content 8"/>
          <p:cNvSpPr>
            <a:spLocks noGrp="1"/>
          </p:cNvSpPr>
          <p:nvPr>
            <p:ph sz="quarter" idx="23"/>
          </p:nvPr>
        </p:nvSpPr>
        <p:spPr bwMode="gray">
          <a:xfrm>
            <a:off x="4291200" y="48456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1816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Content"/>
          <p:cNvSpPr>
            <a:spLocks noGrp="1"/>
          </p:cNvSpPr>
          <p:nvPr>
            <p:ph sz="half" idx="1"/>
          </p:nvPr>
        </p:nvSpPr>
        <p:spPr>
          <a:xfrm>
            <a:off x="5400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4384550" y="1512000"/>
            <a:ext cx="7265050"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8023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7"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5400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3" name="Content 1"/>
          <p:cNvSpPr>
            <a:spLocks noGrp="1"/>
          </p:cNvSpPr>
          <p:nvPr>
            <p:ph sz="half" idx="1"/>
          </p:nvPr>
        </p:nvSpPr>
        <p:spPr>
          <a:xfrm>
            <a:off x="5400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2"/>
          <p:cNvSpPr>
            <a:spLocks noGrp="1"/>
          </p:cNvSpPr>
          <p:nvPr>
            <p:ph type="pic" sz="quarter" idx="16"/>
          </p:nvPr>
        </p:nvSpPr>
        <p:spPr bwMode="gray">
          <a:xfrm>
            <a:off x="43848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37" name="Content 2"/>
          <p:cNvSpPr>
            <a:spLocks noGrp="1"/>
          </p:cNvSpPr>
          <p:nvPr>
            <p:ph sz="half" idx="14"/>
          </p:nvPr>
        </p:nvSpPr>
        <p:spPr>
          <a:xfrm>
            <a:off x="43848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Picture 3"/>
          <p:cNvSpPr>
            <a:spLocks noGrp="1"/>
          </p:cNvSpPr>
          <p:nvPr>
            <p:ph type="pic" sz="quarter" idx="17"/>
          </p:nvPr>
        </p:nvSpPr>
        <p:spPr bwMode="gray">
          <a:xfrm>
            <a:off x="82296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Content 3"/>
          <p:cNvSpPr>
            <a:spLocks noGrp="1"/>
          </p:cNvSpPr>
          <p:nvPr>
            <p:ph sz="half" idx="2"/>
          </p:nvPr>
        </p:nvSpPr>
        <p:spPr>
          <a:xfrm>
            <a:off x="82296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132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5400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5" name="Content 1"/>
          <p:cNvSpPr>
            <a:spLocks noGrp="1"/>
          </p:cNvSpPr>
          <p:nvPr>
            <p:ph sz="half" idx="19"/>
          </p:nvPr>
        </p:nvSpPr>
        <p:spPr>
          <a:xfrm>
            <a:off x="5400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1" name="Picture 2"/>
          <p:cNvSpPr>
            <a:spLocks noGrp="1"/>
          </p:cNvSpPr>
          <p:nvPr>
            <p:ph type="pic" sz="quarter" idx="20"/>
          </p:nvPr>
        </p:nvSpPr>
        <p:spPr bwMode="gray">
          <a:xfrm>
            <a:off x="33552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2" name="Content 2"/>
          <p:cNvSpPr>
            <a:spLocks noGrp="1"/>
          </p:cNvSpPr>
          <p:nvPr>
            <p:ph sz="half" idx="21"/>
          </p:nvPr>
        </p:nvSpPr>
        <p:spPr>
          <a:xfrm>
            <a:off x="33552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8" name="Picture 3"/>
          <p:cNvSpPr>
            <a:spLocks noGrp="1"/>
          </p:cNvSpPr>
          <p:nvPr>
            <p:ph type="pic" sz="quarter" idx="22"/>
          </p:nvPr>
        </p:nvSpPr>
        <p:spPr bwMode="gray">
          <a:xfrm>
            <a:off x="61704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9" name="Content 3"/>
          <p:cNvSpPr>
            <a:spLocks noGrp="1"/>
          </p:cNvSpPr>
          <p:nvPr>
            <p:ph sz="half" idx="23"/>
          </p:nvPr>
        </p:nvSpPr>
        <p:spPr>
          <a:xfrm>
            <a:off x="61704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0" name="Picture 4"/>
          <p:cNvSpPr>
            <a:spLocks noGrp="1"/>
          </p:cNvSpPr>
          <p:nvPr>
            <p:ph type="pic" sz="quarter" idx="24"/>
          </p:nvPr>
        </p:nvSpPr>
        <p:spPr bwMode="gray">
          <a:xfrm>
            <a:off x="89856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61" name="Content 4"/>
          <p:cNvSpPr>
            <a:spLocks noGrp="1"/>
          </p:cNvSpPr>
          <p:nvPr>
            <p:ph sz="half" idx="25"/>
          </p:nvPr>
        </p:nvSpPr>
        <p:spPr>
          <a:xfrm>
            <a:off x="89856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382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IRCL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6390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4" name="Content 1"/>
          <p:cNvSpPr>
            <a:spLocks noGrp="1"/>
          </p:cNvSpPr>
          <p:nvPr>
            <p:ph sz="half" idx="19"/>
          </p:nvPr>
        </p:nvSpPr>
        <p:spPr>
          <a:xfrm>
            <a:off x="540000" y="4730400"/>
            <a:ext cx="266400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6" name="Picture 2"/>
          <p:cNvSpPr>
            <a:spLocks noGrp="1"/>
          </p:cNvSpPr>
          <p:nvPr>
            <p:ph type="pic" sz="quarter" idx="26"/>
          </p:nvPr>
        </p:nvSpPr>
        <p:spPr bwMode="gray">
          <a:xfrm>
            <a:off x="34482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5" name="Content 2"/>
          <p:cNvSpPr>
            <a:spLocks noGrp="1"/>
          </p:cNvSpPr>
          <p:nvPr>
            <p:ph sz="half" idx="21"/>
          </p:nvPr>
        </p:nvSpPr>
        <p:spPr>
          <a:xfrm>
            <a:off x="3355200" y="4730400"/>
            <a:ext cx="266400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20" name="Picture 3"/>
          <p:cNvSpPr>
            <a:spLocks noGrp="1"/>
          </p:cNvSpPr>
          <p:nvPr>
            <p:ph type="pic" sz="quarter" idx="28"/>
          </p:nvPr>
        </p:nvSpPr>
        <p:spPr bwMode="gray">
          <a:xfrm>
            <a:off x="62574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8" name="Content 3"/>
          <p:cNvSpPr>
            <a:spLocks noGrp="1"/>
          </p:cNvSpPr>
          <p:nvPr>
            <p:ph sz="half" idx="23"/>
          </p:nvPr>
        </p:nvSpPr>
        <p:spPr>
          <a:xfrm>
            <a:off x="6170400" y="4730400"/>
            <a:ext cx="266400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7" name="Picture 4"/>
          <p:cNvSpPr>
            <a:spLocks noGrp="1"/>
          </p:cNvSpPr>
          <p:nvPr>
            <p:ph type="pic" sz="quarter" idx="27"/>
          </p:nvPr>
        </p:nvSpPr>
        <p:spPr bwMode="gray">
          <a:xfrm>
            <a:off x="90666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9" name="Content 4"/>
          <p:cNvSpPr>
            <a:spLocks noGrp="1"/>
          </p:cNvSpPr>
          <p:nvPr>
            <p:ph sz="half" idx="25"/>
          </p:nvPr>
        </p:nvSpPr>
        <p:spPr>
          <a:xfrm>
            <a:off x="8985600" y="4730400"/>
            <a:ext cx="266400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8121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5" name="Content"/>
          <p:cNvSpPr>
            <a:spLocks noGrp="1"/>
          </p:cNvSpPr>
          <p:nvPr>
            <p:ph sz="half" idx="41"/>
          </p:nvPr>
        </p:nvSpPr>
        <p:spPr bwMode="gray">
          <a:xfrm>
            <a:off x="540000" y="1512000"/>
            <a:ext cx="4356000" cy="4298400"/>
          </a:xfrm>
          <a:solidFill>
            <a:schemeClr val="bg1">
              <a:lumMod val="95000"/>
            </a:schemeClr>
          </a:solidFill>
        </p:spPr>
        <p:txBody>
          <a:bodyPr lIns="144000" tIns="144000" rIns="144000" bIns="144000"/>
          <a:lstStyle>
            <a:lvl1pPr marL="0" indent="0">
              <a:buNone/>
              <a:defRPr sz="20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a:t>Textmasterformat bearbeiten</a:t>
            </a:r>
          </a:p>
        </p:txBody>
      </p:sp>
      <p:sp>
        <p:nvSpPr>
          <p:cNvPr id="14" name="Picture"/>
          <p:cNvSpPr>
            <a:spLocks noGrp="1"/>
          </p:cNvSpPr>
          <p:nvPr>
            <p:ph type="pic" sz="quarter" idx="14"/>
          </p:nvPr>
        </p:nvSpPr>
        <p:spPr bwMode="gray">
          <a:xfrm>
            <a:off x="5041800" y="1512000"/>
            <a:ext cx="6607275"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6488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a:xfrm>
            <a:off x="540000" y="1512000"/>
            <a:ext cx="11109600" cy="306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Picture"/>
          <p:cNvSpPr>
            <a:spLocks noGrp="1"/>
          </p:cNvSpPr>
          <p:nvPr>
            <p:ph type="pic" sz="quarter" idx="14"/>
          </p:nvPr>
        </p:nvSpPr>
        <p:spPr bwMode="gray">
          <a:xfrm>
            <a:off x="1200" y="4572000"/>
            <a:ext cx="12190413" cy="2286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79608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a:xfrm>
            <a:off x="540000" y="1512000"/>
            <a:ext cx="11109600" cy="1926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Picture"/>
          <p:cNvSpPr>
            <a:spLocks noGrp="1"/>
          </p:cNvSpPr>
          <p:nvPr>
            <p:ph type="pic" sz="quarter" idx="14"/>
          </p:nvPr>
        </p:nvSpPr>
        <p:spPr bwMode="gray">
          <a:xfrm>
            <a:off x="0" y="3438000"/>
            <a:ext cx="12190413" cy="342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0055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9" name="Content"/>
          <p:cNvSpPr>
            <a:spLocks noGrp="1"/>
          </p:cNvSpPr>
          <p:nvPr>
            <p:ph idx="1"/>
          </p:nvPr>
        </p:nvSpPr>
        <p:spPr>
          <a:xfrm>
            <a:off x="1933200" y="1512000"/>
            <a:ext cx="9716400" cy="4298400"/>
          </a:xfrm>
        </p:spPr>
        <p:txBody>
          <a:bodyPr/>
          <a:lstStyle>
            <a:lvl1pPr marL="0" indent="0">
              <a:buNone/>
              <a:defRPr sz="4000">
                <a:solidFill>
                  <a:schemeClr val="bg1"/>
                </a:solidFill>
              </a:defRPr>
            </a:lvl1pPr>
          </a:lstStyle>
          <a:p>
            <a:pPr lvl="0"/>
            <a:r>
              <a:rPr lang="de-DE"/>
              <a:t>Textmasterformat bearbeiten</a:t>
            </a:r>
          </a:p>
        </p:txBody>
      </p:sp>
      <p:sp>
        <p:nvSpPr>
          <p:cNvPr id="5" name="Date"/>
          <p:cNvSpPr>
            <a:spLocks noGrp="1"/>
          </p:cNvSpPr>
          <p:nvPr>
            <p:ph type="dt" sz="half" idx="10"/>
          </p:nvPr>
        </p:nvSpPr>
        <p:spPr>
          <a:xfrm>
            <a:off x="10209600" y="6084000"/>
            <a:ext cx="1440000" cy="360000"/>
          </a:xfrm>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2024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3" name="Footer"/>
          <p:cNvSpPr>
            <a:spLocks noGrp="1"/>
          </p:cNvSpPr>
          <p:nvPr>
            <p:ph type="ftr" sz="quarter" idx="11"/>
          </p:nvPr>
        </p:nvSpPr>
        <p:spPr/>
        <p:txBody>
          <a:bodyPr/>
          <a:lstStyle/>
          <a:p>
            <a:endParaRPr lang="en-US" dirty="0"/>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9" name="Agenda"/>
          <p:cNvSpPr>
            <a:spLocks noGrp="1"/>
          </p:cNvSpPr>
          <p:nvPr>
            <p:ph type="body" sz="quarter" idx="15"/>
          </p:nvPr>
        </p:nvSpPr>
        <p:spPr bwMode="gray">
          <a:xfrm>
            <a:off x="7805613" y="0"/>
            <a:ext cx="4384800" cy="6858000"/>
          </a:xfrm>
          <a:solidFill>
            <a:schemeClr val="accent1">
              <a:lumMod val="75000"/>
              <a:alpha val="80000"/>
            </a:schemeClr>
          </a:solidFill>
        </p:spPr>
        <p:txBody>
          <a:bodyPr lIns="540000" tIns="1512000" rIns="540000" bIns="1080000"/>
          <a:lstStyle>
            <a:lvl1pPr marL="360000" indent="-360000">
              <a:lnSpc>
                <a:spcPct val="80000"/>
              </a:lnSpc>
              <a:buFont typeface="+mj-lt"/>
              <a:buAutoNum type="arabicPeriod"/>
              <a:defRPr sz="28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de-DE"/>
              <a:t>Textmasterformat bearbeiten</a:t>
            </a:r>
          </a:p>
        </p:txBody>
      </p:sp>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2875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1"/>
          <p:cNvSpPr>
            <a:spLocks noGrp="1"/>
          </p:cNvSpPr>
          <p:nvPr>
            <p:ph idx="1"/>
          </p:nvPr>
        </p:nvSpPr>
        <p:spPr bwMode="gray">
          <a:xfrm>
            <a:off x="540000" y="1512000"/>
            <a:ext cx="3607200" cy="2088000"/>
          </a:xfrm>
          <a:solidFill>
            <a:schemeClr val="accent1">
              <a:lumMod val="75000"/>
            </a:schemeClr>
          </a:solidFill>
        </p:spPr>
        <p:txBody>
          <a:bodyPr lIns="180000" tIns="900000" rIns="180000" bIns="108000" anchor="b"/>
          <a:lstStyle>
            <a:lvl1pPr marL="0" indent="0">
              <a:buNone/>
              <a:defRPr>
                <a:solidFill>
                  <a:schemeClr val="bg1"/>
                </a:solidFill>
              </a:defRPr>
            </a:lvl1pPr>
          </a:lstStyle>
          <a:p>
            <a:pPr lvl="0"/>
            <a:r>
              <a:rPr lang="de-DE"/>
              <a:t>Textmasterformat bearbeiten</a:t>
            </a:r>
          </a:p>
        </p:txBody>
      </p:sp>
      <p:sp>
        <p:nvSpPr>
          <p:cNvPr id="11" name="Content 2"/>
          <p:cNvSpPr>
            <a:spLocks noGrp="1"/>
          </p:cNvSpPr>
          <p:nvPr>
            <p:ph idx="15"/>
          </p:nvPr>
        </p:nvSpPr>
        <p:spPr bwMode="gray">
          <a:xfrm>
            <a:off x="4291200" y="1512000"/>
            <a:ext cx="3607200" cy="2088000"/>
          </a:xfrm>
          <a:solidFill>
            <a:schemeClr val="accent1"/>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2" name="Content 3"/>
          <p:cNvSpPr>
            <a:spLocks noGrp="1"/>
          </p:cNvSpPr>
          <p:nvPr>
            <p:ph idx="16"/>
          </p:nvPr>
        </p:nvSpPr>
        <p:spPr bwMode="gray">
          <a:xfrm>
            <a:off x="8042400" y="1512000"/>
            <a:ext cx="3607200" cy="2088000"/>
          </a:xfrm>
          <a:solidFill>
            <a:schemeClr val="accent1">
              <a:lumMod val="40000"/>
              <a:lumOff val="6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8" name="Content 4"/>
          <p:cNvSpPr>
            <a:spLocks noGrp="1"/>
          </p:cNvSpPr>
          <p:nvPr>
            <p:ph idx="14"/>
          </p:nvPr>
        </p:nvSpPr>
        <p:spPr bwMode="gray">
          <a:xfrm>
            <a:off x="540000" y="3722400"/>
            <a:ext cx="3607200" cy="2088000"/>
          </a:xfrm>
          <a:solidFill>
            <a:schemeClr val="accent1">
              <a:lumMod val="60000"/>
              <a:lumOff val="4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5" name="Content 5"/>
          <p:cNvSpPr>
            <a:spLocks noGrp="1"/>
          </p:cNvSpPr>
          <p:nvPr>
            <p:ph idx="18"/>
          </p:nvPr>
        </p:nvSpPr>
        <p:spPr bwMode="gray">
          <a:xfrm>
            <a:off x="4291200" y="3722400"/>
            <a:ext cx="3607200" cy="2088000"/>
          </a:xfrm>
          <a:solidFill>
            <a:schemeClr val="accent1">
              <a:lumMod val="5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6" name="Content 6"/>
          <p:cNvSpPr>
            <a:spLocks noGrp="1"/>
          </p:cNvSpPr>
          <p:nvPr>
            <p:ph idx="19"/>
          </p:nvPr>
        </p:nvSpPr>
        <p:spPr bwMode="gray">
          <a:xfrm>
            <a:off x="8042400" y="3722400"/>
            <a:ext cx="3607200" cy="2088000"/>
          </a:xfrm>
          <a:solidFill>
            <a:schemeClr val="accent1">
              <a:lumMod val="75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20" name="Text 1"/>
          <p:cNvSpPr>
            <a:spLocks noGrp="1"/>
          </p:cNvSpPr>
          <p:nvPr>
            <p:ph type="body" sz="quarter" idx="21" hasCustomPrompt="1"/>
          </p:nvPr>
        </p:nvSpPr>
        <p:spPr>
          <a:xfrm>
            <a:off x="540000" y="1512000"/>
            <a:ext cx="1440000"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21" name="Text 2"/>
          <p:cNvSpPr>
            <a:spLocks noGrp="1"/>
          </p:cNvSpPr>
          <p:nvPr>
            <p:ph type="body" sz="quarter" idx="22" hasCustomPrompt="1"/>
          </p:nvPr>
        </p:nvSpPr>
        <p:spPr>
          <a:xfrm>
            <a:off x="4291200" y="1512000"/>
            <a:ext cx="1440000" cy="900000"/>
          </a:xfrm>
        </p:spPr>
        <p:txBody>
          <a:bodyPr lIns="180000" tIns="180000" rIns="180000" bIns="180000"/>
          <a:lstStyle>
            <a:lvl1pPr marL="0" indent="0">
              <a:buNone/>
              <a:defRPr sz="4400">
                <a:solidFill>
                  <a:schemeClr val="accent1">
                    <a:lumMod val="40000"/>
                    <a:lumOff val="60000"/>
                  </a:schemeClr>
                </a:solidFill>
                <a:latin typeface="Bebas Neue" panose="020B0506020202020201" pitchFamily="34" charset="0"/>
              </a:defRPr>
            </a:lvl1pPr>
          </a:lstStyle>
          <a:p>
            <a:pPr lvl="0"/>
            <a:r>
              <a:rPr lang="de-DE" dirty="0"/>
              <a:t>NR.</a:t>
            </a:r>
            <a:endParaRPr lang="en-US" dirty="0"/>
          </a:p>
        </p:txBody>
      </p:sp>
      <p:sp>
        <p:nvSpPr>
          <p:cNvPr id="22" name="Text 3"/>
          <p:cNvSpPr>
            <a:spLocks noGrp="1"/>
          </p:cNvSpPr>
          <p:nvPr>
            <p:ph type="body" sz="quarter" idx="23" hasCustomPrompt="1"/>
          </p:nvPr>
        </p:nvSpPr>
        <p:spPr>
          <a:xfrm>
            <a:off x="8042400" y="1512000"/>
            <a:ext cx="1440000" cy="900000"/>
          </a:xfrm>
        </p:spPr>
        <p:txBody>
          <a:bodyPr lIns="180000" tIns="180000" rIns="180000" bIns="180000"/>
          <a:lstStyle>
            <a:lvl1pPr marL="0" indent="0">
              <a:buNone/>
              <a:defRPr sz="4400">
                <a:solidFill>
                  <a:schemeClr val="accent1"/>
                </a:solidFill>
                <a:latin typeface="Bebas Neue" panose="020B0506020202020201" pitchFamily="34" charset="0"/>
              </a:defRPr>
            </a:lvl1pPr>
          </a:lstStyle>
          <a:p>
            <a:pPr lvl="0"/>
            <a:r>
              <a:rPr lang="de-DE" dirty="0"/>
              <a:t>NR.</a:t>
            </a:r>
            <a:endParaRPr lang="en-US" dirty="0"/>
          </a:p>
        </p:txBody>
      </p:sp>
      <p:sp>
        <p:nvSpPr>
          <p:cNvPr id="24" name="Text 4"/>
          <p:cNvSpPr>
            <a:spLocks noGrp="1"/>
          </p:cNvSpPr>
          <p:nvPr>
            <p:ph type="body" sz="quarter" idx="25" hasCustomPrompt="1"/>
          </p:nvPr>
        </p:nvSpPr>
        <p:spPr>
          <a:xfrm>
            <a:off x="540000" y="3722400"/>
            <a:ext cx="1440000"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5" name="Text 5"/>
          <p:cNvSpPr>
            <a:spLocks noGrp="1"/>
          </p:cNvSpPr>
          <p:nvPr>
            <p:ph type="body" sz="quarter" idx="26" hasCustomPrompt="1"/>
          </p:nvPr>
        </p:nvSpPr>
        <p:spPr>
          <a:xfrm>
            <a:off x="4291200" y="3722400"/>
            <a:ext cx="1440000"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6" name="Text 6"/>
          <p:cNvSpPr>
            <a:spLocks noGrp="1"/>
          </p:cNvSpPr>
          <p:nvPr>
            <p:ph type="body" sz="quarter" idx="27" hasCustomPrompt="1"/>
          </p:nvPr>
        </p:nvSpPr>
        <p:spPr>
          <a:xfrm>
            <a:off x="8042400" y="3722400"/>
            <a:ext cx="1440000"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70627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titl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471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5346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Text 2"/>
          <p:cNvSpPr>
            <a:spLocks noGrp="1"/>
          </p:cNvSpPr>
          <p:nvPr>
            <p:ph type="body" sz="quarter" idx="3"/>
          </p:nvPr>
        </p:nvSpPr>
        <p:spPr bwMode="gray">
          <a:xfrm>
            <a:off x="63036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2"/>
          <p:cNvSpPr>
            <a:spLocks noGrp="1"/>
          </p:cNvSpPr>
          <p:nvPr>
            <p:ph sz="quarter" idx="4"/>
          </p:nvPr>
        </p:nvSpPr>
        <p:spPr bwMode="gray">
          <a:xfrm>
            <a:off x="6303600" y="1872000"/>
            <a:ext cx="5346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1702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5" name="Text 2"/>
          <p:cNvSpPr>
            <a:spLocks noGrp="1"/>
          </p:cNvSpPr>
          <p:nvPr>
            <p:ph type="body" sz="quarter" idx="3"/>
          </p:nvPr>
        </p:nvSpPr>
        <p:spPr bwMode="gray">
          <a:xfrm>
            <a:off x="63036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2"/>
          <p:cNvSpPr>
            <a:spLocks noGrp="1"/>
          </p:cNvSpPr>
          <p:nvPr>
            <p:ph sz="quarter" idx="4"/>
          </p:nvPr>
        </p:nvSpPr>
        <p:spPr bwMode="gray">
          <a:xfrm>
            <a:off x="6303600" y="18720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11" name="Text 3"/>
          <p:cNvSpPr>
            <a:spLocks noGrp="1"/>
          </p:cNvSpPr>
          <p:nvPr>
            <p:ph type="body" idx="14"/>
          </p:nvPr>
        </p:nvSpPr>
        <p:spPr bwMode="gray">
          <a:xfrm>
            <a:off x="540000" y="38808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2" name="Content 3"/>
          <p:cNvSpPr>
            <a:spLocks noGrp="1"/>
          </p:cNvSpPr>
          <p:nvPr>
            <p:ph sz="half" idx="15"/>
          </p:nvPr>
        </p:nvSpPr>
        <p:spPr bwMode="gray">
          <a:xfrm>
            <a:off x="540000" y="42408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13" name="Text 4"/>
          <p:cNvSpPr>
            <a:spLocks noGrp="1"/>
          </p:cNvSpPr>
          <p:nvPr>
            <p:ph type="body" sz="quarter" idx="16"/>
          </p:nvPr>
        </p:nvSpPr>
        <p:spPr bwMode="gray">
          <a:xfrm>
            <a:off x="6303600" y="38808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4" name="Content 4"/>
          <p:cNvSpPr>
            <a:spLocks noGrp="1"/>
          </p:cNvSpPr>
          <p:nvPr>
            <p:ph sz="quarter" idx="17"/>
          </p:nvPr>
        </p:nvSpPr>
        <p:spPr bwMode="gray">
          <a:xfrm>
            <a:off x="6303600" y="42408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5171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7" name="Text 2"/>
          <p:cNvSpPr>
            <a:spLocks noGrp="1"/>
          </p:cNvSpPr>
          <p:nvPr>
            <p:ph type="body" sz="quarter" idx="16"/>
          </p:nvPr>
        </p:nvSpPr>
        <p:spPr bwMode="gray">
          <a:xfrm>
            <a:off x="33552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28" name="Content 2"/>
          <p:cNvSpPr>
            <a:spLocks noGrp="1"/>
          </p:cNvSpPr>
          <p:nvPr>
            <p:ph sz="quarter" idx="17"/>
          </p:nvPr>
        </p:nvSpPr>
        <p:spPr bwMode="gray">
          <a:xfrm>
            <a:off x="33552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5" name="Text 3"/>
          <p:cNvSpPr>
            <a:spLocks noGrp="1"/>
          </p:cNvSpPr>
          <p:nvPr>
            <p:ph type="body" sz="quarter" idx="14"/>
          </p:nvPr>
        </p:nvSpPr>
        <p:spPr bwMode="gray">
          <a:xfrm>
            <a:off x="61704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26" name="Content 3"/>
          <p:cNvSpPr>
            <a:spLocks noGrp="1"/>
          </p:cNvSpPr>
          <p:nvPr>
            <p:ph sz="quarter" idx="15"/>
          </p:nvPr>
        </p:nvSpPr>
        <p:spPr bwMode="gray">
          <a:xfrm>
            <a:off x="61704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4"/>
          <p:cNvSpPr>
            <a:spLocks noGrp="1"/>
          </p:cNvSpPr>
          <p:nvPr>
            <p:ph type="body" sz="quarter" idx="3"/>
          </p:nvPr>
        </p:nvSpPr>
        <p:spPr bwMode="gray">
          <a:xfrm>
            <a:off x="89856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4"/>
          <p:cNvSpPr>
            <a:spLocks noGrp="1"/>
          </p:cNvSpPr>
          <p:nvPr>
            <p:ph sz="quarter" idx="4"/>
          </p:nvPr>
        </p:nvSpPr>
        <p:spPr bwMode="gray">
          <a:xfrm>
            <a:off x="89856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70180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vert="horz" lIns="0" tIns="0" rIns="0" bIns="0" rtlCol="0" anchor="t">
            <a:noAutofit/>
          </a:bodyPr>
          <a:lstStyle/>
          <a:p>
            <a:r>
              <a:rPr lang="de-DE"/>
              <a:t>Titelmasterformat durch Klicken bearbeiten</a:t>
            </a:r>
            <a:endParaRPr lang="en-US" dirty="0"/>
          </a:p>
        </p:txBody>
      </p:sp>
      <p:sp>
        <p:nvSpPr>
          <p:cNvPr id="3" name="Content"/>
          <p:cNvSpPr>
            <a:spLocks noGrp="1"/>
          </p:cNvSpPr>
          <p:nvPr>
            <p:ph type="body" idx="1"/>
          </p:nvPr>
        </p:nvSpPr>
        <p:spPr>
          <a:xfrm>
            <a:off x="540000" y="1512000"/>
            <a:ext cx="11109600" cy="429840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cNvSpPr>
            <a:spLocks noGrp="1"/>
          </p:cNvSpPr>
          <p:nvPr>
            <p:ph type="dt" sz="half" idx="2"/>
          </p:nvPr>
        </p:nvSpPr>
        <p:spPr>
          <a:xfrm>
            <a:off x="10209600" y="6084000"/>
            <a:ext cx="1440000" cy="360000"/>
          </a:xfrm>
          <a:prstGeom prst="rect">
            <a:avLst/>
          </a:prstGeom>
        </p:spPr>
        <p:txBody>
          <a:bodyPr vert="horz" lIns="0" tIns="0" rIns="0" bIns="0" rtlCol="0" anchor="b"/>
          <a:lstStyle>
            <a:lvl1pPr algn="r">
              <a:defRPr sz="1200">
                <a:solidFill>
                  <a:schemeClr val="bg1">
                    <a:lumMod val="50000"/>
                  </a:schemeClr>
                </a:solidFill>
              </a:defRPr>
            </a:lvl1pPr>
          </a:lstStyle>
          <a:p>
            <a:fld id="{27FC3DAB-407D-4279-8EB6-232635B61438}" type="datetimeFigureOut">
              <a:rPr lang="en-US" smtClean="0"/>
              <a:pPr/>
              <a:t>7/13/2017</a:t>
            </a:fld>
            <a:endParaRPr lang="en-US" dirty="0"/>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702" r:id="rId4"/>
    <p:sldLayoutId id="2147483729" r:id="rId5"/>
    <p:sldLayoutId id="2147483650" r:id="rId6"/>
    <p:sldLayoutId id="2147483653" r:id="rId7"/>
    <p:sldLayoutId id="2147483710" r:id="rId8"/>
    <p:sldLayoutId id="2147483711" r:id="rId9"/>
    <p:sldLayoutId id="2147483713" r:id="rId10"/>
    <p:sldLayoutId id="2147483671" r:id="rId11"/>
    <p:sldLayoutId id="2147483672" r:id="rId12"/>
    <p:sldLayoutId id="2147483663" r:id="rId13"/>
    <p:sldLayoutId id="2147483656" r:id="rId14"/>
    <p:sldLayoutId id="2147483668" r:id="rId15"/>
    <p:sldLayoutId id="2147483721" r:id="rId16"/>
    <p:sldLayoutId id="2147483734" r:id="rId17"/>
    <p:sldLayoutId id="2147483722" r:id="rId18"/>
    <p:sldLayoutId id="2147483705" r:id="rId19"/>
    <p:sldLayoutId id="2147483682" r:id="rId20"/>
    <p:sldLayoutId id="2147483683" r:id="rId21"/>
    <p:sldLayoutId id="2147483691" r:id="rId22"/>
    <p:sldLayoutId id="2147483731" r:id="rId23"/>
    <p:sldLayoutId id="2147483708" r:id="rId24"/>
    <p:sldLayoutId id="2147483675" r:id="rId25"/>
    <p:sldLayoutId id="214748373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1.xml"/><Relationship Id="rId5" Type="http://schemas.openxmlformats.org/officeDocument/2006/relationships/image" Target="../media/image20.jpe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86444" cy="5810250"/>
          </a:xfrm>
          <a:prstGeom prst="rect">
            <a:avLst/>
          </a:prstGeom>
        </p:spPr>
      </p:pic>
      <p:sp>
        <p:nvSpPr>
          <p:cNvPr id="58" name="Rectangle"/>
          <p:cNvSpPr/>
          <p:nvPr/>
        </p:nvSpPr>
        <p:spPr bwMode="gray">
          <a:xfrm>
            <a:off x="0" y="0"/>
            <a:ext cx="12191999"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 / E-COMMERCE</a:t>
            </a:r>
          </a:p>
        </p:txBody>
      </p:sp>
      <p:sp>
        <p:nvSpPr>
          <p:cNvPr id="2" name="Untertitel 1"/>
          <p:cNvSpPr>
            <a:spLocks noGrp="1"/>
          </p:cNvSpPr>
          <p:nvPr>
            <p:ph type="subTitle" idx="1"/>
          </p:nvPr>
        </p:nvSpPr>
        <p:spPr bwMode="gray"/>
        <p:txBody>
          <a:bodyPr/>
          <a:lstStyle/>
          <a:p>
            <a:r>
              <a:rPr lang="de-DE" dirty="0"/>
              <a:t>POWERPOINT-VORLAGE</a:t>
            </a:r>
          </a:p>
          <a:p>
            <a:endParaRPr lang="de-DE" dirty="0"/>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de-DE" dirty="0"/>
              <a:t>GRUNDLAGEN</a:t>
            </a:r>
          </a:p>
        </p:txBody>
      </p:sp>
      <p:sp>
        <p:nvSpPr>
          <p:cNvPr id="2" name="Textplatzhalter 1"/>
          <p:cNvSpPr>
            <a:spLocks noGrp="1"/>
          </p:cNvSpPr>
          <p:nvPr>
            <p:ph type="body" sz="quarter" idx="13"/>
          </p:nvPr>
        </p:nvSpPr>
        <p:spPr bwMode="gray"/>
        <p:txBody>
          <a:bodyPr/>
          <a:lstStyle/>
          <a:p>
            <a:r>
              <a:rPr lang="de-DE" dirty="0" smtClean="0"/>
              <a:t>Quelle des E-Business</a:t>
            </a:r>
          </a:p>
          <a:p>
            <a:endParaRPr lang="de-DE" dirty="0"/>
          </a:p>
        </p:txBody>
      </p:sp>
      <p:grpSp>
        <p:nvGrpSpPr>
          <p:cNvPr id="71" name="Gruppieren 70"/>
          <p:cNvGrpSpPr/>
          <p:nvPr/>
        </p:nvGrpSpPr>
        <p:grpSpPr bwMode="gray">
          <a:xfrm>
            <a:off x="3555160" y="1537878"/>
            <a:ext cx="5080093" cy="4277136"/>
            <a:chOff x="3555160" y="1537878"/>
            <a:chExt cx="5080093" cy="4277136"/>
          </a:xfrm>
        </p:grpSpPr>
        <p:sp>
          <p:nvSpPr>
            <p:cNvPr id="34" name="Freihandform 33"/>
            <p:cNvSpPr/>
            <p:nvPr/>
          </p:nvSpPr>
          <p:spPr bwMode="gray">
            <a:xfrm rot="18161503" flipV="1">
              <a:off x="5576330" y="3117010"/>
              <a:ext cx="698953"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0" name="Richtungspfeil 69"/>
            <p:cNvSpPr/>
            <p:nvPr/>
          </p:nvSpPr>
          <p:spPr bwMode="gray">
            <a:xfrm rot="19778613">
              <a:off x="3588020" y="3440476"/>
              <a:ext cx="2460051" cy="10716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gn="ctr">
                <a:lnSpc>
                  <a:spcPct val="90000"/>
                </a:lnSpc>
              </a:pPr>
              <a:endParaRPr lang="de-DE" sz="1400" dirty="0">
                <a:latin typeface="+mj-lt"/>
              </a:endParaRPr>
            </a:p>
          </p:txBody>
        </p:sp>
        <p:sp>
          <p:nvSpPr>
            <p:cNvPr id="11" name="Abgerundetes Rechteck 10"/>
            <p:cNvSpPr/>
            <p:nvPr/>
          </p:nvSpPr>
          <p:spPr bwMode="gray">
            <a:xfrm>
              <a:off x="3555160" y="1537878"/>
              <a:ext cx="5080093" cy="756747"/>
            </a:xfrm>
            <a:prstGeom prst="roundRect">
              <a:avLst>
                <a:gd name="adj"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6000" rIns="36000" bIns="36000" rtlCol="0" anchor="ctr"/>
            <a:lstStyle/>
            <a:p>
              <a:pPr algn="ctr">
                <a:lnSpc>
                  <a:spcPct val="90000"/>
                </a:lnSpc>
                <a:spcAft>
                  <a:spcPts val="1000"/>
                </a:spcAft>
              </a:pPr>
              <a:r>
                <a:rPr lang="de-DE" sz="2800" dirty="0">
                  <a:solidFill>
                    <a:prstClr val="white"/>
                  </a:solidFill>
                  <a:latin typeface="Bebas Neue" panose="020B0506020202020201" pitchFamily="34" charset="0"/>
                </a:rPr>
                <a:t>Nutzer des E-Business</a:t>
              </a:r>
            </a:p>
          </p:txBody>
        </p:sp>
        <p:grpSp>
          <p:nvGrpSpPr>
            <p:cNvPr id="21" name="Gruppieren 20"/>
            <p:cNvGrpSpPr/>
            <p:nvPr/>
          </p:nvGrpSpPr>
          <p:grpSpPr bwMode="gray">
            <a:xfrm>
              <a:off x="4032613" y="1686352"/>
              <a:ext cx="743238" cy="468772"/>
              <a:chOff x="2529414" y="2245696"/>
              <a:chExt cx="1232400" cy="777294"/>
            </a:xfrm>
          </p:grpSpPr>
          <p:sp>
            <p:nvSpPr>
              <p:cNvPr id="22" name="LINE ICON - person"/>
              <p:cNvSpPr>
                <a:spLocks noChangeAspect="1" noEditPoints="1"/>
              </p:cNvSpPr>
              <p:nvPr/>
            </p:nvSpPr>
            <p:spPr bwMode="gray">
              <a:xfrm>
                <a:off x="3062534" y="2245696"/>
                <a:ext cx="699280" cy="777294"/>
              </a:xfrm>
              <a:custGeom>
                <a:avLst/>
                <a:gdLst>
                  <a:gd name="T0" fmla="*/ 19 w 209"/>
                  <a:gd name="T1" fmla="*/ 232 h 232"/>
                  <a:gd name="T2" fmla="*/ 3 w 209"/>
                  <a:gd name="T3" fmla="*/ 193 h 232"/>
                  <a:gd name="T4" fmla="*/ 72 w 209"/>
                  <a:gd name="T5" fmla="*/ 158 h 232"/>
                  <a:gd name="T6" fmla="*/ 70 w 209"/>
                  <a:gd name="T7" fmla="*/ 126 h 232"/>
                  <a:gd name="T8" fmla="*/ 60 w 209"/>
                  <a:gd name="T9" fmla="*/ 109 h 232"/>
                  <a:gd name="T10" fmla="*/ 48 w 209"/>
                  <a:gd name="T11" fmla="*/ 74 h 232"/>
                  <a:gd name="T12" fmla="*/ 67 w 209"/>
                  <a:gd name="T13" fmla="*/ 26 h 232"/>
                  <a:gd name="T14" fmla="*/ 83 w 209"/>
                  <a:gd name="T15" fmla="*/ 12 h 232"/>
                  <a:gd name="T16" fmla="*/ 92 w 209"/>
                  <a:gd name="T17" fmla="*/ 0 h 232"/>
                  <a:gd name="T18" fmla="*/ 97 w 209"/>
                  <a:gd name="T19" fmla="*/ 3 h 232"/>
                  <a:gd name="T20" fmla="*/ 123 w 209"/>
                  <a:gd name="T21" fmla="*/ 14 h 232"/>
                  <a:gd name="T22" fmla="*/ 160 w 209"/>
                  <a:gd name="T23" fmla="*/ 74 h 232"/>
                  <a:gd name="T24" fmla="*/ 149 w 209"/>
                  <a:gd name="T25" fmla="*/ 108 h 232"/>
                  <a:gd name="T26" fmla="*/ 138 w 209"/>
                  <a:gd name="T27" fmla="*/ 127 h 232"/>
                  <a:gd name="T28" fmla="*/ 137 w 209"/>
                  <a:gd name="T29" fmla="*/ 158 h 232"/>
                  <a:gd name="T30" fmla="*/ 205 w 209"/>
                  <a:gd name="T31" fmla="*/ 193 h 232"/>
                  <a:gd name="T32" fmla="*/ 190 w 209"/>
                  <a:gd name="T33" fmla="*/ 232 h 232"/>
                  <a:gd name="T34" fmla="*/ 55 w 209"/>
                  <a:gd name="T35" fmla="*/ 76 h 232"/>
                  <a:gd name="T36" fmla="*/ 63 w 209"/>
                  <a:gd name="T37" fmla="*/ 101 h 232"/>
                  <a:gd name="T38" fmla="*/ 74 w 209"/>
                  <a:gd name="T39" fmla="*/ 118 h 232"/>
                  <a:gd name="T40" fmla="*/ 85 w 209"/>
                  <a:gd name="T41" fmla="*/ 132 h 232"/>
                  <a:gd name="T42" fmla="*/ 75 w 209"/>
                  <a:gd name="T43" fmla="*/ 165 h 232"/>
                  <a:gd name="T44" fmla="*/ 11 w 209"/>
                  <a:gd name="T45" fmla="*/ 195 h 232"/>
                  <a:gd name="T46" fmla="*/ 19 w 209"/>
                  <a:gd name="T47" fmla="*/ 224 h 232"/>
                  <a:gd name="T48" fmla="*/ 201 w 209"/>
                  <a:gd name="T49" fmla="*/ 213 h 232"/>
                  <a:gd name="T50" fmla="*/ 154 w 209"/>
                  <a:gd name="T51" fmla="*/ 172 h 232"/>
                  <a:gd name="T52" fmla="*/ 123 w 209"/>
                  <a:gd name="T53" fmla="*/ 135 h 232"/>
                  <a:gd name="T54" fmla="*/ 132 w 209"/>
                  <a:gd name="T55" fmla="*/ 123 h 232"/>
                  <a:gd name="T56" fmla="*/ 142 w 209"/>
                  <a:gd name="T57" fmla="*/ 104 h 232"/>
                  <a:gd name="T58" fmla="*/ 147 w 209"/>
                  <a:gd name="T59" fmla="*/ 99 h 232"/>
                  <a:gd name="T60" fmla="*/ 151 w 209"/>
                  <a:gd name="T61" fmla="*/ 76 h 232"/>
                  <a:gd name="T62" fmla="*/ 147 w 209"/>
                  <a:gd name="T63" fmla="*/ 72 h 232"/>
                  <a:gd name="T64" fmla="*/ 101 w 209"/>
                  <a:gd name="T65" fmla="*/ 14 h 232"/>
                  <a:gd name="T66" fmla="*/ 91 w 209"/>
                  <a:gd name="T67" fmla="*/ 13 h 232"/>
                  <a:gd name="T68" fmla="*/ 91 w 209"/>
                  <a:gd name="T69" fmla="*/ 18 h 232"/>
                  <a:gd name="T70" fmla="*/ 87 w 209"/>
                  <a:gd name="T71" fmla="*/ 20 h 232"/>
                  <a:gd name="T72" fmla="*/ 78 w 209"/>
                  <a:gd name="T73" fmla="*/ 23 h 232"/>
                  <a:gd name="T74" fmla="*/ 61 w 209"/>
                  <a:gd name="T75" fmla="*/ 72 h 232"/>
                  <a:gd name="T76" fmla="*/ 57 w 209"/>
                  <a:gd name="T77"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32">
                    <a:moveTo>
                      <a:pt x="190" y="232"/>
                    </a:moveTo>
                    <a:cubicBezTo>
                      <a:pt x="19" y="232"/>
                      <a:pt x="19" y="232"/>
                      <a:pt x="19" y="232"/>
                    </a:cubicBezTo>
                    <a:cubicBezTo>
                      <a:pt x="8" y="232"/>
                      <a:pt x="0" y="223"/>
                      <a:pt x="0" y="213"/>
                    </a:cubicBezTo>
                    <a:cubicBezTo>
                      <a:pt x="0" y="212"/>
                      <a:pt x="0" y="205"/>
                      <a:pt x="3" y="193"/>
                    </a:cubicBezTo>
                    <a:cubicBezTo>
                      <a:pt x="7" y="178"/>
                      <a:pt x="38" y="167"/>
                      <a:pt x="68" y="159"/>
                    </a:cubicBezTo>
                    <a:cubicBezTo>
                      <a:pt x="72" y="158"/>
                      <a:pt x="72" y="158"/>
                      <a:pt x="72" y="158"/>
                    </a:cubicBezTo>
                    <a:cubicBezTo>
                      <a:pt x="75" y="157"/>
                      <a:pt x="78" y="149"/>
                      <a:pt x="78" y="137"/>
                    </a:cubicBezTo>
                    <a:cubicBezTo>
                      <a:pt x="75" y="134"/>
                      <a:pt x="72" y="131"/>
                      <a:pt x="70" y="126"/>
                    </a:cubicBezTo>
                    <a:cubicBezTo>
                      <a:pt x="69" y="125"/>
                      <a:pt x="68" y="124"/>
                      <a:pt x="67" y="123"/>
                    </a:cubicBezTo>
                    <a:cubicBezTo>
                      <a:pt x="65" y="118"/>
                      <a:pt x="62" y="114"/>
                      <a:pt x="60" y="109"/>
                    </a:cubicBezTo>
                    <a:cubicBezTo>
                      <a:pt x="57" y="108"/>
                      <a:pt x="55" y="106"/>
                      <a:pt x="53" y="103"/>
                    </a:cubicBezTo>
                    <a:cubicBezTo>
                      <a:pt x="48" y="94"/>
                      <a:pt x="46" y="80"/>
                      <a:pt x="48" y="74"/>
                    </a:cubicBezTo>
                    <a:cubicBezTo>
                      <a:pt x="49" y="71"/>
                      <a:pt x="50" y="70"/>
                      <a:pt x="53" y="69"/>
                    </a:cubicBezTo>
                    <a:cubicBezTo>
                      <a:pt x="53" y="48"/>
                      <a:pt x="60" y="34"/>
                      <a:pt x="67" y="26"/>
                    </a:cubicBezTo>
                    <a:cubicBezTo>
                      <a:pt x="67" y="25"/>
                      <a:pt x="67" y="24"/>
                      <a:pt x="68" y="24"/>
                    </a:cubicBezTo>
                    <a:cubicBezTo>
                      <a:pt x="70" y="17"/>
                      <a:pt x="76" y="13"/>
                      <a:pt x="83" y="12"/>
                    </a:cubicBezTo>
                    <a:cubicBezTo>
                      <a:pt x="83" y="11"/>
                      <a:pt x="84" y="10"/>
                      <a:pt x="84" y="8"/>
                    </a:cubicBezTo>
                    <a:cubicBezTo>
                      <a:pt x="85" y="5"/>
                      <a:pt x="89" y="0"/>
                      <a:pt x="92" y="0"/>
                    </a:cubicBezTo>
                    <a:cubicBezTo>
                      <a:pt x="93" y="0"/>
                      <a:pt x="94" y="0"/>
                      <a:pt x="95" y="0"/>
                    </a:cubicBezTo>
                    <a:cubicBezTo>
                      <a:pt x="96" y="1"/>
                      <a:pt x="97" y="2"/>
                      <a:pt x="97" y="3"/>
                    </a:cubicBezTo>
                    <a:cubicBezTo>
                      <a:pt x="97" y="4"/>
                      <a:pt x="100" y="5"/>
                      <a:pt x="103" y="7"/>
                    </a:cubicBezTo>
                    <a:cubicBezTo>
                      <a:pt x="113" y="9"/>
                      <a:pt x="119" y="12"/>
                      <a:pt x="123" y="14"/>
                    </a:cubicBezTo>
                    <a:cubicBezTo>
                      <a:pt x="144" y="22"/>
                      <a:pt x="155" y="42"/>
                      <a:pt x="155" y="69"/>
                    </a:cubicBezTo>
                    <a:cubicBezTo>
                      <a:pt x="158" y="70"/>
                      <a:pt x="159" y="72"/>
                      <a:pt x="160" y="74"/>
                    </a:cubicBezTo>
                    <a:cubicBezTo>
                      <a:pt x="162" y="80"/>
                      <a:pt x="159" y="94"/>
                      <a:pt x="154" y="103"/>
                    </a:cubicBezTo>
                    <a:cubicBezTo>
                      <a:pt x="153" y="105"/>
                      <a:pt x="151" y="107"/>
                      <a:pt x="149" y="108"/>
                    </a:cubicBezTo>
                    <a:cubicBezTo>
                      <a:pt x="146" y="114"/>
                      <a:pt x="144" y="119"/>
                      <a:pt x="141" y="123"/>
                    </a:cubicBezTo>
                    <a:cubicBezTo>
                      <a:pt x="140" y="124"/>
                      <a:pt x="139" y="125"/>
                      <a:pt x="138" y="127"/>
                    </a:cubicBezTo>
                    <a:cubicBezTo>
                      <a:pt x="136" y="131"/>
                      <a:pt x="133" y="134"/>
                      <a:pt x="131" y="137"/>
                    </a:cubicBezTo>
                    <a:cubicBezTo>
                      <a:pt x="131" y="147"/>
                      <a:pt x="133" y="156"/>
                      <a:pt x="137" y="158"/>
                    </a:cubicBezTo>
                    <a:cubicBezTo>
                      <a:pt x="142" y="160"/>
                      <a:pt x="149" y="162"/>
                      <a:pt x="156" y="164"/>
                    </a:cubicBezTo>
                    <a:cubicBezTo>
                      <a:pt x="178" y="171"/>
                      <a:pt x="201" y="178"/>
                      <a:pt x="205" y="193"/>
                    </a:cubicBezTo>
                    <a:cubicBezTo>
                      <a:pt x="208" y="205"/>
                      <a:pt x="209" y="208"/>
                      <a:pt x="209" y="213"/>
                    </a:cubicBezTo>
                    <a:cubicBezTo>
                      <a:pt x="209" y="223"/>
                      <a:pt x="200" y="232"/>
                      <a:pt x="190" y="232"/>
                    </a:cubicBezTo>
                    <a:close/>
                    <a:moveTo>
                      <a:pt x="57" y="76"/>
                    </a:moveTo>
                    <a:cubicBezTo>
                      <a:pt x="56" y="76"/>
                      <a:pt x="55" y="76"/>
                      <a:pt x="55" y="76"/>
                    </a:cubicBezTo>
                    <a:cubicBezTo>
                      <a:pt x="54" y="79"/>
                      <a:pt x="56" y="91"/>
                      <a:pt x="60" y="99"/>
                    </a:cubicBezTo>
                    <a:cubicBezTo>
                      <a:pt x="61" y="100"/>
                      <a:pt x="62" y="101"/>
                      <a:pt x="63" y="101"/>
                    </a:cubicBezTo>
                    <a:cubicBezTo>
                      <a:pt x="64" y="101"/>
                      <a:pt x="66" y="102"/>
                      <a:pt x="66" y="104"/>
                    </a:cubicBezTo>
                    <a:cubicBezTo>
                      <a:pt x="69" y="110"/>
                      <a:pt x="71" y="114"/>
                      <a:pt x="74" y="118"/>
                    </a:cubicBezTo>
                    <a:cubicBezTo>
                      <a:pt x="75" y="120"/>
                      <a:pt x="76" y="121"/>
                      <a:pt x="76" y="122"/>
                    </a:cubicBezTo>
                    <a:cubicBezTo>
                      <a:pt x="79" y="127"/>
                      <a:pt x="82" y="130"/>
                      <a:pt x="85" y="132"/>
                    </a:cubicBezTo>
                    <a:cubicBezTo>
                      <a:pt x="86" y="133"/>
                      <a:pt x="86" y="134"/>
                      <a:pt x="86" y="135"/>
                    </a:cubicBezTo>
                    <a:cubicBezTo>
                      <a:pt x="86" y="143"/>
                      <a:pt x="85" y="162"/>
                      <a:pt x="75" y="165"/>
                    </a:cubicBezTo>
                    <a:cubicBezTo>
                      <a:pt x="70" y="166"/>
                      <a:pt x="70" y="166"/>
                      <a:pt x="70" y="166"/>
                    </a:cubicBezTo>
                    <a:cubicBezTo>
                      <a:pt x="33" y="177"/>
                      <a:pt x="13" y="187"/>
                      <a:pt x="11" y="195"/>
                    </a:cubicBezTo>
                    <a:cubicBezTo>
                      <a:pt x="8" y="206"/>
                      <a:pt x="8" y="213"/>
                      <a:pt x="8" y="213"/>
                    </a:cubicBezTo>
                    <a:cubicBezTo>
                      <a:pt x="8" y="219"/>
                      <a:pt x="13" y="224"/>
                      <a:pt x="19" y="224"/>
                    </a:cubicBezTo>
                    <a:cubicBezTo>
                      <a:pt x="190" y="224"/>
                      <a:pt x="190" y="224"/>
                      <a:pt x="190" y="224"/>
                    </a:cubicBezTo>
                    <a:cubicBezTo>
                      <a:pt x="196" y="224"/>
                      <a:pt x="201" y="219"/>
                      <a:pt x="201" y="213"/>
                    </a:cubicBezTo>
                    <a:cubicBezTo>
                      <a:pt x="201" y="209"/>
                      <a:pt x="200" y="207"/>
                      <a:pt x="197" y="195"/>
                    </a:cubicBezTo>
                    <a:cubicBezTo>
                      <a:pt x="195" y="184"/>
                      <a:pt x="172" y="178"/>
                      <a:pt x="154" y="172"/>
                    </a:cubicBezTo>
                    <a:cubicBezTo>
                      <a:pt x="146" y="170"/>
                      <a:pt x="139" y="167"/>
                      <a:pt x="134" y="165"/>
                    </a:cubicBezTo>
                    <a:cubicBezTo>
                      <a:pt x="124" y="161"/>
                      <a:pt x="123" y="144"/>
                      <a:pt x="123" y="135"/>
                    </a:cubicBezTo>
                    <a:cubicBezTo>
                      <a:pt x="123" y="133"/>
                      <a:pt x="123" y="132"/>
                      <a:pt x="124" y="132"/>
                    </a:cubicBezTo>
                    <a:cubicBezTo>
                      <a:pt x="127" y="130"/>
                      <a:pt x="129" y="127"/>
                      <a:pt x="132" y="123"/>
                    </a:cubicBezTo>
                    <a:cubicBezTo>
                      <a:pt x="133" y="121"/>
                      <a:pt x="133" y="120"/>
                      <a:pt x="134" y="118"/>
                    </a:cubicBezTo>
                    <a:cubicBezTo>
                      <a:pt x="137" y="114"/>
                      <a:pt x="140" y="110"/>
                      <a:pt x="142" y="104"/>
                    </a:cubicBezTo>
                    <a:cubicBezTo>
                      <a:pt x="142" y="102"/>
                      <a:pt x="144" y="101"/>
                      <a:pt x="145" y="101"/>
                    </a:cubicBezTo>
                    <a:cubicBezTo>
                      <a:pt x="146" y="101"/>
                      <a:pt x="147" y="100"/>
                      <a:pt x="147" y="99"/>
                    </a:cubicBezTo>
                    <a:cubicBezTo>
                      <a:pt x="152" y="91"/>
                      <a:pt x="154" y="79"/>
                      <a:pt x="153" y="77"/>
                    </a:cubicBezTo>
                    <a:cubicBezTo>
                      <a:pt x="153" y="76"/>
                      <a:pt x="152" y="76"/>
                      <a:pt x="151" y="76"/>
                    </a:cubicBezTo>
                    <a:cubicBezTo>
                      <a:pt x="150" y="76"/>
                      <a:pt x="149" y="76"/>
                      <a:pt x="148" y="75"/>
                    </a:cubicBezTo>
                    <a:cubicBezTo>
                      <a:pt x="148" y="74"/>
                      <a:pt x="147" y="73"/>
                      <a:pt x="147" y="72"/>
                    </a:cubicBezTo>
                    <a:cubicBezTo>
                      <a:pt x="148" y="47"/>
                      <a:pt x="138" y="28"/>
                      <a:pt x="120" y="21"/>
                    </a:cubicBezTo>
                    <a:cubicBezTo>
                      <a:pt x="116" y="19"/>
                      <a:pt x="110" y="17"/>
                      <a:pt x="101" y="14"/>
                    </a:cubicBezTo>
                    <a:cubicBezTo>
                      <a:pt x="98" y="13"/>
                      <a:pt x="95" y="12"/>
                      <a:pt x="92" y="10"/>
                    </a:cubicBezTo>
                    <a:cubicBezTo>
                      <a:pt x="92" y="11"/>
                      <a:pt x="91" y="12"/>
                      <a:pt x="91" y="13"/>
                    </a:cubicBezTo>
                    <a:cubicBezTo>
                      <a:pt x="91" y="14"/>
                      <a:pt x="91" y="14"/>
                      <a:pt x="91" y="14"/>
                    </a:cubicBezTo>
                    <a:cubicBezTo>
                      <a:pt x="92" y="15"/>
                      <a:pt x="92" y="17"/>
                      <a:pt x="91" y="18"/>
                    </a:cubicBezTo>
                    <a:cubicBezTo>
                      <a:pt x="91" y="20"/>
                      <a:pt x="89" y="20"/>
                      <a:pt x="88" y="20"/>
                    </a:cubicBezTo>
                    <a:cubicBezTo>
                      <a:pt x="87" y="20"/>
                      <a:pt x="87" y="20"/>
                      <a:pt x="87" y="20"/>
                    </a:cubicBezTo>
                    <a:cubicBezTo>
                      <a:pt x="86" y="20"/>
                      <a:pt x="81" y="20"/>
                      <a:pt x="78" y="23"/>
                    </a:cubicBezTo>
                    <a:cubicBezTo>
                      <a:pt x="78" y="23"/>
                      <a:pt x="78" y="23"/>
                      <a:pt x="78" y="23"/>
                    </a:cubicBezTo>
                    <a:cubicBezTo>
                      <a:pt x="79" y="25"/>
                      <a:pt x="78" y="27"/>
                      <a:pt x="77" y="28"/>
                    </a:cubicBezTo>
                    <a:cubicBezTo>
                      <a:pt x="69" y="35"/>
                      <a:pt x="60" y="48"/>
                      <a:pt x="61" y="72"/>
                    </a:cubicBezTo>
                    <a:cubicBezTo>
                      <a:pt x="61" y="73"/>
                      <a:pt x="61" y="74"/>
                      <a:pt x="60" y="75"/>
                    </a:cubicBezTo>
                    <a:cubicBezTo>
                      <a:pt x="59" y="76"/>
                      <a:pt x="58" y="76"/>
                      <a:pt x="57" y="76"/>
                    </a:cubicBezTo>
                    <a:cubicBezTo>
                      <a:pt x="57" y="76"/>
                      <a:pt x="57" y="76"/>
                      <a:pt x="57" y="76"/>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
            <p:nvSpPr>
              <p:cNvPr id="23" name="LINE ICON - cloud 1"/>
              <p:cNvSpPr>
                <a:spLocks noChangeAspect="1" noEditPoints="1"/>
              </p:cNvSpPr>
              <p:nvPr/>
            </p:nvSpPr>
            <p:spPr bwMode="gray">
              <a:xfrm>
                <a:off x="3320778" y="2354580"/>
                <a:ext cx="182792" cy="125730"/>
              </a:xfrm>
              <a:custGeom>
                <a:avLst/>
                <a:gdLst>
                  <a:gd name="T0" fmla="*/ 189 w 240"/>
                  <a:gd name="T1" fmla="*/ 165 h 165"/>
                  <a:gd name="T2" fmla="*/ 47 w 240"/>
                  <a:gd name="T3" fmla="*/ 165 h 165"/>
                  <a:gd name="T4" fmla="*/ 0 w 240"/>
                  <a:gd name="T5" fmla="*/ 118 h 165"/>
                  <a:gd name="T6" fmla="*/ 35 w 240"/>
                  <a:gd name="T7" fmla="*/ 72 h 165"/>
                  <a:gd name="T8" fmla="*/ 75 w 240"/>
                  <a:gd name="T9" fmla="*/ 35 h 165"/>
                  <a:gd name="T10" fmla="*/ 86 w 240"/>
                  <a:gd name="T11" fmla="*/ 37 h 165"/>
                  <a:gd name="T12" fmla="*/ 140 w 240"/>
                  <a:gd name="T13" fmla="*/ 0 h 165"/>
                  <a:gd name="T14" fmla="*/ 197 w 240"/>
                  <a:gd name="T15" fmla="*/ 53 h 165"/>
                  <a:gd name="T16" fmla="*/ 240 w 240"/>
                  <a:gd name="T17" fmla="*/ 108 h 165"/>
                  <a:gd name="T18" fmla="*/ 193 w 240"/>
                  <a:gd name="T19" fmla="*/ 165 h 165"/>
                  <a:gd name="T20" fmla="*/ 193 w 240"/>
                  <a:gd name="T21" fmla="*/ 165 h 165"/>
                  <a:gd name="T22" fmla="*/ 189 w 240"/>
                  <a:gd name="T23" fmla="*/ 165 h 165"/>
                  <a:gd name="T24" fmla="*/ 75 w 240"/>
                  <a:gd name="T25" fmla="*/ 43 h 165"/>
                  <a:gd name="T26" fmla="*/ 43 w 240"/>
                  <a:gd name="T27" fmla="*/ 74 h 165"/>
                  <a:gd name="T28" fmla="*/ 44 w 240"/>
                  <a:gd name="T29" fmla="*/ 79 h 165"/>
                  <a:gd name="T30" fmla="*/ 40 w 240"/>
                  <a:gd name="T31" fmla="*/ 79 h 165"/>
                  <a:gd name="T32" fmla="*/ 8 w 240"/>
                  <a:gd name="T33" fmla="*/ 118 h 165"/>
                  <a:gd name="T34" fmla="*/ 47 w 240"/>
                  <a:gd name="T35" fmla="*/ 157 h 165"/>
                  <a:gd name="T36" fmla="*/ 185 w 240"/>
                  <a:gd name="T37" fmla="*/ 157 h 165"/>
                  <a:gd name="T38" fmla="*/ 188 w 240"/>
                  <a:gd name="T39" fmla="*/ 157 h 165"/>
                  <a:gd name="T40" fmla="*/ 232 w 240"/>
                  <a:gd name="T41" fmla="*/ 108 h 165"/>
                  <a:gd name="T42" fmla="*/ 192 w 240"/>
                  <a:gd name="T43" fmla="*/ 60 h 165"/>
                  <a:gd name="T44" fmla="*/ 189 w 240"/>
                  <a:gd name="T45" fmla="*/ 59 h 165"/>
                  <a:gd name="T46" fmla="*/ 189 w 240"/>
                  <a:gd name="T47" fmla="*/ 56 h 165"/>
                  <a:gd name="T48" fmla="*/ 140 w 240"/>
                  <a:gd name="T49" fmla="*/ 8 h 165"/>
                  <a:gd name="T50" fmla="*/ 93 w 240"/>
                  <a:gd name="T51" fmla="*/ 43 h 165"/>
                  <a:gd name="T52" fmla="*/ 91 w 240"/>
                  <a:gd name="T53" fmla="*/ 47 h 165"/>
                  <a:gd name="T54" fmla="*/ 87 w 240"/>
                  <a:gd name="T55" fmla="*/ 46 h 165"/>
                  <a:gd name="T56" fmla="*/ 75 w 240"/>
                  <a:gd name="T57" fmla="*/ 4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65">
                    <a:moveTo>
                      <a:pt x="189" y="165"/>
                    </a:moveTo>
                    <a:cubicBezTo>
                      <a:pt x="47" y="165"/>
                      <a:pt x="47" y="165"/>
                      <a:pt x="47" y="165"/>
                    </a:cubicBezTo>
                    <a:cubicBezTo>
                      <a:pt x="21" y="165"/>
                      <a:pt x="0" y="144"/>
                      <a:pt x="0" y="118"/>
                    </a:cubicBezTo>
                    <a:cubicBezTo>
                      <a:pt x="0" y="96"/>
                      <a:pt x="15" y="77"/>
                      <a:pt x="35" y="72"/>
                    </a:cubicBezTo>
                    <a:cubicBezTo>
                      <a:pt x="37" y="51"/>
                      <a:pt x="54" y="35"/>
                      <a:pt x="75" y="35"/>
                    </a:cubicBezTo>
                    <a:cubicBezTo>
                      <a:pt x="79" y="35"/>
                      <a:pt x="83" y="36"/>
                      <a:pt x="86" y="37"/>
                    </a:cubicBezTo>
                    <a:cubicBezTo>
                      <a:pt x="94" y="15"/>
                      <a:pt x="116" y="0"/>
                      <a:pt x="140" y="0"/>
                    </a:cubicBezTo>
                    <a:cubicBezTo>
                      <a:pt x="169" y="0"/>
                      <a:pt x="194" y="23"/>
                      <a:pt x="197" y="53"/>
                    </a:cubicBezTo>
                    <a:cubicBezTo>
                      <a:pt x="222" y="59"/>
                      <a:pt x="240" y="82"/>
                      <a:pt x="240" y="108"/>
                    </a:cubicBezTo>
                    <a:cubicBezTo>
                      <a:pt x="240" y="136"/>
                      <a:pt x="220" y="160"/>
                      <a:pt x="193" y="165"/>
                    </a:cubicBezTo>
                    <a:cubicBezTo>
                      <a:pt x="193" y="165"/>
                      <a:pt x="193" y="165"/>
                      <a:pt x="193" y="165"/>
                    </a:cubicBezTo>
                    <a:lnTo>
                      <a:pt x="189" y="165"/>
                    </a:lnTo>
                    <a:close/>
                    <a:moveTo>
                      <a:pt x="75" y="43"/>
                    </a:moveTo>
                    <a:cubicBezTo>
                      <a:pt x="57" y="43"/>
                      <a:pt x="43" y="57"/>
                      <a:pt x="43" y="74"/>
                    </a:cubicBezTo>
                    <a:cubicBezTo>
                      <a:pt x="44" y="79"/>
                      <a:pt x="44" y="79"/>
                      <a:pt x="44" y="79"/>
                    </a:cubicBezTo>
                    <a:cubicBezTo>
                      <a:pt x="40" y="79"/>
                      <a:pt x="40" y="79"/>
                      <a:pt x="40" y="79"/>
                    </a:cubicBezTo>
                    <a:cubicBezTo>
                      <a:pt x="22" y="83"/>
                      <a:pt x="8" y="99"/>
                      <a:pt x="8" y="118"/>
                    </a:cubicBezTo>
                    <a:cubicBezTo>
                      <a:pt x="8" y="139"/>
                      <a:pt x="26" y="157"/>
                      <a:pt x="47" y="157"/>
                    </a:cubicBezTo>
                    <a:cubicBezTo>
                      <a:pt x="185" y="157"/>
                      <a:pt x="185" y="157"/>
                      <a:pt x="185" y="157"/>
                    </a:cubicBezTo>
                    <a:cubicBezTo>
                      <a:pt x="188" y="157"/>
                      <a:pt x="188" y="157"/>
                      <a:pt x="188" y="157"/>
                    </a:cubicBezTo>
                    <a:cubicBezTo>
                      <a:pt x="213" y="154"/>
                      <a:pt x="232" y="133"/>
                      <a:pt x="232" y="108"/>
                    </a:cubicBezTo>
                    <a:cubicBezTo>
                      <a:pt x="232" y="84"/>
                      <a:pt x="215" y="64"/>
                      <a:pt x="192" y="60"/>
                    </a:cubicBezTo>
                    <a:cubicBezTo>
                      <a:pt x="189" y="59"/>
                      <a:pt x="189" y="59"/>
                      <a:pt x="189" y="59"/>
                    </a:cubicBezTo>
                    <a:cubicBezTo>
                      <a:pt x="189" y="56"/>
                      <a:pt x="189" y="56"/>
                      <a:pt x="189" y="56"/>
                    </a:cubicBezTo>
                    <a:cubicBezTo>
                      <a:pt x="188" y="29"/>
                      <a:pt x="166" y="8"/>
                      <a:pt x="140" y="8"/>
                    </a:cubicBezTo>
                    <a:cubicBezTo>
                      <a:pt x="118" y="8"/>
                      <a:pt x="99" y="22"/>
                      <a:pt x="93" y="43"/>
                    </a:cubicBezTo>
                    <a:cubicBezTo>
                      <a:pt x="91" y="47"/>
                      <a:pt x="91" y="47"/>
                      <a:pt x="91" y="47"/>
                    </a:cubicBezTo>
                    <a:cubicBezTo>
                      <a:pt x="87" y="46"/>
                      <a:pt x="87" y="46"/>
                      <a:pt x="87" y="46"/>
                    </a:cubicBezTo>
                    <a:cubicBezTo>
                      <a:pt x="83" y="44"/>
                      <a:pt x="79" y="43"/>
                      <a:pt x="75" y="43"/>
                    </a:cubicBezTo>
                    <a:close/>
                  </a:path>
                </a:pathLst>
              </a:custGeom>
              <a:solidFill>
                <a:schemeClr val="bg1"/>
              </a:solid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24" name="LINE ICON - shop"/>
              <p:cNvSpPr>
                <a:spLocks noChangeAspect="1" noEditPoints="1"/>
              </p:cNvSpPr>
              <p:nvPr/>
            </p:nvSpPr>
            <p:spPr bwMode="gray">
              <a:xfrm>
                <a:off x="2529414" y="2273723"/>
                <a:ext cx="360472" cy="402320"/>
              </a:xfrm>
              <a:custGeom>
                <a:avLst/>
                <a:gdLst>
                  <a:gd name="T0" fmla="*/ 196 w 208"/>
                  <a:gd name="T1" fmla="*/ 48 h 232"/>
                  <a:gd name="T2" fmla="*/ 152 w 208"/>
                  <a:gd name="T3" fmla="*/ 48 h 232"/>
                  <a:gd name="T4" fmla="*/ 152 w 208"/>
                  <a:gd name="T5" fmla="*/ 46 h 232"/>
                  <a:gd name="T6" fmla="*/ 102 w 208"/>
                  <a:gd name="T7" fmla="*/ 0 h 232"/>
                  <a:gd name="T8" fmla="*/ 52 w 208"/>
                  <a:gd name="T9" fmla="*/ 46 h 232"/>
                  <a:gd name="T10" fmla="*/ 52 w 208"/>
                  <a:gd name="T11" fmla="*/ 48 h 232"/>
                  <a:gd name="T12" fmla="*/ 12 w 208"/>
                  <a:gd name="T13" fmla="*/ 48 h 232"/>
                  <a:gd name="T14" fmla="*/ 0 w 208"/>
                  <a:gd name="T15" fmla="*/ 232 h 232"/>
                  <a:gd name="T16" fmla="*/ 208 w 208"/>
                  <a:gd name="T17" fmla="*/ 232 h 232"/>
                  <a:gd name="T18" fmla="*/ 196 w 208"/>
                  <a:gd name="T19" fmla="*/ 48 h 232"/>
                  <a:gd name="T20" fmla="*/ 60 w 208"/>
                  <a:gd name="T21" fmla="*/ 46 h 232"/>
                  <a:gd name="T22" fmla="*/ 102 w 208"/>
                  <a:gd name="T23" fmla="*/ 8 h 232"/>
                  <a:gd name="T24" fmla="*/ 144 w 208"/>
                  <a:gd name="T25" fmla="*/ 46 h 232"/>
                  <a:gd name="T26" fmla="*/ 144 w 208"/>
                  <a:gd name="T27" fmla="*/ 48 h 232"/>
                  <a:gd name="T28" fmla="*/ 60 w 208"/>
                  <a:gd name="T29" fmla="*/ 48 h 232"/>
                  <a:gd name="T30" fmla="*/ 60 w 208"/>
                  <a:gd name="T31" fmla="*/ 46 h 232"/>
                  <a:gd name="T32" fmla="*/ 20 w 208"/>
                  <a:gd name="T33" fmla="*/ 56 h 232"/>
                  <a:gd name="T34" fmla="*/ 52 w 208"/>
                  <a:gd name="T35" fmla="*/ 56 h 232"/>
                  <a:gd name="T36" fmla="*/ 52 w 208"/>
                  <a:gd name="T37" fmla="*/ 77 h 232"/>
                  <a:gd name="T38" fmla="*/ 44 w 208"/>
                  <a:gd name="T39" fmla="*/ 88 h 232"/>
                  <a:gd name="T40" fmla="*/ 56 w 208"/>
                  <a:gd name="T41" fmla="*/ 100 h 232"/>
                  <a:gd name="T42" fmla="*/ 68 w 208"/>
                  <a:gd name="T43" fmla="*/ 88 h 232"/>
                  <a:gd name="T44" fmla="*/ 60 w 208"/>
                  <a:gd name="T45" fmla="*/ 77 h 232"/>
                  <a:gd name="T46" fmla="*/ 60 w 208"/>
                  <a:gd name="T47" fmla="*/ 56 h 232"/>
                  <a:gd name="T48" fmla="*/ 144 w 208"/>
                  <a:gd name="T49" fmla="*/ 56 h 232"/>
                  <a:gd name="T50" fmla="*/ 144 w 208"/>
                  <a:gd name="T51" fmla="*/ 77 h 232"/>
                  <a:gd name="T52" fmla="*/ 136 w 208"/>
                  <a:gd name="T53" fmla="*/ 88 h 232"/>
                  <a:gd name="T54" fmla="*/ 148 w 208"/>
                  <a:gd name="T55" fmla="*/ 100 h 232"/>
                  <a:gd name="T56" fmla="*/ 160 w 208"/>
                  <a:gd name="T57" fmla="*/ 88 h 232"/>
                  <a:gd name="T58" fmla="*/ 152 w 208"/>
                  <a:gd name="T59" fmla="*/ 77 h 232"/>
                  <a:gd name="T60" fmla="*/ 152 w 208"/>
                  <a:gd name="T61" fmla="*/ 56 h 232"/>
                  <a:gd name="T62" fmla="*/ 188 w 208"/>
                  <a:gd name="T63" fmla="*/ 56 h 232"/>
                  <a:gd name="T64" fmla="*/ 200 w 208"/>
                  <a:gd name="T65" fmla="*/ 224 h 232"/>
                  <a:gd name="T66" fmla="*/ 8 w 208"/>
                  <a:gd name="T67" fmla="*/ 224 h 232"/>
                  <a:gd name="T68" fmla="*/ 20 w 208"/>
                  <a:gd name="T69" fmla="*/ 5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32">
                    <a:moveTo>
                      <a:pt x="196" y="48"/>
                    </a:moveTo>
                    <a:cubicBezTo>
                      <a:pt x="152" y="48"/>
                      <a:pt x="152" y="48"/>
                      <a:pt x="152" y="48"/>
                    </a:cubicBezTo>
                    <a:cubicBezTo>
                      <a:pt x="152" y="46"/>
                      <a:pt x="152" y="46"/>
                      <a:pt x="152" y="46"/>
                    </a:cubicBezTo>
                    <a:cubicBezTo>
                      <a:pt x="152" y="21"/>
                      <a:pt x="130" y="0"/>
                      <a:pt x="102" y="0"/>
                    </a:cubicBezTo>
                    <a:cubicBezTo>
                      <a:pt x="74" y="0"/>
                      <a:pt x="52" y="21"/>
                      <a:pt x="52" y="46"/>
                    </a:cubicBezTo>
                    <a:cubicBezTo>
                      <a:pt x="52" y="48"/>
                      <a:pt x="52" y="48"/>
                      <a:pt x="52" y="48"/>
                    </a:cubicBezTo>
                    <a:cubicBezTo>
                      <a:pt x="12" y="48"/>
                      <a:pt x="12" y="48"/>
                      <a:pt x="12" y="48"/>
                    </a:cubicBezTo>
                    <a:cubicBezTo>
                      <a:pt x="0" y="232"/>
                      <a:pt x="0" y="232"/>
                      <a:pt x="0" y="232"/>
                    </a:cubicBezTo>
                    <a:cubicBezTo>
                      <a:pt x="208" y="232"/>
                      <a:pt x="208" y="232"/>
                      <a:pt x="208" y="232"/>
                    </a:cubicBezTo>
                    <a:lnTo>
                      <a:pt x="196" y="48"/>
                    </a:lnTo>
                    <a:close/>
                    <a:moveTo>
                      <a:pt x="60" y="46"/>
                    </a:moveTo>
                    <a:cubicBezTo>
                      <a:pt x="60" y="25"/>
                      <a:pt x="79" y="8"/>
                      <a:pt x="102" y="8"/>
                    </a:cubicBezTo>
                    <a:cubicBezTo>
                      <a:pt x="125" y="8"/>
                      <a:pt x="144" y="25"/>
                      <a:pt x="144" y="46"/>
                    </a:cubicBezTo>
                    <a:cubicBezTo>
                      <a:pt x="144" y="48"/>
                      <a:pt x="144" y="48"/>
                      <a:pt x="144" y="48"/>
                    </a:cubicBezTo>
                    <a:cubicBezTo>
                      <a:pt x="60" y="48"/>
                      <a:pt x="60" y="48"/>
                      <a:pt x="60" y="48"/>
                    </a:cubicBezTo>
                    <a:lnTo>
                      <a:pt x="60" y="46"/>
                    </a:lnTo>
                    <a:close/>
                    <a:moveTo>
                      <a:pt x="20" y="56"/>
                    </a:moveTo>
                    <a:cubicBezTo>
                      <a:pt x="52" y="56"/>
                      <a:pt x="52" y="56"/>
                      <a:pt x="52" y="56"/>
                    </a:cubicBezTo>
                    <a:cubicBezTo>
                      <a:pt x="52" y="77"/>
                      <a:pt x="52" y="77"/>
                      <a:pt x="52" y="77"/>
                    </a:cubicBezTo>
                    <a:cubicBezTo>
                      <a:pt x="47" y="78"/>
                      <a:pt x="44" y="83"/>
                      <a:pt x="44" y="88"/>
                    </a:cubicBezTo>
                    <a:cubicBezTo>
                      <a:pt x="44" y="95"/>
                      <a:pt x="49" y="100"/>
                      <a:pt x="56" y="100"/>
                    </a:cubicBezTo>
                    <a:cubicBezTo>
                      <a:pt x="63" y="100"/>
                      <a:pt x="68" y="95"/>
                      <a:pt x="68" y="88"/>
                    </a:cubicBezTo>
                    <a:cubicBezTo>
                      <a:pt x="68" y="83"/>
                      <a:pt x="65" y="78"/>
                      <a:pt x="60" y="77"/>
                    </a:cubicBezTo>
                    <a:cubicBezTo>
                      <a:pt x="60" y="56"/>
                      <a:pt x="60" y="56"/>
                      <a:pt x="60" y="56"/>
                    </a:cubicBezTo>
                    <a:cubicBezTo>
                      <a:pt x="144" y="56"/>
                      <a:pt x="144" y="56"/>
                      <a:pt x="144" y="56"/>
                    </a:cubicBezTo>
                    <a:cubicBezTo>
                      <a:pt x="144" y="77"/>
                      <a:pt x="144" y="77"/>
                      <a:pt x="144" y="77"/>
                    </a:cubicBezTo>
                    <a:cubicBezTo>
                      <a:pt x="139" y="78"/>
                      <a:pt x="136" y="83"/>
                      <a:pt x="136" y="88"/>
                    </a:cubicBezTo>
                    <a:cubicBezTo>
                      <a:pt x="136" y="95"/>
                      <a:pt x="141" y="100"/>
                      <a:pt x="148" y="100"/>
                    </a:cubicBezTo>
                    <a:cubicBezTo>
                      <a:pt x="155" y="100"/>
                      <a:pt x="160" y="95"/>
                      <a:pt x="160" y="88"/>
                    </a:cubicBezTo>
                    <a:cubicBezTo>
                      <a:pt x="160" y="83"/>
                      <a:pt x="157" y="78"/>
                      <a:pt x="152" y="77"/>
                    </a:cubicBezTo>
                    <a:cubicBezTo>
                      <a:pt x="152" y="56"/>
                      <a:pt x="152" y="56"/>
                      <a:pt x="152" y="56"/>
                    </a:cubicBezTo>
                    <a:cubicBezTo>
                      <a:pt x="188" y="56"/>
                      <a:pt x="188" y="56"/>
                      <a:pt x="188" y="56"/>
                    </a:cubicBezTo>
                    <a:cubicBezTo>
                      <a:pt x="200" y="224"/>
                      <a:pt x="200" y="224"/>
                      <a:pt x="200" y="224"/>
                    </a:cubicBezTo>
                    <a:cubicBezTo>
                      <a:pt x="8" y="224"/>
                      <a:pt x="8" y="224"/>
                      <a:pt x="8" y="224"/>
                    </a:cubicBezTo>
                    <a:lnTo>
                      <a:pt x="20" y="56"/>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cxnSp>
            <p:nvCxnSpPr>
              <p:cNvPr id="25" name="Gerade Verbindung 24"/>
              <p:cNvCxnSpPr/>
              <p:nvPr/>
            </p:nvCxnSpPr>
            <p:spPr bwMode="gray">
              <a:xfrm>
                <a:off x="2940050" y="2273723"/>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gray">
              <a:xfrm flipV="1">
                <a:off x="2938462" y="2591794"/>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32" name="Gruppieren 31"/>
            <p:cNvGrpSpPr/>
            <p:nvPr/>
          </p:nvGrpSpPr>
          <p:grpSpPr bwMode="gray">
            <a:xfrm>
              <a:off x="6060042" y="3013855"/>
              <a:ext cx="2575211" cy="2801159"/>
              <a:chOff x="908217" y="2807293"/>
              <a:chExt cx="2575211" cy="2999217"/>
            </a:xfrm>
          </p:grpSpPr>
          <p:sp>
            <p:nvSpPr>
              <p:cNvPr id="41" name="Rechteck 40"/>
              <p:cNvSpPr/>
              <p:nvPr/>
            </p:nvSpPr>
            <p:spPr bwMode="gray">
              <a:xfrm>
                <a:off x="978214" y="2807293"/>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55" name="Gruppieren 54"/>
              <p:cNvGrpSpPr/>
              <p:nvPr/>
            </p:nvGrpSpPr>
            <p:grpSpPr bwMode="gray">
              <a:xfrm rot="10800000">
                <a:off x="2089305" y="3936793"/>
                <a:ext cx="207357" cy="33590"/>
                <a:chOff x="3773389" y="2644917"/>
                <a:chExt cx="270703" cy="43852"/>
              </a:xfrm>
            </p:grpSpPr>
            <p:sp>
              <p:nvSpPr>
                <p:cNvPr id="62"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43" name="Rechteck 42"/>
              <p:cNvSpPr/>
              <p:nvPr/>
            </p:nvSpPr>
            <p:spPr bwMode="gray">
              <a:xfrm>
                <a:off x="908217" y="3023407"/>
                <a:ext cx="2575211" cy="27831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252000" rtlCol="0" anchor="b"/>
              <a:lstStyle/>
              <a:p>
                <a:pPr algn="ctr">
                  <a:lnSpc>
                    <a:spcPct val="90000"/>
                  </a:lnSpc>
                </a:pPr>
                <a:r>
                  <a:rPr lang="de-DE" sz="1400" dirty="0">
                    <a:solidFill>
                      <a:schemeClr val="tx1"/>
                    </a:solidFill>
                  </a:rPr>
                  <a:t>Schon gegründete </a:t>
                </a:r>
                <a:br>
                  <a:rPr lang="de-DE" sz="1400" dirty="0">
                    <a:solidFill>
                      <a:schemeClr val="tx1"/>
                    </a:solidFill>
                  </a:rPr>
                </a:br>
                <a:r>
                  <a:rPr lang="de-DE" sz="1400" dirty="0">
                    <a:solidFill>
                      <a:schemeClr val="tx1"/>
                    </a:solidFill>
                  </a:rPr>
                  <a:t>Unternehmen, welche </a:t>
                </a:r>
                <a:br>
                  <a:rPr lang="de-DE" sz="1400" dirty="0">
                    <a:solidFill>
                      <a:schemeClr val="tx1"/>
                    </a:solidFill>
                  </a:rPr>
                </a:br>
                <a:r>
                  <a:rPr lang="de-DE" sz="1400" dirty="0">
                    <a:solidFill>
                      <a:schemeClr val="tx1"/>
                    </a:solidFill>
                  </a:rPr>
                  <a:t>zusätzlich zu ihren </a:t>
                </a:r>
                <a:br>
                  <a:rPr lang="de-DE" sz="1400" dirty="0">
                    <a:solidFill>
                      <a:schemeClr val="tx1"/>
                    </a:solidFill>
                  </a:rPr>
                </a:br>
                <a:r>
                  <a:rPr lang="de-DE" sz="1400" dirty="0">
                    <a:solidFill>
                      <a:schemeClr val="tx1"/>
                    </a:solidFill>
                  </a:rPr>
                  <a:t>ursprünglichen </a:t>
                </a:r>
                <a:br>
                  <a:rPr lang="de-DE" sz="1400" dirty="0">
                    <a:solidFill>
                      <a:schemeClr val="tx1"/>
                    </a:solidFill>
                  </a:rPr>
                </a:br>
                <a:r>
                  <a:rPr lang="de-DE" sz="1400" dirty="0">
                    <a:solidFill>
                      <a:schemeClr val="tx1"/>
                    </a:solidFill>
                  </a:rPr>
                  <a:t>Aktivitäten eine </a:t>
                </a:r>
                <a:br>
                  <a:rPr lang="de-DE" sz="1400" dirty="0">
                    <a:solidFill>
                      <a:schemeClr val="tx1"/>
                    </a:solidFill>
                  </a:rPr>
                </a:br>
                <a:r>
                  <a:rPr lang="de-DE" sz="1400" dirty="0">
                    <a:solidFill>
                      <a:schemeClr val="tx1"/>
                    </a:solidFill>
                  </a:rPr>
                  <a:t>Internetpräsenz aufbauen</a:t>
                </a:r>
              </a:p>
            </p:txBody>
          </p:sp>
          <p:sp>
            <p:nvSpPr>
              <p:cNvPr id="44" name="Rechtwinkliges Dreieck 43"/>
              <p:cNvSpPr/>
              <p:nvPr/>
            </p:nvSpPr>
            <p:spPr bwMode="gray">
              <a:xfrm flipH="1">
                <a:off x="908217"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5" name="Rechtwinkliges Dreieck 44"/>
              <p:cNvSpPr/>
              <p:nvPr/>
            </p:nvSpPr>
            <p:spPr bwMode="gray">
              <a:xfrm>
                <a:off x="3256262"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6" name="Gleichschenkliges Dreieck 45"/>
              <p:cNvSpPr/>
              <p:nvPr/>
            </p:nvSpPr>
            <p:spPr bwMode="gray">
              <a:xfrm rot="5400000">
                <a:off x="965686" y="2820229"/>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7" name="Gleichschenkliges Dreieck 46"/>
              <p:cNvSpPr/>
              <p:nvPr/>
            </p:nvSpPr>
            <p:spPr bwMode="gray">
              <a:xfrm rot="16200000">
                <a:off x="3246115" y="2820430"/>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8" name="Ellipse 47"/>
              <p:cNvSpPr/>
              <p:nvPr/>
            </p:nvSpPr>
            <p:spPr bwMode="gray">
              <a:xfrm>
                <a:off x="1470639"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9" name="Ellipse 48"/>
              <p:cNvSpPr/>
              <p:nvPr/>
            </p:nvSpPr>
            <p:spPr bwMode="gray">
              <a:xfrm>
                <a:off x="2758034"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0" name="Ellipse 49"/>
              <p:cNvSpPr/>
              <p:nvPr/>
            </p:nvSpPr>
            <p:spPr bwMode="gray">
              <a:xfrm>
                <a:off x="1481289" y="3244839"/>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1" name="Ellipse 50"/>
              <p:cNvSpPr/>
              <p:nvPr/>
            </p:nvSpPr>
            <p:spPr bwMode="gray">
              <a:xfrm>
                <a:off x="2765642" y="3244840"/>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2" name="Rechteck 51"/>
              <p:cNvSpPr/>
              <p:nvPr/>
            </p:nvSpPr>
            <p:spPr bwMode="gray">
              <a:xfrm>
                <a:off x="1481289" y="3302019"/>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3" name="Rechteck 52"/>
              <p:cNvSpPr/>
              <p:nvPr/>
            </p:nvSpPr>
            <p:spPr bwMode="gray">
              <a:xfrm>
                <a:off x="2765642" y="3294411"/>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4" name="Halbbogen 53"/>
              <p:cNvSpPr/>
              <p:nvPr/>
            </p:nvSpPr>
            <p:spPr bwMode="gray">
              <a:xfrm flipV="1">
                <a:off x="1481290" y="3140961"/>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solidFill>
                    <a:schemeClr val="tx1"/>
                  </a:solidFill>
                </a:endParaRPr>
              </a:p>
            </p:txBody>
          </p:sp>
        </p:grpSp>
        <p:grpSp>
          <p:nvGrpSpPr>
            <p:cNvPr id="35" name="Gruppieren 34"/>
            <p:cNvGrpSpPr/>
            <p:nvPr/>
          </p:nvGrpSpPr>
          <p:grpSpPr bwMode="gray">
            <a:xfrm rot="8100000">
              <a:off x="3633610" y="3485322"/>
              <a:ext cx="2358497" cy="984421"/>
              <a:chOff x="3504350" y="2724961"/>
              <a:chExt cx="1627250" cy="727226"/>
            </a:xfrm>
          </p:grpSpPr>
          <p:sp>
            <p:nvSpPr>
              <p:cNvPr id="37" name="Richtungspfeil 36"/>
              <p:cNvSpPr/>
              <p:nvPr/>
            </p:nvSpPr>
            <p:spPr bwMode="gray">
              <a:xfrm rot="11678613">
                <a:off x="3504350" y="2724961"/>
                <a:ext cx="1627250" cy="727226"/>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nSpc>
                    <a:spcPct val="90000"/>
                  </a:lnSpc>
                </a:pPr>
                <a:r>
                  <a:rPr lang="de-DE" sz="1400" dirty="0"/>
                  <a:t>Neue </a:t>
                </a:r>
                <a:br>
                  <a:rPr lang="de-DE" sz="1400" dirty="0"/>
                </a:br>
                <a:r>
                  <a:rPr lang="de-DE" sz="1400" dirty="0"/>
                  <a:t>Unternehmen, </a:t>
                </a:r>
                <a:br>
                  <a:rPr lang="de-DE" sz="1400" dirty="0"/>
                </a:br>
                <a:r>
                  <a:rPr lang="de-DE" sz="1400" dirty="0"/>
                  <a:t>deren Hauptaktivitäten </a:t>
                </a:r>
                <a:br>
                  <a:rPr lang="de-DE" sz="1400" dirty="0"/>
                </a:br>
                <a:r>
                  <a:rPr lang="de-DE" sz="1400" dirty="0"/>
                  <a:t>im Internet liegen</a:t>
                </a:r>
              </a:p>
            </p:txBody>
          </p:sp>
          <p:grpSp>
            <p:nvGrpSpPr>
              <p:cNvPr id="38" name="Gruppieren 37"/>
              <p:cNvGrpSpPr/>
              <p:nvPr/>
            </p:nvGrpSpPr>
            <p:grpSpPr bwMode="gray">
              <a:xfrm>
                <a:off x="3624904" y="2924688"/>
                <a:ext cx="93961" cy="93961"/>
                <a:chOff x="3774282" y="2898534"/>
                <a:chExt cx="93961" cy="93961"/>
              </a:xfrm>
            </p:grpSpPr>
            <p:sp>
              <p:nvSpPr>
                <p:cNvPr id="39" name="Ellipse 38"/>
                <p:cNvSpPr/>
                <p:nvPr/>
              </p:nvSpPr>
              <p:spPr bwMode="gray">
                <a:xfrm>
                  <a:off x="3774282" y="2898534"/>
                  <a:ext cx="93961" cy="9396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0" name="Ellipse 39"/>
                <p:cNvSpPr/>
                <p:nvPr/>
              </p:nvSpPr>
              <p:spPr bwMode="gray">
                <a:xfrm>
                  <a:off x="3788366" y="2912617"/>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grpSp>
        <p:sp>
          <p:nvSpPr>
            <p:cNvPr id="36" name="Freihandform 35"/>
            <p:cNvSpPr/>
            <p:nvPr/>
          </p:nvSpPr>
          <p:spPr bwMode="gray">
            <a:xfrm>
              <a:off x="5541480" y="3150914"/>
              <a:ext cx="748372" cy="32063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Freeform 114"/>
            <p:cNvSpPr>
              <a:spLocks/>
            </p:cNvSpPr>
            <p:nvPr/>
          </p:nvSpPr>
          <p:spPr bwMode="gray">
            <a:xfrm rot="11078103" flipH="1" flipV="1">
              <a:off x="7070586" y="2497979"/>
              <a:ext cx="351848" cy="89326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69" name="Freeform 114"/>
            <p:cNvSpPr>
              <a:spLocks/>
            </p:cNvSpPr>
            <p:nvPr/>
          </p:nvSpPr>
          <p:spPr bwMode="gray">
            <a:xfrm rot="11951737" flipH="1" flipV="1">
              <a:off x="5409664" y="2457431"/>
              <a:ext cx="274574" cy="697082"/>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40384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98" name="Eingekerbter Richtungspfeil 97"/>
          <p:cNvSpPr/>
          <p:nvPr/>
        </p:nvSpPr>
        <p:spPr bwMode="gray">
          <a:xfrm>
            <a:off x="9542881" y="2803190"/>
            <a:ext cx="2106719" cy="583909"/>
          </a:xfrm>
          <a:prstGeom prst="chevron">
            <a:avLst>
              <a:gd name="adj" fmla="val 252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97" name="Eingekerbter Richtungspfeil 96"/>
          <p:cNvSpPr/>
          <p:nvPr/>
        </p:nvSpPr>
        <p:spPr bwMode="gray">
          <a:xfrm>
            <a:off x="7292158" y="2803190"/>
            <a:ext cx="2246773"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96" name="Richtungspfeil 95"/>
          <p:cNvSpPr/>
          <p:nvPr/>
        </p:nvSpPr>
        <p:spPr bwMode="gray">
          <a:xfrm>
            <a:off x="540000" y="2803190"/>
            <a:ext cx="6752158" cy="583909"/>
          </a:xfrm>
          <a:prstGeom prst="homePlate">
            <a:avLst>
              <a:gd name="adj" fmla="val 2471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2" name="Title"/>
          <p:cNvSpPr>
            <a:spLocks noGrp="1"/>
          </p:cNvSpPr>
          <p:nvPr>
            <p:ph type="title"/>
          </p:nvPr>
        </p:nvSpPr>
        <p:spPr bwMode="gray"/>
        <p:txBody>
          <a:bodyPr/>
          <a:lstStyle/>
          <a:p>
            <a:r>
              <a:rPr lang="de-DE" noProof="1"/>
              <a:t>GRUNDLAGEN</a:t>
            </a:r>
          </a:p>
        </p:txBody>
      </p:sp>
      <p:sp>
        <p:nvSpPr>
          <p:cNvPr id="4" name="Subtitle"/>
          <p:cNvSpPr>
            <a:spLocks noGrp="1"/>
          </p:cNvSpPr>
          <p:nvPr>
            <p:ph type="body" sz="quarter" idx="13"/>
          </p:nvPr>
        </p:nvSpPr>
        <p:spPr bwMode="gray"/>
        <p:txBody>
          <a:bodyPr/>
          <a:lstStyle/>
          <a:p>
            <a:r>
              <a:rPr lang="de-DE" dirty="0"/>
              <a:t>Wertschöpfung im E-Business</a:t>
            </a:r>
          </a:p>
        </p:txBody>
      </p:sp>
      <p:sp>
        <p:nvSpPr>
          <p:cNvPr id="12" name="Rechteck 11"/>
          <p:cNvSpPr/>
          <p:nvPr/>
        </p:nvSpPr>
        <p:spPr bwMode="gray">
          <a:xfrm>
            <a:off x="552451" y="1516062"/>
            <a:ext cx="659546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sz="1600" b="1" dirty="0">
                <a:solidFill>
                  <a:schemeClr val="tx1"/>
                </a:solidFill>
                <a:latin typeface="+mj-lt"/>
              </a:rPr>
              <a:t>E-BUSINESS VERBESSERT</a:t>
            </a:r>
            <a:br>
              <a:rPr lang="de-DE" sz="1600" b="1" dirty="0">
                <a:solidFill>
                  <a:schemeClr val="tx1"/>
                </a:solidFill>
                <a:latin typeface="+mj-lt"/>
              </a:rPr>
            </a:br>
            <a:r>
              <a:rPr lang="de-DE" sz="1600" b="1" dirty="0">
                <a:solidFill>
                  <a:schemeClr val="tx1"/>
                </a:solidFill>
                <a:latin typeface="+mj-lt"/>
              </a:rPr>
              <a:t> WERTSCHÖPFUNG</a:t>
            </a:r>
          </a:p>
        </p:txBody>
      </p:sp>
      <p:sp>
        <p:nvSpPr>
          <p:cNvPr id="7" name="Rechteck 6"/>
          <p:cNvSpPr/>
          <p:nvPr/>
        </p:nvSpPr>
        <p:spPr bwMode="gray">
          <a:xfrm>
            <a:off x="540000" y="5226490"/>
            <a:ext cx="6608161" cy="58390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mj-lt"/>
              </a:rPr>
              <a:t>FOLLOWER</a:t>
            </a:r>
          </a:p>
        </p:txBody>
      </p:sp>
      <p:sp>
        <p:nvSpPr>
          <p:cNvPr id="13" name="Rechteck 12"/>
          <p:cNvSpPr/>
          <p:nvPr/>
        </p:nvSpPr>
        <p:spPr bwMode="gray">
          <a:xfrm>
            <a:off x="7292160" y="5226490"/>
            <a:ext cx="4349543" cy="583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mj-lt"/>
              </a:rPr>
              <a:t>MARKET MAKER</a:t>
            </a:r>
          </a:p>
        </p:txBody>
      </p:sp>
      <p:sp>
        <p:nvSpPr>
          <p:cNvPr id="17" name="Rechteck 16"/>
          <p:cNvSpPr/>
          <p:nvPr/>
        </p:nvSpPr>
        <p:spPr bwMode="gray">
          <a:xfrm>
            <a:off x="7292159" y="1503363"/>
            <a:ext cx="2106721"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de-DE" sz="1600" b="1" dirty="0">
                <a:solidFill>
                  <a:schemeClr val="tx1"/>
                </a:solidFill>
                <a:latin typeface="+mj-lt"/>
              </a:rPr>
              <a:t>E-BUSINESS SORGT FÜR WERTSCHÖPFUNG</a:t>
            </a:r>
          </a:p>
        </p:txBody>
      </p:sp>
      <p:sp>
        <p:nvSpPr>
          <p:cNvPr id="18" name="Rechteck 17"/>
          <p:cNvSpPr/>
          <p:nvPr/>
        </p:nvSpPr>
        <p:spPr bwMode="gray">
          <a:xfrm>
            <a:off x="9542881" y="1512000"/>
            <a:ext cx="2106720" cy="585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de-DE" sz="1600" b="1" dirty="0">
                <a:solidFill>
                  <a:schemeClr val="tx1"/>
                </a:solidFill>
                <a:latin typeface="+mj-lt"/>
              </a:rPr>
              <a:t>E-BUSINESS IST WERTSCHÖPFUNG</a:t>
            </a:r>
          </a:p>
        </p:txBody>
      </p:sp>
      <p:sp>
        <p:nvSpPr>
          <p:cNvPr id="19" name="Rechteck 18"/>
          <p:cNvSpPr/>
          <p:nvPr/>
        </p:nvSpPr>
        <p:spPr bwMode="gray">
          <a:xfrm>
            <a:off x="552451" y="4099870"/>
            <a:ext cx="2094270" cy="970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600" dirty="0">
                <a:solidFill>
                  <a:schemeClr val="tx1"/>
                </a:solidFill>
              </a:rPr>
              <a:t>Prozesse werden unterstützt</a:t>
            </a:r>
          </a:p>
        </p:txBody>
      </p:sp>
      <p:sp>
        <p:nvSpPr>
          <p:cNvPr id="20" name="Rechteck 19"/>
          <p:cNvSpPr/>
          <p:nvPr/>
        </p:nvSpPr>
        <p:spPr bwMode="gray">
          <a:xfrm>
            <a:off x="2790721" y="4099872"/>
            <a:ext cx="2106720" cy="970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600" dirty="0">
                <a:solidFill>
                  <a:schemeClr val="tx1"/>
                </a:solidFill>
              </a:rPr>
              <a:t>Optimierung von Primärprozessen und Steigerung von Effizienz</a:t>
            </a:r>
          </a:p>
        </p:txBody>
      </p:sp>
      <p:sp>
        <p:nvSpPr>
          <p:cNvPr id="21" name="Rechteck 20"/>
          <p:cNvSpPr/>
          <p:nvPr/>
        </p:nvSpPr>
        <p:spPr bwMode="gray">
          <a:xfrm>
            <a:off x="5041440" y="4099872"/>
            <a:ext cx="2106471"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600" dirty="0">
                <a:solidFill>
                  <a:schemeClr val="tx1"/>
                </a:solidFill>
              </a:rPr>
              <a:t>Erweiterung im bestehenden Markt</a:t>
            </a:r>
          </a:p>
        </p:txBody>
      </p:sp>
      <p:sp>
        <p:nvSpPr>
          <p:cNvPr id="22" name="Rechteck 21"/>
          <p:cNvSpPr/>
          <p:nvPr/>
        </p:nvSpPr>
        <p:spPr bwMode="gray">
          <a:xfrm>
            <a:off x="7292160" y="4099874"/>
            <a:ext cx="2106721"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600" dirty="0">
                <a:solidFill>
                  <a:schemeClr val="tx1"/>
                </a:solidFill>
              </a:rPr>
              <a:t>Horizontale und vertikale Wertschöpfungs-diversifikation</a:t>
            </a:r>
          </a:p>
        </p:txBody>
      </p:sp>
      <p:sp>
        <p:nvSpPr>
          <p:cNvPr id="23" name="Rechteck 22"/>
          <p:cNvSpPr/>
          <p:nvPr/>
        </p:nvSpPr>
        <p:spPr bwMode="gray">
          <a:xfrm>
            <a:off x="9542881" y="4098948"/>
            <a:ext cx="2106720" cy="956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600" dirty="0">
                <a:solidFill>
                  <a:schemeClr val="tx1"/>
                </a:solidFill>
              </a:rPr>
              <a:t>Entwicklung neuer Geschäftsmodelle durch digitale Möglichkeiten</a:t>
            </a:r>
          </a:p>
        </p:txBody>
      </p:sp>
      <p:sp>
        <p:nvSpPr>
          <p:cNvPr id="24" name="Ellipse 23"/>
          <p:cNvSpPr/>
          <p:nvPr/>
        </p:nvSpPr>
        <p:spPr bwMode="gray">
          <a:xfrm>
            <a:off x="745526" y="2241087"/>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600" dirty="0">
                <a:solidFill>
                  <a:schemeClr val="tx1"/>
                </a:solidFill>
                <a:latin typeface="Bebas Neue" panose="020B0506020202020201" pitchFamily="34" charset="0"/>
              </a:rPr>
              <a:t>Unterstützung</a:t>
            </a:r>
          </a:p>
        </p:txBody>
      </p:sp>
      <p:sp>
        <p:nvSpPr>
          <p:cNvPr id="25" name="Ellipse 24"/>
          <p:cNvSpPr/>
          <p:nvPr/>
        </p:nvSpPr>
        <p:spPr bwMode="gray">
          <a:xfrm>
            <a:off x="2990021" y="2241086"/>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600" dirty="0">
                <a:solidFill>
                  <a:schemeClr val="tx1"/>
                </a:solidFill>
                <a:latin typeface="Bebas Neue" panose="020B0506020202020201" pitchFamily="34" charset="0"/>
              </a:rPr>
              <a:t>Prozess-Automatisierung</a:t>
            </a:r>
          </a:p>
        </p:txBody>
      </p:sp>
      <p:sp>
        <p:nvSpPr>
          <p:cNvPr id="26" name="Ellipse 25"/>
          <p:cNvSpPr/>
          <p:nvPr/>
        </p:nvSpPr>
        <p:spPr bwMode="gray">
          <a:xfrm>
            <a:off x="5240615" y="2241086"/>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600" dirty="0">
                <a:solidFill>
                  <a:schemeClr val="tx1"/>
                </a:solidFill>
                <a:latin typeface="Bebas Neue" panose="020B0506020202020201" pitchFamily="34" charset="0"/>
              </a:rPr>
              <a:t>Geschäfts-</a:t>
            </a:r>
            <a:br>
              <a:rPr lang="de-DE" sz="1600" dirty="0">
                <a:solidFill>
                  <a:schemeClr val="tx1"/>
                </a:solidFill>
                <a:latin typeface="Bebas Neue" panose="020B0506020202020201" pitchFamily="34" charset="0"/>
              </a:rPr>
            </a:br>
            <a:r>
              <a:rPr lang="de-DE" sz="1600" dirty="0">
                <a:solidFill>
                  <a:schemeClr val="tx1"/>
                </a:solidFill>
                <a:latin typeface="Bebas Neue" panose="020B0506020202020201" pitchFamily="34" charset="0"/>
              </a:rPr>
              <a:t>erweiterung</a:t>
            </a:r>
          </a:p>
        </p:txBody>
      </p:sp>
      <p:sp>
        <p:nvSpPr>
          <p:cNvPr id="28" name="Ellipse 27"/>
          <p:cNvSpPr/>
          <p:nvPr/>
        </p:nvSpPr>
        <p:spPr bwMode="gray">
          <a:xfrm>
            <a:off x="7491460" y="2241087"/>
            <a:ext cx="1708120" cy="170811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600" dirty="0">
                <a:solidFill>
                  <a:schemeClr val="tx1"/>
                </a:solidFill>
                <a:latin typeface="Bebas Neue" panose="020B0506020202020201" pitchFamily="34" charset="0"/>
              </a:rPr>
              <a:t>Diversifizierung</a:t>
            </a:r>
          </a:p>
        </p:txBody>
      </p:sp>
      <p:sp>
        <p:nvSpPr>
          <p:cNvPr id="29" name="Ellipse 28"/>
          <p:cNvSpPr/>
          <p:nvPr/>
        </p:nvSpPr>
        <p:spPr bwMode="gray">
          <a:xfrm>
            <a:off x="9742181" y="2241087"/>
            <a:ext cx="1708120" cy="170811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600" dirty="0">
                <a:solidFill>
                  <a:schemeClr val="tx1"/>
                </a:solidFill>
                <a:latin typeface="Bebas Neue" panose="020B0506020202020201" pitchFamily="34" charset="0"/>
              </a:rPr>
              <a:t>Innovation</a:t>
            </a:r>
          </a:p>
        </p:txBody>
      </p:sp>
    </p:spTree>
    <p:extLst>
      <p:ext uri="{BB962C8B-B14F-4D97-AF65-F5344CB8AC3E}">
        <p14:creationId xmlns:p14="http://schemas.microsoft.com/office/powerpoint/2010/main" val="294544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GRUNDLAGEN</a:t>
            </a:r>
          </a:p>
        </p:txBody>
      </p:sp>
      <p:sp>
        <p:nvSpPr>
          <p:cNvPr id="4" name="Subtitle"/>
          <p:cNvSpPr>
            <a:spLocks noGrp="1"/>
          </p:cNvSpPr>
          <p:nvPr>
            <p:ph type="body" sz="quarter" idx="13"/>
          </p:nvPr>
        </p:nvSpPr>
        <p:spPr bwMode="gray"/>
        <p:txBody>
          <a:bodyPr/>
          <a:lstStyle/>
          <a:p>
            <a:r>
              <a:rPr lang="de-DE" dirty="0"/>
              <a:t>Wertschöpfungskette</a:t>
            </a:r>
          </a:p>
        </p:txBody>
      </p:sp>
      <p:grpSp>
        <p:nvGrpSpPr>
          <p:cNvPr id="11" name="Gruppieren 10"/>
          <p:cNvGrpSpPr/>
          <p:nvPr/>
        </p:nvGrpSpPr>
        <p:grpSpPr bwMode="gray">
          <a:xfrm>
            <a:off x="540001" y="2622564"/>
            <a:ext cx="11098284" cy="2077124"/>
            <a:chOff x="540000" y="3669246"/>
            <a:chExt cx="13065859" cy="2162755"/>
          </a:xfrm>
        </p:grpSpPr>
        <p:sp>
          <p:nvSpPr>
            <p:cNvPr id="102" name="Eingekerbter Richtungspfeil 101"/>
            <p:cNvSpPr/>
            <p:nvPr/>
          </p:nvSpPr>
          <p:spPr bwMode="gray">
            <a:xfrm>
              <a:off x="41976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tx1"/>
                  </a:solidFill>
                  <a:latin typeface="Bebas Neue" panose="020B0506020202020201" pitchFamily="34" charset="0"/>
                </a:rPr>
                <a:t>E-MARKETING</a:t>
              </a:r>
            </a:p>
          </p:txBody>
        </p:sp>
        <p:sp>
          <p:nvSpPr>
            <p:cNvPr id="95" name="Eingekerbter Richtungspfeil 94"/>
            <p:cNvSpPr/>
            <p:nvPr/>
          </p:nvSpPr>
          <p:spPr bwMode="gray">
            <a:xfrm>
              <a:off x="540000" y="3669246"/>
              <a:ext cx="2093060" cy="2162755"/>
            </a:xfrm>
            <a:prstGeom prst="chevron">
              <a:avLst>
                <a:gd name="adj" fmla="val 12121"/>
              </a:avLst>
            </a:prstGeom>
            <a:solidFill>
              <a:schemeClr val="accent6">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latin typeface="Bebas Neue" panose="020B0506020202020201" pitchFamily="34" charset="0"/>
                </a:rPr>
                <a:t>E-PRODUCTS &amp; </a:t>
              </a:r>
              <a:br>
                <a:rPr lang="de-DE" dirty="0">
                  <a:latin typeface="Bebas Neue" panose="020B0506020202020201" pitchFamily="34" charset="0"/>
                </a:rPr>
              </a:br>
              <a:r>
                <a:rPr lang="de-DE" dirty="0">
                  <a:latin typeface="Bebas Neue" panose="020B0506020202020201" pitchFamily="34" charset="0"/>
                </a:rPr>
                <a:t>E-SERVICES</a:t>
              </a:r>
            </a:p>
          </p:txBody>
        </p:sp>
        <p:sp>
          <p:nvSpPr>
            <p:cNvPr id="96" name="Eingekerbter Richtungspfeil 95"/>
            <p:cNvSpPr/>
            <p:nvPr/>
          </p:nvSpPr>
          <p:spPr bwMode="gray">
            <a:xfrm>
              <a:off x="23688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tx1"/>
                  </a:solidFill>
                  <a:latin typeface="Bebas Neue" panose="020B0506020202020201" pitchFamily="34" charset="0"/>
                </a:rPr>
                <a:t>E-PROCUREMENT</a:t>
              </a:r>
            </a:p>
          </p:txBody>
        </p:sp>
        <p:sp>
          <p:nvSpPr>
            <p:cNvPr id="97" name="Eingekerbter Richtungspfeil 96"/>
            <p:cNvSpPr/>
            <p:nvPr/>
          </p:nvSpPr>
          <p:spPr bwMode="gray">
            <a:xfrm>
              <a:off x="60264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tx1"/>
                  </a:solidFill>
                  <a:latin typeface="Bebas Neue" panose="020B0506020202020201" pitchFamily="34" charset="0"/>
                </a:rPr>
                <a:t>E-CONTRACTING</a:t>
              </a:r>
            </a:p>
          </p:txBody>
        </p:sp>
        <p:sp>
          <p:nvSpPr>
            <p:cNvPr id="98" name="Eingekerbter Richtungspfeil 97"/>
            <p:cNvSpPr/>
            <p:nvPr/>
          </p:nvSpPr>
          <p:spPr bwMode="gray">
            <a:xfrm>
              <a:off x="78552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tx1"/>
                  </a:solidFill>
                  <a:latin typeface="Bebas Neue" panose="020B0506020202020201" pitchFamily="34" charset="0"/>
                </a:rPr>
                <a:t>E-DISTRIBUTION</a:t>
              </a:r>
            </a:p>
          </p:txBody>
        </p:sp>
        <p:sp>
          <p:nvSpPr>
            <p:cNvPr id="99" name="Eingekerbter Richtungspfeil 98"/>
            <p:cNvSpPr/>
            <p:nvPr/>
          </p:nvSpPr>
          <p:spPr bwMode="gray">
            <a:xfrm>
              <a:off x="9683999"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tx1"/>
                  </a:solidFill>
                  <a:latin typeface="Bebas Neue" panose="020B0506020202020201" pitchFamily="34" charset="0"/>
                </a:rPr>
                <a:t>E-PAYMENT</a:t>
              </a:r>
            </a:p>
          </p:txBody>
        </p:sp>
        <p:sp>
          <p:nvSpPr>
            <p:cNvPr id="100" name="Eingekerbter Richtungspfeil 99"/>
            <p:cNvSpPr/>
            <p:nvPr/>
          </p:nvSpPr>
          <p:spPr bwMode="gray">
            <a:xfrm>
              <a:off x="11512799" y="3669246"/>
              <a:ext cx="2093060" cy="2162755"/>
            </a:xfrm>
            <a:prstGeom prst="chevron">
              <a:avLst>
                <a:gd name="adj" fmla="val 12121"/>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dirty="0">
                  <a:solidFill>
                    <a:schemeClr val="bg1"/>
                  </a:solidFill>
                  <a:latin typeface="Bebas Neue" panose="020B0506020202020201" pitchFamily="34" charset="0"/>
                </a:rPr>
                <a:t>E-CUSTOMER RELATIONSHIP </a:t>
              </a:r>
            </a:p>
            <a:p>
              <a:pPr algn="ctr">
                <a:lnSpc>
                  <a:spcPct val="80000"/>
                </a:lnSpc>
                <a:spcAft>
                  <a:spcPts val="1000"/>
                </a:spcAft>
              </a:pPr>
              <a:r>
                <a:rPr lang="de-DE" dirty="0">
                  <a:solidFill>
                    <a:schemeClr val="bg1"/>
                  </a:solidFill>
                  <a:latin typeface="Bebas Neue" panose="020B0506020202020201" pitchFamily="34" charset="0"/>
                </a:rPr>
                <a:t>MANAGEMENT</a:t>
              </a:r>
            </a:p>
          </p:txBody>
        </p:sp>
      </p:grpSp>
    </p:spTree>
    <p:extLst>
      <p:ext uri="{BB962C8B-B14F-4D97-AF65-F5344CB8AC3E}">
        <p14:creationId xmlns:p14="http://schemas.microsoft.com/office/powerpoint/2010/main" val="38097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de-DE" dirty="0"/>
              <a:t>GRUNDLAGEN</a:t>
            </a:r>
          </a:p>
        </p:txBody>
      </p:sp>
      <p:sp>
        <p:nvSpPr>
          <p:cNvPr id="21" name="Subtitle"/>
          <p:cNvSpPr>
            <a:spLocks noGrp="1"/>
          </p:cNvSpPr>
          <p:nvPr>
            <p:ph type="body" sz="quarter" idx="13"/>
          </p:nvPr>
        </p:nvSpPr>
        <p:spPr bwMode="gray"/>
        <p:txBody>
          <a:bodyPr/>
          <a:lstStyle/>
          <a:p>
            <a:r>
              <a:rPr lang="de-DE" dirty="0"/>
              <a:t>Wertschöpfungsprozesse im E-Business</a:t>
            </a:r>
          </a:p>
        </p:txBody>
      </p:sp>
      <p:sp>
        <p:nvSpPr>
          <p:cNvPr id="26" name="Text Placeholder 1"/>
          <p:cNvSpPr>
            <a:spLocks noGrp="1"/>
          </p:cNvSpPr>
          <p:nvPr>
            <p:ph type="body" idx="24"/>
          </p:nvPr>
        </p:nvSpPr>
        <p:spPr bwMode="gray">
          <a:xfrm>
            <a:off x="539999" y="1512000"/>
            <a:ext cx="3787451" cy="1185784"/>
          </a:xfrm>
          <a:solidFill>
            <a:schemeClr val="tx2">
              <a:lumMod val="75000"/>
            </a:schemeClr>
          </a:solidFill>
        </p:spPr>
        <p:txBody>
          <a:bodyPr/>
          <a:lstStyle/>
          <a:p>
            <a:r>
              <a:rPr lang="de-DE" sz="2400" dirty="0">
                <a:latin typeface="Bebas Neue" panose="020B0506020202020201" pitchFamily="34" charset="0"/>
              </a:rPr>
              <a:t>INFORMATIONSSAMMLUNG</a:t>
            </a:r>
          </a:p>
        </p:txBody>
      </p:sp>
      <p:sp>
        <p:nvSpPr>
          <p:cNvPr id="27" name="Content Placeholder 1"/>
          <p:cNvSpPr>
            <a:spLocks noGrp="1"/>
          </p:cNvSpPr>
          <p:nvPr>
            <p:ph sz="quarter" idx="25"/>
          </p:nvPr>
        </p:nvSpPr>
        <p:spPr bwMode="gray">
          <a:xfrm>
            <a:off x="4327450" y="1512000"/>
            <a:ext cx="7322150" cy="1187523"/>
          </a:xfrm>
        </p:spPr>
        <p:txBody>
          <a:bodyPr/>
          <a:lstStyle/>
          <a:p>
            <a:r>
              <a:rPr lang="de-DE" sz="1400" dirty="0"/>
              <a:t>Zentrale, automatisierte und vereinfachte Sammlung von Informationen</a:t>
            </a:r>
            <a:endParaRPr lang="de-DE" sz="1400" i="1" dirty="0"/>
          </a:p>
          <a:p>
            <a:r>
              <a:rPr lang="de-DE" sz="1400" dirty="0"/>
              <a:t>Alle Informationen an einem Platz</a:t>
            </a:r>
          </a:p>
        </p:txBody>
      </p:sp>
      <p:sp>
        <p:nvSpPr>
          <p:cNvPr id="24" name="Text Placeholder 2"/>
          <p:cNvSpPr>
            <a:spLocks noGrp="1"/>
          </p:cNvSpPr>
          <p:nvPr>
            <p:ph type="body" idx="22"/>
          </p:nvPr>
        </p:nvSpPr>
        <p:spPr bwMode="gray">
          <a:xfrm>
            <a:off x="539999" y="2996175"/>
            <a:ext cx="3787451" cy="1185784"/>
          </a:xfrm>
          <a:solidFill>
            <a:schemeClr val="tx2"/>
          </a:solidFill>
        </p:spPr>
        <p:txBody>
          <a:bodyPr/>
          <a:lstStyle/>
          <a:p>
            <a:r>
              <a:rPr lang="de-DE" sz="2400" dirty="0">
                <a:latin typeface="Bebas Neue" panose="020B0506020202020201" pitchFamily="34" charset="0"/>
              </a:rPr>
              <a:t>INFORMATIONSVERARBEITUNG</a:t>
            </a:r>
          </a:p>
        </p:txBody>
      </p:sp>
      <p:sp>
        <p:nvSpPr>
          <p:cNvPr id="25" name="Content Placeholder 2"/>
          <p:cNvSpPr>
            <a:spLocks noGrp="1"/>
          </p:cNvSpPr>
          <p:nvPr>
            <p:ph sz="quarter" idx="23"/>
          </p:nvPr>
        </p:nvSpPr>
        <p:spPr bwMode="gray">
          <a:xfrm>
            <a:off x="4327450" y="2995200"/>
            <a:ext cx="7322150" cy="1187523"/>
          </a:xfrm>
        </p:spPr>
        <p:txBody>
          <a:bodyPr/>
          <a:lstStyle/>
          <a:p>
            <a:r>
              <a:rPr lang="de-DE" sz="1400" dirty="0"/>
              <a:t>Such- und Informationskosten werden durch Verarbeitungs-Know-how gesenkt</a:t>
            </a:r>
          </a:p>
          <a:p>
            <a:r>
              <a:rPr lang="de-DE" sz="1400" dirty="0"/>
              <a:t>Entstehung von neuen Verwertungsmöglichkeiten</a:t>
            </a:r>
          </a:p>
        </p:txBody>
      </p:sp>
      <p:sp>
        <p:nvSpPr>
          <p:cNvPr id="22" name="Text Placeholder 3"/>
          <p:cNvSpPr>
            <a:spLocks noGrp="1"/>
          </p:cNvSpPr>
          <p:nvPr>
            <p:ph type="body" idx="18"/>
          </p:nvPr>
        </p:nvSpPr>
        <p:spPr bwMode="gray">
          <a:xfrm>
            <a:off x="539999" y="4478399"/>
            <a:ext cx="3787451" cy="1342582"/>
          </a:xfrm>
          <a:solidFill>
            <a:schemeClr val="accent1">
              <a:lumMod val="50000"/>
            </a:schemeClr>
          </a:solidFill>
        </p:spPr>
        <p:txBody>
          <a:bodyPr/>
          <a:lstStyle/>
          <a:p>
            <a:r>
              <a:rPr lang="de-DE" sz="2400" dirty="0">
                <a:latin typeface="Bebas Neue" panose="020B0506020202020201" pitchFamily="34" charset="0"/>
              </a:rPr>
              <a:t>INFORMATIONSÜBERGABE</a:t>
            </a:r>
          </a:p>
        </p:txBody>
      </p:sp>
      <p:sp>
        <p:nvSpPr>
          <p:cNvPr id="23" name="Content Placeholder 3"/>
          <p:cNvSpPr>
            <a:spLocks noGrp="1"/>
          </p:cNvSpPr>
          <p:nvPr>
            <p:ph sz="quarter" idx="21"/>
          </p:nvPr>
        </p:nvSpPr>
        <p:spPr bwMode="gray">
          <a:xfrm>
            <a:off x="4327450" y="4478399"/>
            <a:ext cx="7322150" cy="1344551"/>
          </a:xfrm>
        </p:spPr>
        <p:txBody>
          <a:bodyPr/>
          <a:lstStyle/>
          <a:p>
            <a:r>
              <a:rPr lang="de-DE" sz="1400" dirty="0"/>
              <a:t>Klassische Informationsübergabe: Wertschöpfung durch Bereitstellung des Produkts</a:t>
            </a:r>
          </a:p>
          <a:p>
            <a:r>
              <a:rPr lang="de-DE" sz="1400" dirty="0"/>
              <a:t>Automatisierte Informationsübergabe: Wertschöpfung durch eine automatisierte Bereitstellung von Informationen, welche zu einer vorteilhaften Sicht auf das Produkt führen können</a:t>
            </a:r>
          </a:p>
        </p:txBody>
      </p:sp>
      <p:pic>
        <p:nvPicPr>
          <p:cNvPr id="1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1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Beispiele für Wertschöpfungsprozesse im E-Business</a:t>
            </a:r>
          </a:p>
        </p:txBody>
      </p:sp>
      <p:graphicFrame>
        <p:nvGraphicFramePr>
          <p:cNvPr id="6" name="Tabelle 5"/>
          <p:cNvGraphicFramePr>
            <a:graphicFrameLocks noGrp="1"/>
          </p:cNvGraphicFramePr>
          <p:nvPr>
            <p:extLst>
              <p:ext uri="{D42A27DB-BD31-4B8C-83A1-F6EECF244321}">
                <p14:modId xmlns:p14="http://schemas.microsoft.com/office/powerpoint/2010/main" val="3211834742"/>
              </p:ext>
            </p:extLst>
          </p:nvPr>
        </p:nvGraphicFramePr>
        <p:xfrm>
          <a:off x="540001" y="1512000"/>
          <a:ext cx="11109601" cy="4306886"/>
        </p:xfrm>
        <a:graphic>
          <a:graphicData uri="http://schemas.openxmlformats.org/drawingml/2006/table">
            <a:tbl>
              <a:tblPr firstRow="1" bandRow="1">
                <a:tableStyleId>{5C22544A-7EE6-4342-B048-85BDC9FD1C3A}</a:tableStyleId>
              </a:tblPr>
              <a:tblGrid>
                <a:gridCol w="1155449">
                  <a:extLst>
                    <a:ext uri="{9D8B030D-6E8A-4147-A177-3AD203B41FA5}">
                      <a16:colId xmlns:a16="http://schemas.microsoft.com/office/drawing/2014/main" xmlns="" val="20000"/>
                    </a:ext>
                  </a:extLst>
                </a:gridCol>
                <a:gridCol w="2488538">
                  <a:extLst>
                    <a:ext uri="{9D8B030D-6E8A-4147-A177-3AD203B41FA5}">
                      <a16:colId xmlns:a16="http://schemas.microsoft.com/office/drawing/2014/main" xmlns="" val="20001"/>
                    </a:ext>
                  </a:extLst>
                </a:gridCol>
                <a:gridCol w="2488538">
                  <a:extLst>
                    <a:ext uri="{9D8B030D-6E8A-4147-A177-3AD203B41FA5}">
                      <a16:colId xmlns:a16="http://schemas.microsoft.com/office/drawing/2014/main" xmlns="" val="20002"/>
                    </a:ext>
                  </a:extLst>
                </a:gridCol>
                <a:gridCol w="2488538">
                  <a:extLst>
                    <a:ext uri="{9D8B030D-6E8A-4147-A177-3AD203B41FA5}">
                      <a16:colId xmlns:a16="http://schemas.microsoft.com/office/drawing/2014/main" xmlns="" val="20003"/>
                    </a:ext>
                  </a:extLst>
                </a:gridCol>
                <a:gridCol w="2488538">
                  <a:extLst>
                    <a:ext uri="{9D8B030D-6E8A-4147-A177-3AD203B41FA5}">
                      <a16:colId xmlns:a16="http://schemas.microsoft.com/office/drawing/2014/main" xmlns="" val="20004"/>
                    </a:ext>
                  </a:extLst>
                </a:gridCol>
              </a:tblGrid>
              <a:tr h="568791">
                <a:tc>
                  <a:txBody>
                    <a:bodyPr/>
                    <a:lstStyle/>
                    <a:p>
                      <a:pPr>
                        <a:lnSpc>
                          <a:spcPct val="80000"/>
                        </a:lnSpc>
                      </a:pPr>
                      <a:endParaRPr lang="de-D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de-DE" sz="2000" b="0" dirty="0">
                          <a:latin typeface="Bebas Neue" panose="020B0506020202020201" pitchFamily="34" charset="0"/>
                        </a:rPr>
                        <a:t>Informationssammlung</a:t>
                      </a:r>
                    </a:p>
                  </a:txBody>
                  <a:tcPr marL="108000" marT="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2000" b="0" dirty="0">
                          <a:latin typeface="Bebas Neue" panose="020B0506020202020201" pitchFamily="34" charset="0"/>
                        </a:rPr>
                        <a:t>Informationsverarbeitung</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2000" b="0" dirty="0">
                          <a:latin typeface="Bebas Neue" panose="020B0506020202020201" pitchFamily="34" charset="0"/>
                        </a:rPr>
                        <a:t>Informationsübergabe</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2000" b="0" dirty="0">
                          <a:latin typeface="Bebas Neue" panose="020B0506020202020201" pitchFamily="34" charset="0"/>
                        </a:rPr>
                        <a:t>Nutzen</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573076">
                <a:tc>
                  <a:txBody>
                    <a:bodyPr/>
                    <a:lstStyle/>
                    <a:p>
                      <a:pPr>
                        <a:lnSpc>
                          <a:spcPct val="80000"/>
                        </a:lnSpc>
                      </a:pPr>
                      <a:endParaRPr lang="de-DE"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de-DE" sz="1600" b="1" dirty="0">
                          <a:latin typeface="+mj-lt"/>
                        </a:rPr>
                        <a:t>Input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1" dirty="0">
                          <a:latin typeface="+mj-lt"/>
                        </a:rPr>
                        <a:t>Prozess / Know-how</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1" dirty="0">
                          <a:latin typeface="+mj-lt"/>
                        </a:rPr>
                        <a:t>Output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endParaRPr lang="de-DE" sz="16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516441">
                <a:tc>
                  <a:txBody>
                    <a:bodyPr/>
                    <a:lstStyle/>
                    <a:p>
                      <a:pPr>
                        <a:lnSpc>
                          <a:spcPct val="80000"/>
                        </a:lnSpc>
                      </a:pPr>
                      <a:r>
                        <a:rPr lang="de-DE" sz="1800" b="0" dirty="0">
                          <a:solidFill>
                            <a:schemeClr val="bg1"/>
                          </a:solidFill>
                          <a:latin typeface="Bebas Neue" panose="020B0506020202020201" pitchFamily="34" charset="0"/>
                        </a:rPr>
                        <a:t>Google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600" dirty="0"/>
                        <a:t>Informationen zu</a:t>
                      </a:r>
                      <a:r>
                        <a:rPr lang="de-DE" sz="1600" baseline="0" dirty="0"/>
                        <a:t> Webseiten und Sucheingaben</a:t>
                      </a:r>
                      <a:endParaRPr lang="de-DE"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600" dirty="0"/>
                        <a:t>Abgleich von Suchbegriffen und Webinhalten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600" dirty="0"/>
                        <a:t>Auflistung von passenden Websites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600" dirty="0" smtClean="0"/>
                        <a:t>Übersicht</a:t>
                      </a:r>
                      <a:r>
                        <a:rPr lang="de-DE" sz="1600" baseline="0" dirty="0" smtClean="0"/>
                        <a:t>/ </a:t>
                      </a:r>
                      <a:r>
                        <a:rPr lang="de-DE" sz="1600" dirty="0"/>
                        <a:t>Auswahlmöglichkeiten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1648578">
                <a:tc>
                  <a:txBody>
                    <a:bodyPr/>
                    <a:lstStyle/>
                    <a:p>
                      <a:pPr>
                        <a:lnSpc>
                          <a:spcPct val="80000"/>
                        </a:lnSpc>
                      </a:pPr>
                      <a:r>
                        <a:rPr lang="de-DE" sz="1800" b="0" dirty="0">
                          <a:solidFill>
                            <a:schemeClr val="bg1"/>
                          </a:solidFill>
                          <a:latin typeface="Bebas Neue" panose="020B0506020202020201" pitchFamily="34" charset="0"/>
                        </a:rPr>
                        <a:t>TripAdvisor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600" dirty="0"/>
                        <a:t>Informationen zu Reisezielen</a:t>
                      </a:r>
                      <a:r>
                        <a:rPr lang="de-DE" sz="1600" baseline="0" dirty="0"/>
                        <a:t> und </a:t>
                      </a:r>
                      <a:r>
                        <a:rPr lang="de-DE" sz="1600" dirty="0"/>
                        <a:t>Buchungsoptionen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dirty="0"/>
                        <a:t>Abgleich von</a:t>
                      </a:r>
                      <a:r>
                        <a:rPr lang="de-DE" sz="1600" baseline="0" dirty="0"/>
                        <a:t> Reiseangebot und Reiseberichten </a:t>
                      </a:r>
                      <a:r>
                        <a:rPr lang="de-DE" sz="1600" baseline="0" dirty="0" smtClean="0"/>
                        <a:t>/-</a:t>
                      </a:r>
                      <a:r>
                        <a:rPr lang="de-DE" sz="1600" baseline="0" dirty="0"/>
                        <a:t>infos</a:t>
                      </a:r>
                      <a:endParaRPr lang="de-DE"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dirty="0"/>
                        <a:t>Reiseangebote, Infos zum Zielort,</a:t>
                      </a:r>
                      <a:r>
                        <a:rPr lang="de-DE" sz="1600" baseline="0" dirty="0"/>
                        <a:t> </a:t>
                      </a:r>
                      <a:r>
                        <a:rPr lang="de-DE" sz="1600" dirty="0"/>
                        <a:t>Reiseberichte und Preisvergleiche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dirty="0"/>
                        <a:t>Überblick / </a:t>
                      </a:r>
                      <a:r>
                        <a:rPr lang="de-DE" sz="1600" baseline="0" dirty="0"/>
                        <a:t>Auswahl; Buchung und Informationsaustausch</a:t>
                      </a:r>
                      <a:endParaRPr lang="de-DE"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558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Kreislauf der Informationen</a:t>
            </a:r>
          </a:p>
        </p:txBody>
      </p:sp>
      <p:sp>
        <p:nvSpPr>
          <p:cNvPr id="8" name="Rechteck 7"/>
          <p:cNvSpPr/>
          <p:nvPr/>
        </p:nvSpPr>
        <p:spPr bwMode="gray">
          <a:xfrm>
            <a:off x="4958519" y="1511999"/>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Informationssammlung</a:t>
            </a:r>
          </a:p>
        </p:txBody>
      </p:sp>
      <p:sp>
        <p:nvSpPr>
          <p:cNvPr id="23" name="Rechteck 22"/>
          <p:cNvSpPr/>
          <p:nvPr/>
        </p:nvSpPr>
        <p:spPr bwMode="gray">
          <a:xfrm>
            <a:off x="6191081" y="5430031"/>
            <a:ext cx="253430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Informationsverarbeitung</a:t>
            </a:r>
          </a:p>
        </p:txBody>
      </p:sp>
      <p:cxnSp>
        <p:nvCxnSpPr>
          <p:cNvPr id="27" name="Gerade Verbindung 26"/>
          <p:cNvCxnSpPr/>
          <p:nvPr/>
        </p:nvCxnSpPr>
        <p:spPr bwMode="gray">
          <a:xfrm>
            <a:off x="540000" y="1512000"/>
            <a:ext cx="11100075" cy="429443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flipH="1">
            <a:off x="552450" y="1512000"/>
            <a:ext cx="11096626" cy="429443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gray">
          <a:xfrm rot="5400000">
            <a:off x="5067660" y="2371604"/>
            <a:ext cx="2055092" cy="2595092"/>
          </a:xfrm>
          <a:prstGeom prst="hexagon">
            <a:avLst/>
          </a:prstGeom>
          <a:blipFill dpi="0" rotWithShape="0">
            <a:blip r:embed="rId2" cstate="email">
              <a:extLst>
                <a:ext uri="{28A0092B-C50C-407E-A947-70E740481C1C}">
                  <a14:useLocalDpi xmlns:a14="http://schemas.microsoft.com/office/drawing/2010/main"/>
                </a:ext>
              </a:extLst>
            </a:blip>
            <a:srcRect/>
            <a:stretch>
              <a:fillRect/>
            </a:stretch>
          </a:bli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endParaRPr lang="de-DE" b="1" dirty="0">
              <a:solidFill>
                <a:prstClr val="white"/>
              </a:solidFill>
              <a:latin typeface="+mj-lt"/>
            </a:endParaRPr>
          </a:p>
        </p:txBody>
      </p:sp>
      <p:sp>
        <p:nvSpPr>
          <p:cNvPr id="30" name="Rectangle 18"/>
          <p:cNvSpPr/>
          <p:nvPr/>
        </p:nvSpPr>
        <p:spPr bwMode="gray">
          <a:xfrm rot="5400000">
            <a:off x="5067660" y="2371604"/>
            <a:ext cx="2055092" cy="2595092"/>
          </a:xfrm>
          <a:prstGeom prst="hexag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r>
              <a:rPr lang="de-DE" sz="3600" dirty="0">
                <a:solidFill>
                  <a:schemeClr val="bg1"/>
                </a:solidFill>
                <a:latin typeface="Bebas Neue" panose="020B0506020202020201" pitchFamily="34" charset="0"/>
              </a:rPr>
              <a:t>E-Business</a:t>
            </a:r>
          </a:p>
        </p:txBody>
      </p:sp>
      <p:sp>
        <p:nvSpPr>
          <p:cNvPr id="15" name="Rechteck 14"/>
          <p:cNvSpPr/>
          <p:nvPr/>
        </p:nvSpPr>
        <p:spPr bwMode="gray">
          <a:xfrm>
            <a:off x="549525" y="1516354"/>
            <a:ext cx="2048539"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solidFill>
                  <a:schemeClr val="tx1"/>
                </a:solidFill>
                <a:latin typeface="Bebas Neue" panose="020B0506020202020201" pitchFamily="34" charset="0"/>
              </a:rPr>
              <a:t>Wissensverwendung</a:t>
            </a:r>
          </a:p>
        </p:txBody>
      </p:sp>
      <p:sp>
        <p:nvSpPr>
          <p:cNvPr id="26" name="Rechteck 25"/>
          <p:cNvSpPr/>
          <p:nvPr/>
        </p:nvSpPr>
        <p:spPr bwMode="gray">
          <a:xfrm>
            <a:off x="552450" y="5430576"/>
            <a:ext cx="1678172"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solidFill>
                  <a:schemeClr val="tx1"/>
                </a:solidFill>
                <a:latin typeface="Bebas Neue" panose="020B0506020202020201" pitchFamily="34" charset="0"/>
              </a:rPr>
              <a:t>Wissensaufbau</a:t>
            </a:r>
          </a:p>
        </p:txBody>
      </p:sp>
      <p:sp>
        <p:nvSpPr>
          <p:cNvPr id="13" name="Rechteck 12"/>
          <p:cNvSpPr/>
          <p:nvPr/>
        </p:nvSpPr>
        <p:spPr bwMode="gray">
          <a:xfrm>
            <a:off x="10332270" y="1512000"/>
            <a:ext cx="1307805"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solidFill>
                  <a:schemeClr val="tx1"/>
                </a:solidFill>
                <a:latin typeface="Bebas Neue" panose="020B0506020202020201" pitchFamily="34" charset="0"/>
              </a:rPr>
              <a:t>Datenaufbau</a:t>
            </a:r>
          </a:p>
        </p:txBody>
      </p:sp>
      <p:sp>
        <p:nvSpPr>
          <p:cNvPr id="25" name="Rechteck 24"/>
          <p:cNvSpPr/>
          <p:nvPr/>
        </p:nvSpPr>
        <p:spPr bwMode="gray">
          <a:xfrm>
            <a:off x="9821908" y="5430576"/>
            <a:ext cx="1818167"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solidFill>
                  <a:schemeClr val="tx1"/>
                </a:solidFill>
                <a:latin typeface="Bebas Neue" panose="020B0506020202020201" pitchFamily="34" charset="0"/>
              </a:rPr>
              <a:t>Datennutzung</a:t>
            </a:r>
          </a:p>
        </p:txBody>
      </p:sp>
      <p:sp>
        <p:nvSpPr>
          <p:cNvPr id="21" name="Rechteck 20"/>
          <p:cNvSpPr/>
          <p:nvPr/>
        </p:nvSpPr>
        <p:spPr bwMode="gray">
          <a:xfrm>
            <a:off x="9104662" y="3503557"/>
            <a:ext cx="2544938"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Informationsspeicherung</a:t>
            </a:r>
          </a:p>
        </p:txBody>
      </p:sp>
      <p:sp>
        <p:nvSpPr>
          <p:cNvPr id="20" name="Rechteck 19"/>
          <p:cNvSpPr/>
          <p:nvPr/>
        </p:nvSpPr>
        <p:spPr bwMode="gray">
          <a:xfrm>
            <a:off x="540000" y="3489014"/>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Informationsübergabe</a:t>
            </a:r>
          </a:p>
        </p:txBody>
      </p:sp>
      <p:sp>
        <p:nvSpPr>
          <p:cNvPr id="24" name="Rechteck 23"/>
          <p:cNvSpPr/>
          <p:nvPr/>
        </p:nvSpPr>
        <p:spPr bwMode="gray">
          <a:xfrm>
            <a:off x="3533862" y="5428433"/>
            <a:ext cx="250219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Informationsauswertung</a:t>
            </a:r>
          </a:p>
        </p:txBody>
      </p:sp>
      <p:grpSp>
        <p:nvGrpSpPr>
          <p:cNvPr id="38" name="Gruppieren 37"/>
          <p:cNvGrpSpPr/>
          <p:nvPr/>
        </p:nvGrpSpPr>
        <p:grpSpPr bwMode="gray">
          <a:xfrm>
            <a:off x="2634300" y="2414310"/>
            <a:ext cx="1692451" cy="519996"/>
            <a:chOff x="2634300" y="2414310"/>
            <a:chExt cx="1692451" cy="519996"/>
          </a:xfrm>
        </p:grpSpPr>
        <p:sp>
          <p:nvSpPr>
            <p:cNvPr id="36" name="Rechteck 35"/>
            <p:cNvSpPr/>
            <p:nvPr/>
          </p:nvSpPr>
          <p:spPr bwMode="gray">
            <a:xfrm rot="1288834">
              <a:off x="2885157" y="2414310"/>
              <a:ext cx="1389227"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Database Research</a:t>
              </a:r>
            </a:p>
          </p:txBody>
        </p:sp>
        <p:sp>
          <p:nvSpPr>
            <p:cNvPr id="37" name="Rechteck 36"/>
            <p:cNvSpPr/>
            <p:nvPr/>
          </p:nvSpPr>
          <p:spPr bwMode="gray">
            <a:xfrm rot="1288834">
              <a:off x="2634300" y="2675774"/>
              <a:ext cx="1692451"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Business Reengineering</a:t>
              </a:r>
            </a:p>
          </p:txBody>
        </p:sp>
      </p:grpSp>
      <p:grpSp>
        <p:nvGrpSpPr>
          <p:cNvPr id="39" name="Gruppieren 38"/>
          <p:cNvGrpSpPr/>
          <p:nvPr/>
        </p:nvGrpSpPr>
        <p:grpSpPr bwMode="gray">
          <a:xfrm flipH="1">
            <a:off x="8154543" y="2295396"/>
            <a:ext cx="1416500" cy="519996"/>
            <a:chOff x="2857884" y="2414310"/>
            <a:chExt cx="1416500" cy="519996"/>
          </a:xfrm>
        </p:grpSpPr>
        <p:sp>
          <p:nvSpPr>
            <p:cNvPr id="40" name="Rechteck 39"/>
            <p:cNvSpPr/>
            <p:nvPr/>
          </p:nvSpPr>
          <p:spPr bwMode="gray">
            <a:xfrm rot="1288834">
              <a:off x="2885157" y="2414310"/>
              <a:ext cx="1389227"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Database Research</a:t>
              </a:r>
            </a:p>
          </p:txBody>
        </p:sp>
        <p:sp>
          <p:nvSpPr>
            <p:cNvPr id="41" name="Rechteck 40"/>
            <p:cNvSpPr/>
            <p:nvPr/>
          </p:nvSpPr>
          <p:spPr bwMode="gray">
            <a:xfrm rot="1288834">
              <a:off x="2857884" y="2675774"/>
              <a:ext cx="1245277"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 Warehouse</a:t>
              </a:r>
            </a:p>
          </p:txBody>
        </p:sp>
      </p:grpSp>
      <p:grpSp>
        <p:nvGrpSpPr>
          <p:cNvPr id="42" name="Gruppieren 41"/>
          <p:cNvGrpSpPr/>
          <p:nvPr/>
        </p:nvGrpSpPr>
        <p:grpSpPr bwMode="gray">
          <a:xfrm flipH="1">
            <a:off x="2434672" y="4474191"/>
            <a:ext cx="1692451" cy="519996"/>
            <a:chOff x="2733544" y="2414310"/>
            <a:chExt cx="1692451" cy="519996"/>
          </a:xfrm>
        </p:grpSpPr>
        <p:sp>
          <p:nvSpPr>
            <p:cNvPr id="43" name="Rechteck 42"/>
            <p:cNvSpPr/>
            <p:nvPr/>
          </p:nvSpPr>
          <p:spPr bwMode="gray">
            <a:xfrm rot="1288834">
              <a:off x="2733544" y="2414310"/>
              <a:ext cx="1692451"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Business Reengineering</a:t>
              </a:r>
            </a:p>
          </p:txBody>
        </p:sp>
        <p:sp>
          <p:nvSpPr>
            <p:cNvPr id="44" name="Rechteck 43"/>
            <p:cNvSpPr/>
            <p:nvPr/>
          </p:nvSpPr>
          <p:spPr bwMode="gray">
            <a:xfrm rot="1288834">
              <a:off x="2995295" y="2675774"/>
              <a:ext cx="970458"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 Mining</a:t>
              </a:r>
            </a:p>
          </p:txBody>
        </p:sp>
      </p:grpSp>
      <p:grpSp>
        <p:nvGrpSpPr>
          <p:cNvPr id="45" name="Gruppieren 44"/>
          <p:cNvGrpSpPr/>
          <p:nvPr/>
        </p:nvGrpSpPr>
        <p:grpSpPr bwMode="gray">
          <a:xfrm>
            <a:off x="8124575" y="4398628"/>
            <a:ext cx="1245277" cy="519996"/>
            <a:chOff x="2957135" y="2414310"/>
            <a:chExt cx="1245277" cy="519996"/>
          </a:xfrm>
        </p:grpSpPr>
        <p:sp>
          <p:nvSpPr>
            <p:cNvPr id="46" name="Rechteck 45"/>
            <p:cNvSpPr/>
            <p:nvPr/>
          </p:nvSpPr>
          <p:spPr bwMode="gray">
            <a:xfrm rot="1288834">
              <a:off x="2957135" y="2414310"/>
              <a:ext cx="1245277"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 Warehouse</a:t>
              </a:r>
            </a:p>
          </p:txBody>
        </p:sp>
        <p:sp>
          <p:nvSpPr>
            <p:cNvPr id="47" name="Rechteck 46"/>
            <p:cNvSpPr/>
            <p:nvPr/>
          </p:nvSpPr>
          <p:spPr bwMode="gray">
            <a:xfrm rot="1288834">
              <a:off x="2995296" y="2675774"/>
              <a:ext cx="970458" cy="258532"/>
            </a:xfrm>
            <a:prstGeom prst="rect">
              <a:avLst/>
            </a:prstGeom>
          </p:spPr>
          <p:txBody>
            <a:bodyPr wrap="none">
              <a:spAutoFit/>
            </a:bodyPr>
            <a:lstStyle/>
            <a:p>
              <a:pPr algn="ctr">
                <a:lnSpc>
                  <a:spcPct val="90000"/>
                </a:lnSpc>
                <a:spcAft>
                  <a:spcPts val="1000"/>
                </a:spcAft>
              </a:pPr>
              <a:r>
                <a:rPr lang="de-DE" sz="1200" b="1" dirty="0">
                  <a:solidFill>
                    <a:schemeClr val="tx1">
                      <a:lumMod val="65000"/>
                      <a:lumOff val="35000"/>
                    </a:schemeClr>
                  </a:solidFill>
                  <a:latin typeface="+mj-lt"/>
                </a:rPr>
                <a:t>Data Mining</a:t>
              </a:r>
            </a:p>
          </p:txBody>
        </p:sp>
      </p:grpSp>
      <p:sp>
        <p:nvSpPr>
          <p:cNvPr id="54" name="Freeform 114"/>
          <p:cNvSpPr>
            <a:spLocks noChangeAspect="1"/>
          </p:cNvSpPr>
          <p:nvPr/>
        </p:nvSpPr>
        <p:spPr bwMode="gray">
          <a:xfrm rot="9438801" flipV="1">
            <a:off x="1430415" y="4255654"/>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55" name="Freeform 114"/>
          <p:cNvSpPr>
            <a:spLocks noChangeAspect="1"/>
          </p:cNvSpPr>
          <p:nvPr/>
        </p:nvSpPr>
        <p:spPr bwMode="gray">
          <a:xfrm rot="11628111" flipV="1">
            <a:off x="1389679" y="2293912"/>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56" name="Freeform 114"/>
          <p:cNvSpPr>
            <a:spLocks noChangeAspect="1"/>
          </p:cNvSpPr>
          <p:nvPr/>
        </p:nvSpPr>
        <p:spPr bwMode="gray">
          <a:xfrm rot="20238801" flipV="1">
            <a:off x="10330659" y="2299048"/>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57" name="Freeform 114"/>
          <p:cNvSpPr>
            <a:spLocks noChangeAspect="1"/>
          </p:cNvSpPr>
          <p:nvPr/>
        </p:nvSpPr>
        <p:spPr bwMode="gray">
          <a:xfrm rot="828111" flipV="1">
            <a:off x="10371395" y="4260790"/>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4989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 y="-3071"/>
            <a:ext cx="12190412" cy="6864139"/>
          </a:xfrm>
          <a:prstGeom prst="rect">
            <a:avLst/>
          </a:prstGeom>
        </p:spPr>
      </p:pic>
      <p:sp>
        <p:nvSpPr>
          <p:cNvPr id="13" name="Rectangle"/>
          <p:cNvSpPr/>
          <p:nvPr/>
        </p:nvSpPr>
        <p:spPr bwMode="gray">
          <a:xfrm>
            <a:off x="0" y="0"/>
            <a:ext cx="12191206"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cNvSpPr>
            <a:spLocks noGrp="1"/>
          </p:cNvSpPr>
          <p:nvPr>
            <p:ph type="title"/>
          </p:nvPr>
        </p:nvSpPr>
        <p:spPr bwMode="gray"/>
        <p:txBody>
          <a:bodyPr/>
          <a:lstStyle/>
          <a:p>
            <a:r>
              <a:rPr lang="de-DE" dirty="0">
                <a:solidFill>
                  <a:schemeClr val="bg1"/>
                </a:solidFill>
              </a:rPr>
              <a:t>GRUNDLAGEN</a:t>
            </a:r>
          </a:p>
        </p:txBody>
      </p:sp>
      <p:sp>
        <p:nvSpPr>
          <p:cNvPr id="4" name="Subtitle"/>
          <p:cNvSpPr>
            <a:spLocks noGrp="1"/>
          </p:cNvSpPr>
          <p:nvPr>
            <p:ph type="body" sz="quarter" idx="13"/>
          </p:nvPr>
        </p:nvSpPr>
        <p:spPr bwMode="gray"/>
        <p:txBody>
          <a:bodyPr/>
          <a:lstStyle/>
          <a:p>
            <a:r>
              <a:rPr lang="de-DE" dirty="0">
                <a:solidFill>
                  <a:schemeClr val="bg1">
                    <a:lumMod val="75000"/>
                  </a:schemeClr>
                </a:solidFill>
              </a:rPr>
              <a:t>Unterstützende Prozesse</a:t>
            </a:r>
          </a:p>
        </p:txBody>
      </p:sp>
      <p:grpSp>
        <p:nvGrpSpPr>
          <p:cNvPr id="3" name="Gruppieren 2"/>
          <p:cNvGrpSpPr/>
          <p:nvPr/>
        </p:nvGrpSpPr>
        <p:grpSpPr bwMode="gray">
          <a:xfrm>
            <a:off x="552450" y="1952268"/>
            <a:ext cx="10942211" cy="3527338"/>
            <a:chOff x="552450" y="1952268"/>
            <a:chExt cx="10942211" cy="3527338"/>
          </a:xfrm>
        </p:grpSpPr>
        <p:grpSp>
          <p:nvGrpSpPr>
            <p:cNvPr id="50" name="Gruppieren 49"/>
            <p:cNvGrpSpPr/>
            <p:nvPr/>
          </p:nvGrpSpPr>
          <p:grpSpPr bwMode="gray">
            <a:xfrm>
              <a:off x="552450" y="1952268"/>
              <a:ext cx="9346151" cy="3527338"/>
              <a:chOff x="1423219" y="1619250"/>
              <a:chExt cx="9346151" cy="3527338"/>
            </a:xfrm>
          </p:grpSpPr>
          <p:sp>
            <p:nvSpPr>
              <p:cNvPr id="51" name="Richtungspfeil 50"/>
              <p:cNvSpPr/>
              <p:nvPr/>
            </p:nvSpPr>
            <p:spPr bwMode="gray">
              <a:xfrm>
                <a:off x="7324723" y="2745284"/>
                <a:ext cx="3444647" cy="1299662"/>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Aft>
                    <a:spcPts val="1000"/>
                  </a:spcAft>
                </a:pPr>
                <a:r>
                  <a:rPr lang="de-DE" sz="2800" dirty="0">
                    <a:latin typeface="Bebas Neue" panose="020B0506020202020201" pitchFamily="34" charset="0"/>
                  </a:rPr>
                  <a:t>UNTERSTÜZENDE </a:t>
                </a:r>
                <a:br>
                  <a:rPr lang="de-DE" sz="2800" dirty="0">
                    <a:latin typeface="Bebas Neue" panose="020B0506020202020201" pitchFamily="34" charset="0"/>
                  </a:rPr>
                </a:br>
                <a:r>
                  <a:rPr lang="de-DE" sz="2800" dirty="0">
                    <a:latin typeface="Bebas Neue" panose="020B0506020202020201" pitchFamily="34" charset="0"/>
                  </a:rPr>
                  <a:t>PROZESSE</a:t>
                </a:r>
              </a:p>
            </p:txBody>
          </p:sp>
          <p:sp>
            <p:nvSpPr>
              <p:cNvPr id="52" name="Rechteck 51"/>
              <p:cNvSpPr/>
              <p:nvPr/>
            </p:nvSpPr>
            <p:spPr bwMode="gray">
              <a:xfrm rot="18900000" flipH="1">
                <a:off x="6157197" y="3204947"/>
                <a:ext cx="1527575" cy="4926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3" name="Rechteck 52"/>
              <p:cNvSpPr/>
              <p:nvPr/>
            </p:nvSpPr>
            <p:spPr bwMode="gray">
              <a:xfrm rot="2700000">
                <a:off x="6412248" y="2233888"/>
                <a:ext cx="1233625" cy="4944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54" name="Gruppieren 53"/>
              <p:cNvGrpSpPr/>
              <p:nvPr/>
            </p:nvGrpSpPr>
            <p:grpSpPr bwMode="gray">
              <a:xfrm>
                <a:off x="1423219" y="1619250"/>
                <a:ext cx="5444306" cy="3527338"/>
                <a:chOff x="1423219" y="1619250"/>
                <a:chExt cx="5444306" cy="3527338"/>
              </a:xfrm>
            </p:grpSpPr>
            <p:sp>
              <p:nvSpPr>
                <p:cNvPr id="67" name="Textfeld 66"/>
                <p:cNvSpPr txBox="1"/>
                <p:nvPr/>
              </p:nvSpPr>
              <p:spPr bwMode="gray">
                <a:xfrm>
                  <a:off x="1423219" y="1619250"/>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de-DE" sz="1600" b="1" dirty="0">
                      <a:latin typeface="+mj-lt"/>
                    </a:rPr>
                    <a:t>STRATEGISCHE PLANUNG</a:t>
                  </a:r>
                </a:p>
              </p:txBody>
            </p:sp>
            <p:sp>
              <p:nvSpPr>
                <p:cNvPr id="65" name="Textfeld 64"/>
                <p:cNvSpPr txBox="1"/>
                <p:nvPr/>
              </p:nvSpPr>
              <p:spPr bwMode="gray">
                <a:xfrm>
                  <a:off x="1423219" y="2561704"/>
                  <a:ext cx="5444306" cy="699976"/>
                </a:xfrm>
                <a:prstGeom prst="homePlate">
                  <a:avLst/>
                </a:prstGeom>
                <a:solidFill>
                  <a:schemeClr val="bg2">
                    <a:lumMod val="85000"/>
                  </a:schemeClr>
                </a:solidFill>
              </p:spPr>
              <p:txBody>
                <a:bodyPr wrap="square" lIns="216000" rtlCol="0" anchor="ctr">
                  <a:noAutofit/>
                </a:bodyPr>
                <a:lstStyle/>
                <a:p>
                  <a:pPr algn="ctr">
                    <a:lnSpc>
                      <a:spcPct val="90000"/>
                    </a:lnSpc>
                    <a:spcAft>
                      <a:spcPts val="1000"/>
                    </a:spcAft>
                  </a:pPr>
                  <a:r>
                    <a:rPr lang="de-DE" sz="1600" b="1" dirty="0">
                      <a:latin typeface="+mj-lt"/>
                    </a:rPr>
                    <a:t>PERSONALMANAGEMENT</a:t>
                  </a:r>
                </a:p>
              </p:txBody>
            </p:sp>
            <p:sp>
              <p:nvSpPr>
                <p:cNvPr id="63" name="Textfeld 62"/>
                <p:cNvSpPr txBox="1"/>
                <p:nvPr/>
              </p:nvSpPr>
              <p:spPr bwMode="gray">
                <a:xfrm>
                  <a:off x="1423219" y="3504158"/>
                  <a:ext cx="5444306" cy="699976"/>
                </a:xfrm>
                <a:prstGeom prst="homePlate">
                  <a:avLst/>
                </a:prstGeom>
                <a:solidFill>
                  <a:schemeClr val="bg2">
                    <a:lumMod val="75000"/>
                  </a:schemeClr>
                </a:solidFill>
              </p:spPr>
              <p:txBody>
                <a:bodyPr wrap="square" lIns="216000" rtlCol="0" anchor="ctr">
                  <a:noAutofit/>
                </a:bodyPr>
                <a:lstStyle/>
                <a:p>
                  <a:pPr algn="ctr">
                    <a:lnSpc>
                      <a:spcPct val="90000"/>
                    </a:lnSpc>
                    <a:spcAft>
                      <a:spcPts val="1000"/>
                    </a:spcAft>
                  </a:pPr>
                  <a:r>
                    <a:rPr lang="de-DE" sz="1600" b="1" dirty="0">
                      <a:latin typeface="+mj-lt"/>
                    </a:rPr>
                    <a:t>CONTROLLING</a:t>
                  </a:r>
                </a:p>
              </p:txBody>
            </p:sp>
            <p:sp>
              <p:nvSpPr>
                <p:cNvPr id="61" name="Textfeld 60"/>
                <p:cNvSpPr txBox="1"/>
                <p:nvPr/>
              </p:nvSpPr>
              <p:spPr bwMode="gray">
                <a:xfrm>
                  <a:off x="1423219" y="4446612"/>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de-DE" sz="1600" b="1" dirty="0">
                      <a:latin typeface="+mj-lt"/>
                    </a:rPr>
                    <a:t>SICHERHEITSMANAGEMENT</a:t>
                  </a:r>
                </a:p>
              </p:txBody>
            </p:sp>
          </p:grpSp>
          <p:sp>
            <p:nvSpPr>
              <p:cNvPr id="55" name="Rechteck 54"/>
              <p:cNvSpPr/>
              <p:nvPr/>
            </p:nvSpPr>
            <p:spPr bwMode="gray">
              <a:xfrm rot="2700000">
                <a:off x="6429446" y="3182780"/>
                <a:ext cx="1217941" cy="497719"/>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6" name="Rechteck 55"/>
              <p:cNvSpPr/>
              <p:nvPr/>
            </p:nvSpPr>
            <p:spPr bwMode="gray">
              <a:xfrm rot="18900000" flipV="1">
                <a:off x="6322409" y="4080743"/>
                <a:ext cx="1321193" cy="49698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sp>
          <p:nvSpPr>
            <p:cNvPr id="69" name="Ellipse 68"/>
            <p:cNvSpPr/>
            <p:nvPr/>
          </p:nvSpPr>
          <p:spPr bwMode="gray">
            <a:xfrm>
              <a:off x="10042785" y="3002197"/>
              <a:ext cx="1451876" cy="1451871"/>
            </a:xfrm>
            <a:prstGeom prst="ellipse">
              <a:avLst/>
            </a:prstGeom>
            <a:solidFill>
              <a:schemeClr val="tx2">
                <a:lumMod val="75000"/>
                <a:alpha val="40000"/>
              </a:schemeClr>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70" name="LINE ICON - settings 2"/>
            <p:cNvGrpSpPr>
              <a:grpSpLocks noChangeAspect="1"/>
            </p:cNvGrpSpPr>
            <p:nvPr/>
          </p:nvGrpSpPr>
          <p:grpSpPr bwMode="gray">
            <a:xfrm>
              <a:off x="10414932" y="3363791"/>
              <a:ext cx="738144" cy="733079"/>
              <a:chOff x="-3633332" y="1712139"/>
              <a:chExt cx="518057" cy="514435"/>
            </a:xfrm>
            <a:solidFill>
              <a:schemeClr val="bg2">
                <a:lumMod val="95000"/>
              </a:schemeClr>
            </a:solidFill>
          </p:grpSpPr>
          <p:sp>
            <p:nvSpPr>
              <p:cNvPr id="71"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72"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73"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74"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grpSp>
    </p:spTree>
    <p:extLst>
      <p:ext uri="{BB962C8B-B14F-4D97-AF65-F5344CB8AC3E}">
        <p14:creationId xmlns:p14="http://schemas.microsoft.com/office/powerpoint/2010/main" val="236474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Teilbereiche des E-Business </a:t>
            </a:r>
          </a:p>
        </p:txBody>
      </p:sp>
      <p:graphicFrame>
        <p:nvGraphicFramePr>
          <p:cNvPr id="6" name="Diagramm 5"/>
          <p:cNvGraphicFramePr/>
          <p:nvPr>
            <p:extLst>
              <p:ext uri="{D42A27DB-BD31-4B8C-83A1-F6EECF244321}">
                <p14:modId xmlns:p14="http://schemas.microsoft.com/office/powerpoint/2010/main" val="443159635"/>
              </p:ext>
            </p:extLst>
          </p:nvPr>
        </p:nvGraphicFramePr>
        <p:xfrm>
          <a:off x="2842417" y="1485898"/>
          <a:ext cx="6505579" cy="4337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3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40000" y="3805948"/>
            <a:ext cx="2651550" cy="2003864"/>
          </a:xfrm>
          <a:prstGeom prst="rect">
            <a:avLst/>
          </a:prstGeom>
          <a:solidFill>
            <a:schemeClr val="bg1">
              <a:lumMod val="65000"/>
            </a:schemeClr>
          </a:solidFill>
        </p:spPr>
      </p:pic>
      <p:sp>
        <p:nvSpPr>
          <p:cNvPr id="24" name="Rechteck 23"/>
          <p:cNvSpPr/>
          <p:nvPr/>
        </p:nvSpPr>
        <p:spPr bwMode="gray">
          <a:xfrm>
            <a:off x="540000" y="3805948"/>
            <a:ext cx="2664000" cy="201015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pic>
        <p:nvPicPr>
          <p:cNvPr id="20"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6170400" y="3805948"/>
            <a:ext cx="2664000" cy="1997718"/>
          </a:xfrm>
          <a:prstGeom prst="rect">
            <a:avLst/>
          </a:prstGeom>
          <a:solidFill>
            <a:schemeClr val="bg1">
              <a:lumMod val="95000"/>
            </a:schemeClr>
          </a:solidFill>
        </p:spPr>
      </p:pic>
      <p:pic>
        <p:nvPicPr>
          <p:cNvPr id="22" name="Bildplatzhalter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8985600" y="3805948"/>
            <a:ext cx="2664000" cy="1997718"/>
          </a:xfrm>
          <a:prstGeom prst="rect">
            <a:avLst/>
          </a:prstGeom>
          <a:solidFill>
            <a:schemeClr val="bg1">
              <a:lumMod val="65000"/>
            </a:schemeClr>
          </a:solidFill>
        </p:spPr>
      </p:pic>
      <p:sp>
        <p:nvSpPr>
          <p:cNvPr id="29" name="Rechteck 28"/>
          <p:cNvSpPr/>
          <p:nvPr/>
        </p:nvSpPr>
        <p:spPr bwMode="gray">
          <a:xfrm>
            <a:off x="8985600" y="3805948"/>
            <a:ext cx="2664000" cy="1991135"/>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sp>
        <p:nvSpPr>
          <p:cNvPr id="27" name="Rechteck 26"/>
          <p:cNvSpPr/>
          <p:nvPr/>
        </p:nvSpPr>
        <p:spPr bwMode="gray">
          <a:xfrm>
            <a:off x="6170400" y="3805948"/>
            <a:ext cx="2664000" cy="1997717"/>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pic>
        <p:nvPicPr>
          <p:cNvPr id="54" name="Bildplatzhalter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3355200" y="3809548"/>
            <a:ext cx="2649525" cy="1997717"/>
          </a:xfrm>
          <a:prstGeom prst="rect">
            <a:avLst/>
          </a:prstGeom>
        </p:spPr>
      </p:pic>
      <p:sp>
        <p:nvSpPr>
          <p:cNvPr id="25" name="Rechteck 24"/>
          <p:cNvSpPr/>
          <p:nvPr/>
        </p:nvSpPr>
        <p:spPr bwMode="gray">
          <a:xfrm>
            <a:off x="3355200" y="3805948"/>
            <a:ext cx="2664000" cy="2007011"/>
          </a:xfrm>
          <a:prstGeom prst="rect">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dirty="0"/>
          </a:p>
        </p:txBody>
      </p:sp>
      <p:sp>
        <p:nvSpPr>
          <p:cNvPr id="2" name="Title"/>
          <p:cNvSpPr>
            <a:spLocks noGrp="1"/>
          </p:cNvSpPr>
          <p:nvPr>
            <p:ph type="title"/>
          </p:nvPr>
        </p:nvSpPr>
        <p:spPr bwMode="gray"/>
        <p:txBody>
          <a:bodyPr/>
          <a:lstStyle/>
          <a:p>
            <a:r>
              <a:rPr lang="de-DE" dirty="0"/>
              <a:t>GRUNDLAGEN</a:t>
            </a:r>
          </a:p>
        </p:txBody>
      </p:sp>
      <p:sp>
        <p:nvSpPr>
          <p:cNvPr id="5" name="Inhaltsplatzhalter 4"/>
          <p:cNvSpPr>
            <a:spLocks noGrp="1"/>
          </p:cNvSpPr>
          <p:nvPr>
            <p:ph sz="half" idx="2"/>
          </p:nvPr>
        </p:nvSpPr>
        <p:spPr bwMode="gray">
          <a:xfrm>
            <a:off x="540000" y="1512000"/>
            <a:ext cx="2664000" cy="2301340"/>
          </a:xfrm>
        </p:spPr>
        <p:txBody>
          <a:bodyPr/>
          <a:lstStyle/>
          <a:p>
            <a:pPr marL="0" indent="0">
              <a:spcAft>
                <a:spcPts val="600"/>
              </a:spcAft>
              <a:buNone/>
            </a:pPr>
            <a:r>
              <a:rPr lang="de-DE" sz="2400" dirty="0">
                <a:latin typeface="Bebas Neue" panose="020B0506020202020201" pitchFamily="34" charset="0"/>
              </a:rPr>
              <a:t>E-Education</a:t>
            </a:r>
          </a:p>
          <a:p>
            <a:pPr marL="0" indent="0">
              <a:spcAft>
                <a:spcPts val="600"/>
              </a:spcAft>
              <a:buNone/>
            </a:pPr>
            <a:r>
              <a:rPr lang="de-DE" sz="1800" dirty="0"/>
              <a:t>Transferierung von Aus- und Weiterbildungs- und Lernangeboten</a:t>
            </a:r>
          </a:p>
          <a:p>
            <a:pPr marL="0" indent="0">
              <a:spcAft>
                <a:spcPts val="600"/>
              </a:spcAft>
              <a:buNone/>
            </a:pPr>
            <a:endParaRPr lang="de-DE" sz="3200" dirty="0"/>
          </a:p>
        </p:txBody>
      </p:sp>
      <p:sp>
        <p:nvSpPr>
          <p:cNvPr id="13" name="Inhaltsplatzhalter 12"/>
          <p:cNvSpPr>
            <a:spLocks noGrp="1"/>
          </p:cNvSpPr>
          <p:nvPr>
            <p:ph sz="quarter" idx="17"/>
          </p:nvPr>
        </p:nvSpPr>
        <p:spPr bwMode="gray">
          <a:xfrm>
            <a:off x="3355200" y="1525589"/>
            <a:ext cx="2664000" cy="2301340"/>
          </a:xfrm>
        </p:spPr>
        <p:txBody>
          <a:bodyPr/>
          <a:lstStyle/>
          <a:p>
            <a:pPr marL="0" indent="0">
              <a:spcAft>
                <a:spcPts val="600"/>
              </a:spcAft>
              <a:buNone/>
            </a:pPr>
            <a:r>
              <a:rPr lang="de-DE" sz="2400" noProof="1">
                <a:latin typeface="Bebas Neue" panose="020B0506020202020201" pitchFamily="34" charset="0"/>
              </a:rPr>
              <a:t>E-Communication</a:t>
            </a:r>
          </a:p>
          <a:p>
            <a:pPr marL="0" indent="0">
              <a:spcAft>
                <a:spcPts val="600"/>
              </a:spcAft>
              <a:buNone/>
            </a:pPr>
            <a:r>
              <a:rPr lang="de-DE" sz="1800" noProof="1"/>
              <a:t>Kommunikations-plattformen </a:t>
            </a:r>
            <a:r>
              <a:rPr lang="de-DE" sz="1800" dirty="0"/>
              <a:t>und Möglichkeiten zum Datentransfer</a:t>
            </a:r>
          </a:p>
          <a:p>
            <a:pPr marL="0" indent="0">
              <a:spcAft>
                <a:spcPts val="600"/>
              </a:spcAft>
              <a:buNone/>
            </a:pPr>
            <a:endParaRPr lang="de-DE" sz="1800" dirty="0"/>
          </a:p>
        </p:txBody>
      </p:sp>
      <p:sp>
        <p:nvSpPr>
          <p:cNvPr id="12" name="Inhaltsplatzhalter 11"/>
          <p:cNvSpPr>
            <a:spLocks noGrp="1"/>
          </p:cNvSpPr>
          <p:nvPr>
            <p:ph sz="quarter" idx="15"/>
          </p:nvPr>
        </p:nvSpPr>
        <p:spPr bwMode="gray">
          <a:xfrm>
            <a:off x="6170400" y="1525589"/>
            <a:ext cx="2664000" cy="2301340"/>
          </a:xfrm>
        </p:spPr>
        <p:txBody>
          <a:bodyPr/>
          <a:lstStyle/>
          <a:p>
            <a:pPr marL="0" indent="0">
              <a:spcAft>
                <a:spcPts val="600"/>
              </a:spcAft>
              <a:buNone/>
            </a:pPr>
            <a:r>
              <a:rPr lang="de-DE" sz="2400" dirty="0">
                <a:latin typeface="Bebas Neue" panose="020B0506020202020201" pitchFamily="34" charset="0"/>
              </a:rPr>
              <a:t>E-Commerce</a:t>
            </a:r>
          </a:p>
          <a:p>
            <a:pPr marL="0" indent="0">
              <a:spcAft>
                <a:spcPts val="600"/>
              </a:spcAft>
              <a:buNone/>
            </a:pPr>
            <a:r>
              <a:rPr lang="de-DE" sz="1800" dirty="0"/>
              <a:t>Aushandlung und Abschluss von Handelstransaktionen</a:t>
            </a:r>
          </a:p>
          <a:p>
            <a:pPr marL="0" indent="0">
              <a:spcAft>
                <a:spcPts val="600"/>
              </a:spcAft>
              <a:buNone/>
            </a:pPr>
            <a:endParaRPr lang="de-DE" dirty="0"/>
          </a:p>
        </p:txBody>
      </p:sp>
      <p:sp>
        <p:nvSpPr>
          <p:cNvPr id="6" name="Inhaltsplatzhalter 5"/>
          <p:cNvSpPr>
            <a:spLocks noGrp="1"/>
          </p:cNvSpPr>
          <p:nvPr>
            <p:ph sz="quarter" idx="4"/>
          </p:nvPr>
        </p:nvSpPr>
        <p:spPr bwMode="gray">
          <a:xfrm>
            <a:off x="8985600" y="1525589"/>
            <a:ext cx="2664000" cy="2301340"/>
          </a:xfrm>
        </p:spPr>
        <p:txBody>
          <a:bodyPr/>
          <a:lstStyle/>
          <a:p>
            <a:pPr marL="0" indent="0">
              <a:spcAft>
                <a:spcPts val="600"/>
              </a:spcAft>
              <a:buNone/>
            </a:pPr>
            <a:r>
              <a:rPr lang="de-DE" sz="2400" dirty="0">
                <a:latin typeface="Bebas Neue" panose="020B0506020202020201" pitchFamily="34" charset="0"/>
              </a:rPr>
              <a:t>E-Collaboration</a:t>
            </a:r>
          </a:p>
          <a:p>
            <a:pPr marL="0" indent="0">
              <a:spcAft>
                <a:spcPts val="600"/>
              </a:spcAft>
              <a:buNone/>
            </a:pPr>
            <a:r>
              <a:rPr lang="de-DE" sz="1800" dirty="0"/>
              <a:t>Interaktive, intra- und interorganisationale Zusammenarbeit und Kooperation</a:t>
            </a:r>
          </a:p>
          <a:p>
            <a:pPr marL="0" indent="0">
              <a:spcAft>
                <a:spcPts val="600"/>
              </a:spcAft>
              <a:buNone/>
            </a:pPr>
            <a:endParaRPr lang="de-DE" dirty="0"/>
          </a:p>
        </p:txBody>
      </p:sp>
      <p:grpSp>
        <p:nvGrpSpPr>
          <p:cNvPr id="43" name="LINE ICON - settings 2"/>
          <p:cNvGrpSpPr>
            <a:grpSpLocks noChangeAspect="1"/>
          </p:cNvGrpSpPr>
          <p:nvPr/>
        </p:nvGrpSpPr>
        <p:grpSpPr bwMode="gray">
          <a:xfrm>
            <a:off x="10025858" y="4517387"/>
            <a:ext cx="583484" cy="579480"/>
            <a:chOff x="-3633332" y="1712139"/>
            <a:chExt cx="518057" cy="514435"/>
          </a:xfrm>
          <a:solidFill>
            <a:schemeClr val="bg2"/>
          </a:solidFill>
        </p:grpSpPr>
        <p:sp>
          <p:nvSpPr>
            <p:cNvPr id="44"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5"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6"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7"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grpSp>
        <p:nvGrpSpPr>
          <p:cNvPr id="48" name="LINE ICON - chart"/>
          <p:cNvGrpSpPr>
            <a:grpSpLocks noChangeAspect="1"/>
          </p:cNvGrpSpPr>
          <p:nvPr/>
        </p:nvGrpSpPr>
        <p:grpSpPr bwMode="gray">
          <a:xfrm>
            <a:off x="7215887" y="4580150"/>
            <a:ext cx="573026" cy="544730"/>
            <a:chOff x="4901767" y="1545653"/>
            <a:chExt cx="409304" cy="389093"/>
          </a:xfrm>
          <a:solidFill>
            <a:schemeClr val="bg2"/>
          </a:solidFill>
        </p:grpSpPr>
        <p:sp>
          <p:nvSpPr>
            <p:cNvPr id="49" name="Freeform 350"/>
            <p:cNvSpPr>
              <a:spLocks noEditPoints="1"/>
            </p:cNvSpPr>
            <p:nvPr/>
          </p:nvSpPr>
          <p:spPr bwMode="gray">
            <a:xfrm>
              <a:off x="4901767" y="1545653"/>
              <a:ext cx="409304" cy="389093"/>
            </a:xfrm>
            <a:custGeom>
              <a:avLst/>
              <a:gdLst>
                <a:gd name="T0" fmla="*/ 240 w 240"/>
                <a:gd name="T1" fmla="*/ 0 h 228"/>
                <a:gd name="T2" fmla="*/ 0 w 240"/>
                <a:gd name="T3" fmla="*/ 0 h 228"/>
                <a:gd name="T4" fmla="*/ 0 w 240"/>
                <a:gd name="T5" fmla="*/ 192 h 228"/>
                <a:gd name="T6" fmla="*/ 74 w 240"/>
                <a:gd name="T7" fmla="*/ 192 h 228"/>
                <a:gd name="T8" fmla="*/ 45 w 240"/>
                <a:gd name="T9" fmla="*/ 221 h 228"/>
                <a:gd name="T10" fmla="*/ 45 w 240"/>
                <a:gd name="T11" fmla="*/ 227 h 228"/>
                <a:gd name="T12" fmla="*/ 48 w 240"/>
                <a:gd name="T13" fmla="*/ 228 h 228"/>
                <a:gd name="T14" fmla="*/ 51 w 240"/>
                <a:gd name="T15" fmla="*/ 227 h 228"/>
                <a:gd name="T16" fmla="*/ 83 w 240"/>
                <a:gd name="T17" fmla="*/ 195 h 228"/>
                <a:gd name="T18" fmla="*/ 84 w 240"/>
                <a:gd name="T19" fmla="*/ 192 h 228"/>
                <a:gd name="T20" fmla="*/ 156 w 240"/>
                <a:gd name="T21" fmla="*/ 192 h 228"/>
                <a:gd name="T22" fmla="*/ 157 w 240"/>
                <a:gd name="T23" fmla="*/ 195 h 228"/>
                <a:gd name="T24" fmla="*/ 189 w 240"/>
                <a:gd name="T25" fmla="*/ 227 h 228"/>
                <a:gd name="T26" fmla="*/ 192 w 240"/>
                <a:gd name="T27" fmla="*/ 228 h 228"/>
                <a:gd name="T28" fmla="*/ 195 w 240"/>
                <a:gd name="T29" fmla="*/ 227 h 228"/>
                <a:gd name="T30" fmla="*/ 195 w 240"/>
                <a:gd name="T31" fmla="*/ 221 h 228"/>
                <a:gd name="T32" fmla="*/ 166 w 240"/>
                <a:gd name="T33" fmla="*/ 192 h 228"/>
                <a:gd name="T34" fmla="*/ 240 w 240"/>
                <a:gd name="T35" fmla="*/ 192 h 228"/>
                <a:gd name="T36" fmla="*/ 240 w 240"/>
                <a:gd name="T37" fmla="*/ 0 h 228"/>
                <a:gd name="T38" fmla="*/ 232 w 240"/>
                <a:gd name="T39" fmla="*/ 184 h 228"/>
                <a:gd name="T40" fmla="*/ 8 w 240"/>
                <a:gd name="T41" fmla="*/ 184 h 228"/>
                <a:gd name="T42" fmla="*/ 8 w 240"/>
                <a:gd name="T43" fmla="*/ 8 h 228"/>
                <a:gd name="T44" fmla="*/ 232 w 240"/>
                <a:gd name="T45" fmla="*/ 8 h 228"/>
                <a:gd name="T46" fmla="*/ 232 w 240"/>
                <a:gd name="T47" fmla="*/ 18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228">
                  <a:moveTo>
                    <a:pt x="240" y="0"/>
                  </a:moveTo>
                  <a:cubicBezTo>
                    <a:pt x="0" y="0"/>
                    <a:pt x="0" y="0"/>
                    <a:pt x="0" y="0"/>
                  </a:cubicBezTo>
                  <a:cubicBezTo>
                    <a:pt x="0" y="192"/>
                    <a:pt x="0" y="192"/>
                    <a:pt x="0" y="192"/>
                  </a:cubicBezTo>
                  <a:cubicBezTo>
                    <a:pt x="74" y="192"/>
                    <a:pt x="74" y="192"/>
                    <a:pt x="74" y="192"/>
                  </a:cubicBezTo>
                  <a:cubicBezTo>
                    <a:pt x="45" y="221"/>
                    <a:pt x="45" y="221"/>
                    <a:pt x="45" y="221"/>
                  </a:cubicBezTo>
                  <a:cubicBezTo>
                    <a:pt x="44" y="223"/>
                    <a:pt x="44" y="225"/>
                    <a:pt x="45" y="227"/>
                  </a:cubicBezTo>
                  <a:cubicBezTo>
                    <a:pt x="46" y="228"/>
                    <a:pt x="47" y="228"/>
                    <a:pt x="48" y="228"/>
                  </a:cubicBezTo>
                  <a:cubicBezTo>
                    <a:pt x="49" y="228"/>
                    <a:pt x="50" y="228"/>
                    <a:pt x="51" y="227"/>
                  </a:cubicBezTo>
                  <a:cubicBezTo>
                    <a:pt x="83" y="195"/>
                    <a:pt x="83" y="195"/>
                    <a:pt x="83" y="195"/>
                  </a:cubicBezTo>
                  <a:cubicBezTo>
                    <a:pt x="84" y="194"/>
                    <a:pt x="84" y="193"/>
                    <a:pt x="84" y="192"/>
                  </a:cubicBezTo>
                  <a:cubicBezTo>
                    <a:pt x="156" y="192"/>
                    <a:pt x="156" y="192"/>
                    <a:pt x="156" y="192"/>
                  </a:cubicBezTo>
                  <a:cubicBezTo>
                    <a:pt x="156" y="193"/>
                    <a:pt x="156" y="194"/>
                    <a:pt x="157" y="195"/>
                  </a:cubicBezTo>
                  <a:cubicBezTo>
                    <a:pt x="189" y="227"/>
                    <a:pt x="189" y="227"/>
                    <a:pt x="189" y="227"/>
                  </a:cubicBezTo>
                  <a:cubicBezTo>
                    <a:pt x="190" y="228"/>
                    <a:pt x="191" y="228"/>
                    <a:pt x="192" y="228"/>
                  </a:cubicBezTo>
                  <a:cubicBezTo>
                    <a:pt x="193" y="228"/>
                    <a:pt x="194" y="228"/>
                    <a:pt x="195" y="227"/>
                  </a:cubicBezTo>
                  <a:cubicBezTo>
                    <a:pt x="196" y="225"/>
                    <a:pt x="196" y="223"/>
                    <a:pt x="195" y="221"/>
                  </a:cubicBezTo>
                  <a:cubicBezTo>
                    <a:pt x="166" y="192"/>
                    <a:pt x="166" y="192"/>
                    <a:pt x="166" y="192"/>
                  </a:cubicBezTo>
                  <a:cubicBezTo>
                    <a:pt x="240" y="192"/>
                    <a:pt x="240" y="192"/>
                    <a:pt x="240" y="192"/>
                  </a:cubicBezTo>
                  <a:lnTo>
                    <a:pt x="240" y="0"/>
                  </a:lnTo>
                  <a:close/>
                  <a:moveTo>
                    <a:pt x="232" y="184"/>
                  </a:moveTo>
                  <a:cubicBezTo>
                    <a:pt x="8" y="184"/>
                    <a:pt x="8" y="184"/>
                    <a:pt x="8" y="184"/>
                  </a:cubicBezTo>
                  <a:cubicBezTo>
                    <a:pt x="8" y="8"/>
                    <a:pt x="8" y="8"/>
                    <a:pt x="8" y="8"/>
                  </a:cubicBezTo>
                  <a:cubicBezTo>
                    <a:pt x="232" y="8"/>
                    <a:pt x="232" y="8"/>
                    <a:pt x="232" y="8"/>
                  </a:cubicBezTo>
                  <a:lnTo>
                    <a:pt x="232" y="184"/>
                  </a:ln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50" name="Freeform 351"/>
            <p:cNvSpPr>
              <a:spLocks/>
            </p:cNvSpPr>
            <p:nvPr/>
          </p:nvSpPr>
          <p:spPr bwMode="gray">
            <a:xfrm>
              <a:off x="4942914" y="1600516"/>
              <a:ext cx="327010" cy="211511"/>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
        <p:nvSpPr>
          <p:cNvPr id="55" name="LINE ICON - speech"/>
          <p:cNvSpPr>
            <a:spLocks noChangeAspect="1" noEditPoints="1"/>
          </p:cNvSpPr>
          <p:nvPr/>
        </p:nvSpPr>
        <p:spPr bwMode="gray">
          <a:xfrm>
            <a:off x="4393449" y="4557543"/>
            <a:ext cx="600890" cy="563800"/>
          </a:xfrm>
          <a:custGeom>
            <a:avLst/>
            <a:gdLst>
              <a:gd name="T0" fmla="*/ 220 w 240"/>
              <a:gd name="T1" fmla="*/ 0 h 225"/>
              <a:gd name="T2" fmla="*/ 84 w 240"/>
              <a:gd name="T3" fmla="*/ 0 h 225"/>
              <a:gd name="T4" fmla="*/ 64 w 240"/>
              <a:gd name="T5" fmla="*/ 20 h 225"/>
              <a:gd name="T6" fmla="*/ 64 w 240"/>
              <a:gd name="T7" fmla="*/ 36 h 225"/>
              <a:gd name="T8" fmla="*/ 20 w 240"/>
              <a:gd name="T9" fmla="*/ 36 h 225"/>
              <a:gd name="T10" fmla="*/ 0 w 240"/>
              <a:gd name="T11" fmla="*/ 56 h 225"/>
              <a:gd name="T12" fmla="*/ 0 w 240"/>
              <a:gd name="T13" fmla="*/ 148 h 225"/>
              <a:gd name="T14" fmla="*/ 20 w 240"/>
              <a:gd name="T15" fmla="*/ 168 h 225"/>
              <a:gd name="T16" fmla="*/ 33 w 240"/>
              <a:gd name="T17" fmla="*/ 168 h 225"/>
              <a:gd name="T18" fmla="*/ 16 w 240"/>
              <a:gd name="T19" fmla="*/ 225 h 225"/>
              <a:gd name="T20" fmla="*/ 77 w 240"/>
              <a:gd name="T21" fmla="*/ 168 h 225"/>
              <a:gd name="T22" fmla="*/ 156 w 240"/>
              <a:gd name="T23" fmla="*/ 168 h 225"/>
              <a:gd name="T24" fmla="*/ 176 w 240"/>
              <a:gd name="T25" fmla="*/ 148 h 225"/>
              <a:gd name="T26" fmla="*/ 176 w 240"/>
              <a:gd name="T27" fmla="*/ 137 h 225"/>
              <a:gd name="T28" fmla="*/ 232 w 240"/>
              <a:gd name="T29" fmla="*/ 189 h 225"/>
              <a:gd name="T30" fmla="*/ 215 w 240"/>
              <a:gd name="T31" fmla="*/ 132 h 225"/>
              <a:gd name="T32" fmla="*/ 220 w 240"/>
              <a:gd name="T33" fmla="*/ 132 h 225"/>
              <a:gd name="T34" fmla="*/ 240 w 240"/>
              <a:gd name="T35" fmla="*/ 112 h 225"/>
              <a:gd name="T36" fmla="*/ 240 w 240"/>
              <a:gd name="T37" fmla="*/ 20 h 225"/>
              <a:gd name="T38" fmla="*/ 220 w 240"/>
              <a:gd name="T39" fmla="*/ 0 h 225"/>
              <a:gd name="T40" fmla="*/ 168 w 240"/>
              <a:gd name="T41" fmla="*/ 148 h 225"/>
              <a:gd name="T42" fmla="*/ 156 w 240"/>
              <a:gd name="T43" fmla="*/ 160 h 225"/>
              <a:gd name="T44" fmla="*/ 74 w 240"/>
              <a:gd name="T45" fmla="*/ 160 h 225"/>
              <a:gd name="T46" fmla="*/ 32 w 240"/>
              <a:gd name="T47" fmla="*/ 199 h 225"/>
              <a:gd name="T48" fmla="*/ 44 w 240"/>
              <a:gd name="T49" fmla="*/ 160 h 225"/>
              <a:gd name="T50" fmla="*/ 20 w 240"/>
              <a:gd name="T51" fmla="*/ 160 h 225"/>
              <a:gd name="T52" fmla="*/ 8 w 240"/>
              <a:gd name="T53" fmla="*/ 148 h 225"/>
              <a:gd name="T54" fmla="*/ 8 w 240"/>
              <a:gd name="T55" fmla="*/ 56 h 225"/>
              <a:gd name="T56" fmla="*/ 20 w 240"/>
              <a:gd name="T57" fmla="*/ 44 h 225"/>
              <a:gd name="T58" fmla="*/ 156 w 240"/>
              <a:gd name="T59" fmla="*/ 44 h 225"/>
              <a:gd name="T60" fmla="*/ 168 w 240"/>
              <a:gd name="T61" fmla="*/ 56 h 225"/>
              <a:gd name="T62" fmla="*/ 168 w 240"/>
              <a:gd name="T63" fmla="*/ 148 h 225"/>
              <a:gd name="T64" fmla="*/ 232 w 240"/>
              <a:gd name="T65" fmla="*/ 112 h 225"/>
              <a:gd name="T66" fmla="*/ 220 w 240"/>
              <a:gd name="T67" fmla="*/ 124 h 225"/>
              <a:gd name="T68" fmla="*/ 204 w 240"/>
              <a:gd name="T69" fmla="*/ 124 h 225"/>
              <a:gd name="T70" fmla="*/ 216 w 240"/>
              <a:gd name="T71" fmla="*/ 163 h 225"/>
              <a:gd name="T72" fmla="*/ 176 w 240"/>
              <a:gd name="T73" fmla="*/ 126 h 225"/>
              <a:gd name="T74" fmla="*/ 176 w 240"/>
              <a:gd name="T75" fmla="*/ 56 h 225"/>
              <a:gd name="T76" fmla="*/ 156 w 240"/>
              <a:gd name="T77" fmla="*/ 36 h 225"/>
              <a:gd name="T78" fmla="*/ 72 w 240"/>
              <a:gd name="T79" fmla="*/ 36 h 225"/>
              <a:gd name="T80" fmla="*/ 72 w 240"/>
              <a:gd name="T81" fmla="*/ 20 h 225"/>
              <a:gd name="T82" fmla="*/ 84 w 240"/>
              <a:gd name="T83" fmla="*/ 8 h 225"/>
              <a:gd name="T84" fmla="*/ 220 w 240"/>
              <a:gd name="T85" fmla="*/ 8 h 225"/>
              <a:gd name="T86" fmla="*/ 232 w 240"/>
              <a:gd name="T87" fmla="*/ 20 h 225"/>
              <a:gd name="T88" fmla="*/ 232 w 240"/>
              <a:gd name="T89"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225">
                <a:moveTo>
                  <a:pt x="220" y="0"/>
                </a:moveTo>
                <a:cubicBezTo>
                  <a:pt x="84" y="0"/>
                  <a:pt x="84" y="0"/>
                  <a:pt x="84" y="0"/>
                </a:cubicBezTo>
                <a:cubicBezTo>
                  <a:pt x="73" y="0"/>
                  <a:pt x="64" y="9"/>
                  <a:pt x="64" y="20"/>
                </a:cubicBezTo>
                <a:cubicBezTo>
                  <a:pt x="64" y="36"/>
                  <a:pt x="64" y="36"/>
                  <a:pt x="64" y="36"/>
                </a:cubicBezTo>
                <a:cubicBezTo>
                  <a:pt x="20" y="36"/>
                  <a:pt x="20" y="36"/>
                  <a:pt x="20" y="36"/>
                </a:cubicBezTo>
                <a:cubicBezTo>
                  <a:pt x="9" y="36"/>
                  <a:pt x="0" y="45"/>
                  <a:pt x="0" y="56"/>
                </a:cubicBezTo>
                <a:cubicBezTo>
                  <a:pt x="0" y="148"/>
                  <a:pt x="0" y="148"/>
                  <a:pt x="0" y="148"/>
                </a:cubicBezTo>
                <a:cubicBezTo>
                  <a:pt x="0" y="159"/>
                  <a:pt x="9" y="168"/>
                  <a:pt x="20" y="168"/>
                </a:cubicBezTo>
                <a:cubicBezTo>
                  <a:pt x="33" y="168"/>
                  <a:pt x="33" y="168"/>
                  <a:pt x="33" y="168"/>
                </a:cubicBezTo>
                <a:cubicBezTo>
                  <a:pt x="16" y="225"/>
                  <a:pt x="16" y="225"/>
                  <a:pt x="16" y="225"/>
                </a:cubicBezTo>
                <a:cubicBezTo>
                  <a:pt x="77" y="168"/>
                  <a:pt x="77" y="168"/>
                  <a:pt x="77" y="168"/>
                </a:cubicBezTo>
                <a:cubicBezTo>
                  <a:pt x="156" y="168"/>
                  <a:pt x="156" y="168"/>
                  <a:pt x="156" y="168"/>
                </a:cubicBezTo>
                <a:cubicBezTo>
                  <a:pt x="167" y="168"/>
                  <a:pt x="176" y="159"/>
                  <a:pt x="176" y="148"/>
                </a:cubicBezTo>
                <a:cubicBezTo>
                  <a:pt x="176" y="137"/>
                  <a:pt x="176" y="137"/>
                  <a:pt x="176" y="137"/>
                </a:cubicBezTo>
                <a:cubicBezTo>
                  <a:pt x="232" y="189"/>
                  <a:pt x="232" y="189"/>
                  <a:pt x="232" y="189"/>
                </a:cubicBezTo>
                <a:cubicBezTo>
                  <a:pt x="215" y="132"/>
                  <a:pt x="215" y="132"/>
                  <a:pt x="215" y="132"/>
                </a:cubicBezTo>
                <a:cubicBezTo>
                  <a:pt x="220" y="132"/>
                  <a:pt x="220" y="132"/>
                  <a:pt x="220" y="132"/>
                </a:cubicBezTo>
                <a:cubicBezTo>
                  <a:pt x="231" y="132"/>
                  <a:pt x="240" y="123"/>
                  <a:pt x="240" y="112"/>
                </a:cubicBezTo>
                <a:cubicBezTo>
                  <a:pt x="240" y="20"/>
                  <a:pt x="240" y="20"/>
                  <a:pt x="240" y="20"/>
                </a:cubicBezTo>
                <a:cubicBezTo>
                  <a:pt x="240" y="9"/>
                  <a:pt x="231" y="0"/>
                  <a:pt x="220" y="0"/>
                </a:cubicBezTo>
                <a:close/>
                <a:moveTo>
                  <a:pt x="168" y="148"/>
                </a:moveTo>
                <a:cubicBezTo>
                  <a:pt x="168" y="155"/>
                  <a:pt x="163" y="160"/>
                  <a:pt x="156" y="160"/>
                </a:cubicBezTo>
                <a:cubicBezTo>
                  <a:pt x="74" y="160"/>
                  <a:pt x="74" y="160"/>
                  <a:pt x="74" y="160"/>
                </a:cubicBezTo>
                <a:cubicBezTo>
                  <a:pt x="32" y="199"/>
                  <a:pt x="32" y="199"/>
                  <a:pt x="32" y="199"/>
                </a:cubicBezTo>
                <a:cubicBezTo>
                  <a:pt x="44" y="160"/>
                  <a:pt x="44" y="160"/>
                  <a:pt x="44" y="160"/>
                </a:cubicBezTo>
                <a:cubicBezTo>
                  <a:pt x="20" y="160"/>
                  <a:pt x="20" y="160"/>
                  <a:pt x="20" y="160"/>
                </a:cubicBezTo>
                <a:cubicBezTo>
                  <a:pt x="13" y="160"/>
                  <a:pt x="8" y="155"/>
                  <a:pt x="8" y="148"/>
                </a:cubicBezTo>
                <a:cubicBezTo>
                  <a:pt x="8" y="56"/>
                  <a:pt x="8" y="56"/>
                  <a:pt x="8" y="56"/>
                </a:cubicBezTo>
                <a:cubicBezTo>
                  <a:pt x="8" y="49"/>
                  <a:pt x="13" y="44"/>
                  <a:pt x="20" y="44"/>
                </a:cubicBezTo>
                <a:cubicBezTo>
                  <a:pt x="156" y="44"/>
                  <a:pt x="156" y="44"/>
                  <a:pt x="156" y="44"/>
                </a:cubicBezTo>
                <a:cubicBezTo>
                  <a:pt x="163" y="44"/>
                  <a:pt x="168" y="49"/>
                  <a:pt x="168" y="56"/>
                </a:cubicBezTo>
                <a:lnTo>
                  <a:pt x="168" y="148"/>
                </a:lnTo>
                <a:close/>
                <a:moveTo>
                  <a:pt x="232" y="112"/>
                </a:moveTo>
                <a:cubicBezTo>
                  <a:pt x="232" y="119"/>
                  <a:pt x="227" y="124"/>
                  <a:pt x="220" y="124"/>
                </a:cubicBezTo>
                <a:cubicBezTo>
                  <a:pt x="204" y="124"/>
                  <a:pt x="204" y="124"/>
                  <a:pt x="204" y="124"/>
                </a:cubicBezTo>
                <a:cubicBezTo>
                  <a:pt x="216" y="163"/>
                  <a:pt x="216" y="163"/>
                  <a:pt x="216" y="163"/>
                </a:cubicBezTo>
                <a:cubicBezTo>
                  <a:pt x="176" y="126"/>
                  <a:pt x="176" y="126"/>
                  <a:pt x="176" y="126"/>
                </a:cubicBezTo>
                <a:cubicBezTo>
                  <a:pt x="176" y="56"/>
                  <a:pt x="176" y="56"/>
                  <a:pt x="176" y="56"/>
                </a:cubicBezTo>
                <a:cubicBezTo>
                  <a:pt x="176" y="45"/>
                  <a:pt x="167" y="36"/>
                  <a:pt x="156" y="36"/>
                </a:cubicBezTo>
                <a:cubicBezTo>
                  <a:pt x="72" y="36"/>
                  <a:pt x="72" y="36"/>
                  <a:pt x="72" y="36"/>
                </a:cubicBezTo>
                <a:cubicBezTo>
                  <a:pt x="72" y="20"/>
                  <a:pt x="72" y="20"/>
                  <a:pt x="72" y="20"/>
                </a:cubicBezTo>
                <a:cubicBezTo>
                  <a:pt x="72" y="13"/>
                  <a:pt x="77" y="8"/>
                  <a:pt x="84" y="8"/>
                </a:cubicBezTo>
                <a:cubicBezTo>
                  <a:pt x="220" y="8"/>
                  <a:pt x="220" y="8"/>
                  <a:pt x="220" y="8"/>
                </a:cubicBezTo>
                <a:cubicBezTo>
                  <a:pt x="227" y="8"/>
                  <a:pt x="232" y="13"/>
                  <a:pt x="232" y="20"/>
                </a:cubicBezTo>
                <a:lnTo>
                  <a:pt x="232" y="11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
        <p:nvSpPr>
          <p:cNvPr id="56" name="LINE ICON - key"/>
          <p:cNvSpPr>
            <a:spLocks noChangeAspect="1" noEditPoints="1"/>
          </p:cNvSpPr>
          <p:nvPr/>
        </p:nvSpPr>
        <p:spPr bwMode="gray">
          <a:xfrm>
            <a:off x="1596574" y="4549605"/>
            <a:ext cx="563302" cy="563375"/>
          </a:xfrm>
          <a:custGeom>
            <a:avLst/>
            <a:gdLst>
              <a:gd name="T0" fmla="*/ 155 w 489"/>
              <a:gd name="T1" fmla="*/ 489 h 489"/>
              <a:gd name="T2" fmla="*/ 0 w 489"/>
              <a:gd name="T3" fmla="*/ 333 h 489"/>
              <a:gd name="T4" fmla="*/ 155 w 489"/>
              <a:gd name="T5" fmla="*/ 178 h 489"/>
              <a:gd name="T6" fmla="*/ 191 w 489"/>
              <a:gd name="T7" fmla="*/ 182 h 489"/>
              <a:gd name="T8" fmla="*/ 393 w 489"/>
              <a:gd name="T9" fmla="*/ 5 h 489"/>
              <a:gd name="T10" fmla="*/ 407 w 489"/>
              <a:gd name="T11" fmla="*/ 0 h 489"/>
              <a:gd name="T12" fmla="*/ 467 w 489"/>
              <a:gd name="T13" fmla="*/ 0 h 489"/>
              <a:gd name="T14" fmla="*/ 489 w 489"/>
              <a:gd name="T15" fmla="*/ 22 h 489"/>
              <a:gd name="T16" fmla="*/ 489 w 489"/>
              <a:gd name="T17" fmla="*/ 91 h 489"/>
              <a:gd name="T18" fmla="*/ 489 w 489"/>
              <a:gd name="T19" fmla="*/ 96 h 489"/>
              <a:gd name="T20" fmla="*/ 486 w 489"/>
              <a:gd name="T21" fmla="*/ 105 h 489"/>
              <a:gd name="T22" fmla="*/ 478 w 489"/>
              <a:gd name="T23" fmla="*/ 106 h 489"/>
              <a:gd name="T24" fmla="*/ 474 w 489"/>
              <a:gd name="T25" fmla="*/ 106 h 489"/>
              <a:gd name="T26" fmla="*/ 428 w 489"/>
              <a:gd name="T27" fmla="*/ 106 h 489"/>
              <a:gd name="T28" fmla="*/ 428 w 489"/>
              <a:gd name="T29" fmla="*/ 168 h 489"/>
              <a:gd name="T30" fmla="*/ 414 w 489"/>
              <a:gd name="T31" fmla="*/ 182 h 489"/>
              <a:gd name="T32" fmla="*/ 413 w 489"/>
              <a:gd name="T33" fmla="*/ 183 h 489"/>
              <a:gd name="T34" fmla="*/ 366 w 489"/>
              <a:gd name="T35" fmla="*/ 183 h 489"/>
              <a:gd name="T36" fmla="*/ 366 w 489"/>
              <a:gd name="T37" fmla="*/ 249 h 489"/>
              <a:gd name="T38" fmla="*/ 293 w 489"/>
              <a:gd name="T39" fmla="*/ 285 h 489"/>
              <a:gd name="T40" fmla="*/ 305 w 489"/>
              <a:gd name="T41" fmla="*/ 344 h 489"/>
              <a:gd name="T42" fmla="*/ 155 w 489"/>
              <a:gd name="T43" fmla="*/ 489 h 489"/>
              <a:gd name="T44" fmla="*/ 155 w 489"/>
              <a:gd name="T45" fmla="*/ 192 h 489"/>
              <a:gd name="T46" fmla="*/ 14 w 489"/>
              <a:gd name="T47" fmla="*/ 333 h 489"/>
              <a:gd name="T48" fmla="*/ 155 w 489"/>
              <a:gd name="T49" fmla="*/ 474 h 489"/>
              <a:gd name="T50" fmla="*/ 291 w 489"/>
              <a:gd name="T51" fmla="*/ 344 h 489"/>
              <a:gd name="T52" fmla="*/ 277 w 489"/>
              <a:gd name="T53" fmla="*/ 287 h 489"/>
              <a:gd name="T54" fmla="*/ 272 w 489"/>
              <a:gd name="T55" fmla="*/ 280 h 489"/>
              <a:gd name="T56" fmla="*/ 352 w 489"/>
              <a:gd name="T57" fmla="*/ 240 h 489"/>
              <a:gd name="T58" fmla="*/ 352 w 489"/>
              <a:gd name="T59" fmla="*/ 168 h 489"/>
              <a:gd name="T60" fmla="*/ 413 w 489"/>
              <a:gd name="T61" fmla="*/ 168 h 489"/>
              <a:gd name="T62" fmla="*/ 413 w 489"/>
              <a:gd name="T63" fmla="*/ 168 h 489"/>
              <a:gd name="T64" fmla="*/ 413 w 489"/>
              <a:gd name="T65" fmla="*/ 168 h 489"/>
              <a:gd name="T66" fmla="*/ 413 w 489"/>
              <a:gd name="T67" fmla="*/ 92 h 489"/>
              <a:gd name="T68" fmla="*/ 474 w 489"/>
              <a:gd name="T69" fmla="*/ 92 h 489"/>
              <a:gd name="T70" fmla="*/ 474 w 489"/>
              <a:gd name="T71" fmla="*/ 92 h 489"/>
              <a:gd name="T72" fmla="*/ 474 w 489"/>
              <a:gd name="T73" fmla="*/ 91 h 489"/>
              <a:gd name="T74" fmla="*/ 474 w 489"/>
              <a:gd name="T75" fmla="*/ 22 h 489"/>
              <a:gd name="T76" fmla="*/ 467 w 489"/>
              <a:gd name="T77" fmla="*/ 14 h 489"/>
              <a:gd name="T78" fmla="*/ 407 w 489"/>
              <a:gd name="T79" fmla="*/ 14 h 489"/>
              <a:gd name="T80" fmla="*/ 402 w 489"/>
              <a:gd name="T81" fmla="*/ 16 h 489"/>
              <a:gd name="T82" fmla="*/ 195 w 489"/>
              <a:gd name="T83" fmla="*/ 198 h 489"/>
              <a:gd name="T84" fmla="*/ 191 w 489"/>
              <a:gd name="T85" fmla="*/ 197 h 489"/>
              <a:gd name="T86" fmla="*/ 155 w 489"/>
              <a:gd name="T87" fmla="*/ 192 h 489"/>
              <a:gd name="T88" fmla="*/ 130 w 489"/>
              <a:gd name="T89" fmla="*/ 412 h 489"/>
              <a:gd name="T90" fmla="*/ 76 w 489"/>
              <a:gd name="T91" fmla="*/ 359 h 489"/>
              <a:gd name="T92" fmla="*/ 130 w 489"/>
              <a:gd name="T93" fmla="*/ 306 h 489"/>
              <a:gd name="T94" fmla="*/ 183 w 489"/>
              <a:gd name="T95" fmla="*/ 359 h 489"/>
              <a:gd name="T96" fmla="*/ 130 w 489"/>
              <a:gd name="T97" fmla="*/ 412 h 489"/>
              <a:gd name="T98" fmla="*/ 130 w 489"/>
              <a:gd name="T99" fmla="*/ 320 h 489"/>
              <a:gd name="T100" fmla="*/ 91 w 489"/>
              <a:gd name="T101" fmla="*/ 359 h 489"/>
              <a:gd name="T102" fmla="*/ 130 w 489"/>
              <a:gd name="T103" fmla="*/ 398 h 489"/>
              <a:gd name="T104" fmla="*/ 168 w 489"/>
              <a:gd name="T105" fmla="*/ 359 h 489"/>
              <a:gd name="T106" fmla="*/ 130 w 489"/>
              <a:gd name="T107" fmla="*/ 320 h 489"/>
              <a:gd name="T108" fmla="*/ 229 w 489"/>
              <a:gd name="T109" fmla="*/ 222 h 489"/>
              <a:gd name="T110" fmla="*/ 219 w 489"/>
              <a:gd name="T111" fmla="*/ 211 h 489"/>
              <a:gd name="T112" fmla="*/ 392 w 489"/>
              <a:gd name="T113" fmla="*/ 59 h 489"/>
              <a:gd name="T114" fmla="*/ 402 w 489"/>
              <a:gd name="T115" fmla="*/ 70 h 489"/>
              <a:gd name="T116" fmla="*/ 229 w 489"/>
              <a:gd name="T117"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 h="489">
                <a:moveTo>
                  <a:pt x="155" y="489"/>
                </a:moveTo>
                <a:cubicBezTo>
                  <a:pt x="70" y="489"/>
                  <a:pt x="0" y="419"/>
                  <a:pt x="0" y="333"/>
                </a:cubicBezTo>
                <a:cubicBezTo>
                  <a:pt x="0" y="247"/>
                  <a:pt x="70" y="178"/>
                  <a:pt x="155" y="178"/>
                </a:cubicBezTo>
                <a:cubicBezTo>
                  <a:pt x="166" y="178"/>
                  <a:pt x="181" y="180"/>
                  <a:pt x="191" y="182"/>
                </a:cubicBezTo>
                <a:cubicBezTo>
                  <a:pt x="393" y="5"/>
                  <a:pt x="393" y="5"/>
                  <a:pt x="393" y="5"/>
                </a:cubicBezTo>
                <a:cubicBezTo>
                  <a:pt x="397" y="2"/>
                  <a:pt x="402" y="0"/>
                  <a:pt x="407" y="0"/>
                </a:cubicBezTo>
                <a:cubicBezTo>
                  <a:pt x="467" y="0"/>
                  <a:pt x="467" y="0"/>
                  <a:pt x="467" y="0"/>
                </a:cubicBezTo>
                <a:cubicBezTo>
                  <a:pt x="479" y="0"/>
                  <a:pt x="489" y="10"/>
                  <a:pt x="489" y="22"/>
                </a:cubicBezTo>
                <a:cubicBezTo>
                  <a:pt x="489" y="91"/>
                  <a:pt x="489" y="91"/>
                  <a:pt x="489" y="91"/>
                </a:cubicBezTo>
                <a:cubicBezTo>
                  <a:pt x="489" y="93"/>
                  <a:pt x="489" y="94"/>
                  <a:pt x="489" y="96"/>
                </a:cubicBezTo>
                <a:cubicBezTo>
                  <a:pt x="489" y="99"/>
                  <a:pt x="489" y="102"/>
                  <a:pt x="486" y="105"/>
                </a:cubicBezTo>
                <a:cubicBezTo>
                  <a:pt x="483" y="107"/>
                  <a:pt x="480" y="107"/>
                  <a:pt x="478" y="106"/>
                </a:cubicBezTo>
                <a:cubicBezTo>
                  <a:pt x="477" y="106"/>
                  <a:pt x="476" y="106"/>
                  <a:pt x="474" y="106"/>
                </a:cubicBezTo>
                <a:cubicBezTo>
                  <a:pt x="428" y="106"/>
                  <a:pt x="428" y="106"/>
                  <a:pt x="428" y="106"/>
                </a:cubicBezTo>
                <a:cubicBezTo>
                  <a:pt x="428" y="168"/>
                  <a:pt x="428" y="168"/>
                  <a:pt x="428" y="168"/>
                </a:cubicBezTo>
                <a:cubicBezTo>
                  <a:pt x="427" y="179"/>
                  <a:pt x="424" y="182"/>
                  <a:pt x="414" y="182"/>
                </a:cubicBezTo>
                <a:cubicBezTo>
                  <a:pt x="413" y="183"/>
                  <a:pt x="413" y="183"/>
                  <a:pt x="413" y="183"/>
                </a:cubicBezTo>
                <a:cubicBezTo>
                  <a:pt x="366" y="183"/>
                  <a:pt x="366" y="183"/>
                  <a:pt x="366" y="183"/>
                </a:cubicBezTo>
                <a:cubicBezTo>
                  <a:pt x="366" y="249"/>
                  <a:pt x="366" y="249"/>
                  <a:pt x="366" y="249"/>
                </a:cubicBezTo>
                <a:cubicBezTo>
                  <a:pt x="293" y="285"/>
                  <a:pt x="293" y="285"/>
                  <a:pt x="293" y="285"/>
                </a:cubicBezTo>
                <a:cubicBezTo>
                  <a:pt x="300" y="300"/>
                  <a:pt x="305" y="323"/>
                  <a:pt x="305" y="344"/>
                </a:cubicBezTo>
                <a:cubicBezTo>
                  <a:pt x="305" y="415"/>
                  <a:pt x="249" y="489"/>
                  <a:pt x="155" y="489"/>
                </a:cubicBezTo>
                <a:close/>
                <a:moveTo>
                  <a:pt x="155" y="192"/>
                </a:moveTo>
                <a:cubicBezTo>
                  <a:pt x="78" y="192"/>
                  <a:pt x="14" y="255"/>
                  <a:pt x="14" y="333"/>
                </a:cubicBezTo>
                <a:cubicBezTo>
                  <a:pt x="14" y="411"/>
                  <a:pt x="78" y="474"/>
                  <a:pt x="155" y="474"/>
                </a:cubicBezTo>
                <a:cubicBezTo>
                  <a:pt x="240" y="474"/>
                  <a:pt x="291" y="408"/>
                  <a:pt x="291" y="344"/>
                </a:cubicBezTo>
                <a:cubicBezTo>
                  <a:pt x="291" y="319"/>
                  <a:pt x="283" y="296"/>
                  <a:pt x="277" y="287"/>
                </a:cubicBezTo>
                <a:cubicBezTo>
                  <a:pt x="272" y="280"/>
                  <a:pt x="272" y="280"/>
                  <a:pt x="272" y="280"/>
                </a:cubicBezTo>
                <a:cubicBezTo>
                  <a:pt x="352" y="240"/>
                  <a:pt x="352" y="240"/>
                  <a:pt x="352" y="240"/>
                </a:cubicBezTo>
                <a:cubicBezTo>
                  <a:pt x="352" y="168"/>
                  <a:pt x="352" y="168"/>
                  <a:pt x="352" y="168"/>
                </a:cubicBezTo>
                <a:cubicBezTo>
                  <a:pt x="413" y="168"/>
                  <a:pt x="413" y="168"/>
                  <a:pt x="413" y="168"/>
                </a:cubicBezTo>
                <a:cubicBezTo>
                  <a:pt x="413" y="168"/>
                  <a:pt x="413" y="168"/>
                  <a:pt x="413" y="168"/>
                </a:cubicBezTo>
                <a:cubicBezTo>
                  <a:pt x="413" y="168"/>
                  <a:pt x="413" y="168"/>
                  <a:pt x="413" y="168"/>
                </a:cubicBezTo>
                <a:cubicBezTo>
                  <a:pt x="413" y="92"/>
                  <a:pt x="413" y="92"/>
                  <a:pt x="413" y="92"/>
                </a:cubicBezTo>
                <a:cubicBezTo>
                  <a:pt x="474" y="92"/>
                  <a:pt x="474" y="92"/>
                  <a:pt x="474" y="92"/>
                </a:cubicBezTo>
                <a:cubicBezTo>
                  <a:pt x="474" y="92"/>
                  <a:pt x="474" y="92"/>
                  <a:pt x="474" y="92"/>
                </a:cubicBezTo>
                <a:cubicBezTo>
                  <a:pt x="474" y="91"/>
                  <a:pt x="474" y="91"/>
                  <a:pt x="474" y="91"/>
                </a:cubicBezTo>
                <a:cubicBezTo>
                  <a:pt x="474" y="22"/>
                  <a:pt x="474" y="22"/>
                  <a:pt x="474" y="22"/>
                </a:cubicBezTo>
                <a:cubicBezTo>
                  <a:pt x="474" y="18"/>
                  <a:pt x="471" y="14"/>
                  <a:pt x="467" y="14"/>
                </a:cubicBezTo>
                <a:cubicBezTo>
                  <a:pt x="407" y="14"/>
                  <a:pt x="407" y="14"/>
                  <a:pt x="407" y="14"/>
                </a:cubicBezTo>
                <a:cubicBezTo>
                  <a:pt x="406" y="14"/>
                  <a:pt x="404" y="15"/>
                  <a:pt x="402" y="16"/>
                </a:cubicBezTo>
                <a:cubicBezTo>
                  <a:pt x="195" y="198"/>
                  <a:pt x="195" y="198"/>
                  <a:pt x="195" y="198"/>
                </a:cubicBezTo>
                <a:cubicBezTo>
                  <a:pt x="191" y="197"/>
                  <a:pt x="191" y="197"/>
                  <a:pt x="191" y="197"/>
                </a:cubicBezTo>
                <a:cubicBezTo>
                  <a:pt x="184" y="196"/>
                  <a:pt x="166" y="192"/>
                  <a:pt x="155" y="192"/>
                </a:cubicBezTo>
                <a:close/>
                <a:moveTo>
                  <a:pt x="130" y="412"/>
                </a:moveTo>
                <a:cubicBezTo>
                  <a:pt x="100" y="412"/>
                  <a:pt x="76" y="388"/>
                  <a:pt x="76" y="359"/>
                </a:cubicBezTo>
                <a:cubicBezTo>
                  <a:pt x="76" y="330"/>
                  <a:pt x="100" y="306"/>
                  <a:pt x="130" y="306"/>
                </a:cubicBezTo>
                <a:cubicBezTo>
                  <a:pt x="159" y="306"/>
                  <a:pt x="183" y="330"/>
                  <a:pt x="183" y="359"/>
                </a:cubicBezTo>
                <a:cubicBezTo>
                  <a:pt x="183" y="388"/>
                  <a:pt x="159" y="412"/>
                  <a:pt x="130" y="412"/>
                </a:cubicBezTo>
                <a:close/>
                <a:moveTo>
                  <a:pt x="130" y="320"/>
                </a:moveTo>
                <a:cubicBezTo>
                  <a:pt x="108" y="320"/>
                  <a:pt x="91" y="338"/>
                  <a:pt x="91" y="359"/>
                </a:cubicBezTo>
                <a:cubicBezTo>
                  <a:pt x="91" y="380"/>
                  <a:pt x="108" y="398"/>
                  <a:pt x="130" y="398"/>
                </a:cubicBezTo>
                <a:cubicBezTo>
                  <a:pt x="151" y="398"/>
                  <a:pt x="168" y="380"/>
                  <a:pt x="168" y="359"/>
                </a:cubicBezTo>
                <a:cubicBezTo>
                  <a:pt x="168" y="338"/>
                  <a:pt x="151" y="320"/>
                  <a:pt x="130" y="320"/>
                </a:cubicBezTo>
                <a:close/>
                <a:moveTo>
                  <a:pt x="229" y="222"/>
                </a:moveTo>
                <a:cubicBezTo>
                  <a:pt x="219" y="211"/>
                  <a:pt x="219" y="211"/>
                  <a:pt x="219" y="211"/>
                </a:cubicBezTo>
                <a:cubicBezTo>
                  <a:pt x="392" y="59"/>
                  <a:pt x="392" y="59"/>
                  <a:pt x="392" y="59"/>
                </a:cubicBezTo>
                <a:cubicBezTo>
                  <a:pt x="402" y="70"/>
                  <a:pt x="402" y="70"/>
                  <a:pt x="402" y="70"/>
                </a:cubicBezTo>
                <a:lnTo>
                  <a:pt x="229" y="22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96192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de-DE" dirty="0"/>
              <a:t>GRUNDLAGEN</a:t>
            </a:r>
          </a:p>
        </p:txBody>
      </p:sp>
      <p:sp>
        <p:nvSpPr>
          <p:cNvPr id="12" name="Subtitle"/>
          <p:cNvSpPr>
            <a:spLocks noGrp="1"/>
          </p:cNvSpPr>
          <p:nvPr>
            <p:ph type="body" sz="quarter" idx="13"/>
          </p:nvPr>
        </p:nvSpPr>
        <p:spPr bwMode="gray"/>
        <p:txBody>
          <a:bodyPr/>
          <a:lstStyle/>
          <a:p>
            <a:r>
              <a:rPr lang="de-DE" dirty="0"/>
              <a:t>Schlüsselbereiche</a:t>
            </a:r>
          </a:p>
        </p:txBody>
      </p:sp>
      <p:sp>
        <p:nvSpPr>
          <p:cNvPr id="8" name="Text Placeholder 1"/>
          <p:cNvSpPr>
            <a:spLocks noGrp="1"/>
          </p:cNvSpPr>
          <p:nvPr>
            <p:ph type="body" idx="1"/>
          </p:nvPr>
        </p:nvSpPr>
        <p:spPr bwMode="gray">
          <a:xfrm>
            <a:off x="552450" y="1512000"/>
            <a:ext cx="5203916" cy="360000"/>
          </a:xfrm>
          <a:solidFill>
            <a:schemeClr val="tx2">
              <a:lumMod val="75000"/>
            </a:schemeClr>
          </a:solidFill>
        </p:spPr>
        <p:txBody>
          <a:bodyPr lIns="180000"/>
          <a:lstStyle/>
          <a:p>
            <a:r>
              <a:rPr lang="de-DE" dirty="0">
                <a:latin typeface="Bebas Neue" panose="020B0506020202020201" pitchFamily="34" charset="0"/>
              </a:rPr>
              <a:t>E-INFORMATION:</a:t>
            </a:r>
          </a:p>
        </p:txBody>
      </p:sp>
      <p:sp>
        <p:nvSpPr>
          <p:cNvPr id="9" name="Content Placeholder 1"/>
          <p:cNvSpPr>
            <a:spLocks noGrp="1"/>
          </p:cNvSpPr>
          <p:nvPr>
            <p:ph sz="half" idx="2"/>
          </p:nvPr>
        </p:nvSpPr>
        <p:spPr bwMode="gray">
          <a:xfrm>
            <a:off x="552450" y="1872001"/>
            <a:ext cx="5203916" cy="1221848"/>
          </a:xfrm>
        </p:spPr>
        <p:txBody>
          <a:bodyPr lIns="180000" tIns="144000" rIns="144000" bIns="144000"/>
          <a:lstStyle/>
          <a:p>
            <a:pPr marL="0" indent="0">
              <a:spcAft>
                <a:spcPts val="400"/>
              </a:spcAft>
              <a:buNone/>
            </a:pPr>
            <a:r>
              <a:rPr lang="de-DE" b="1" dirty="0">
                <a:solidFill>
                  <a:srgbClr val="000000"/>
                </a:solidFill>
                <a:latin typeface="+mj-lt"/>
              </a:rPr>
              <a:t>Das Internet als Informationsquelle</a:t>
            </a:r>
          </a:p>
          <a:p>
            <a:pPr marL="0" indent="0">
              <a:spcAft>
                <a:spcPts val="400"/>
              </a:spcAft>
              <a:buNone/>
            </a:pPr>
            <a:r>
              <a:rPr lang="de-DE" dirty="0">
                <a:solidFill>
                  <a:srgbClr val="000000"/>
                </a:solidFill>
                <a:latin typeface="+mj-lt"/>
              </a:rPr>
              <a:t>Beispiele: </a:t>
            </a:r>
          </a:p>
          <a:p>
            <a:pPr marL="0" indent="0">
              <a:spcAft>
                <a:spcPts val="400"/>
              </a:spcAft>
              <a:buNone/>
            </a:pPr>
            <a:r>
              <a:rPr lang="de-DE" dirty="0">
                <a:solidFill>
                  <a:srgbClr val="000000"/>
                </a:solidFill>
                <a:latin typeface="Calibri Light" panose="020F0302020204030204" pitchFamily="34" charset="0"/>
              </a:rPr>
              <a:t>Nachrichten, Börsenkurse, Wetter etc. </a:t>
            </a:r>
          </a:p>
        </p:txBody>
      </p:sp>
      <p:sp>
        <p:nvSpPr>
          <p:cNvPr id="10" name="Text Placeholder 2"/>
          <p:cNvSpPr>
            <a:spLocks noGrp="1"/>
          </p:cNvSpPr>
          <p:nvPr>
            <p:ph type="body" sz="quarter" idx="3"/>
          </p:nvPr>
        </p:nvSpPr>
        <p:spPr bwMode="gray">
          <a:xfrm>
            <a:off x="6235700" y="1512001"/>
            <a:ext cx="5413375" cy="360000"/>
          </a:xfrm>
          <a:solidFill>
            <a:schemeClr val="tx2">
              <a:lumMod val="75000"/>
            </a:schemeClr>
          </a:solidFill>
        </p:spPr>
        <p:txBody>
          <a:bodyPr lIns="180000"/>
          <a:lstStyle/>
          <a:p>
            <a:r>
              <a:rPr lang="de-DE" dirty="0">
                <a:latin typeface="Bebas Neue" panose="020B0506020202020201" pitchFamily="34" charset="0"/>
              </a:rPr>
              <a:t>E-KOMMUNIKATION:</a:t>
            </a:r>
          </a:p>
        </p:txBody>
      </p:sp>
      <p:sp>
        <p:nvSpPr>
          <p:cNvPr id="11" name="Content Placeholder 2"/>
          <p:cNvSpPr>
            <a:spLocks noGrp="1"/>
          </p:cNvSpPr>
          <p:nvPr>
            <p:ph sz="quarter" idx="4"/>
          </p:nvPr>
        </p:nvSpPr>
        <p:spPr bwMode="gray">
          <a:xfrm>
            <a:off x="6235700" y="1872002"/>
            <a:ext cx="5413375" cy="1221848"/>
          </a:xfrm>
        </p:spPr>
        <p:txBody>
          <a:bodyPr lIns="180000" tIns="144000" rIns="144000" bIns="144000"/>
          <a:lstStyle/>
          <a:p>
            <a:pPr marL="0" indent="0">
              <a:spcAft>
                <a:spcPts val="400"/>
              </a:spcAft>
              <a:buNone/>
            </a:pPr>
            <a:r>
              <a:rPr lang="de-DE" b="1" dirty="0">
                <a:solidFill>
                  <a:srgbClr val="000000"/>
                </a:solidFill>
                <a:latin typeface="+mj-lt"/>
              </a:rPr>
              <a:t>Das Internet als Kommunikationsinstrument</a:t>
            </a:r>
          </a:p>
          <a:p>
            <a:pPr marL="0" indent="0">
              <a:spcAft>
                <a:spcPts val="400"/>
              </a:spcAft>
              <a:buNone/>
            </a:pPr>
            <a:r>
              <a:rPr lang="de-DE" dirty="0">
                <a:solidFill>
                  <a:srgbClr val="000000"/>
                </a:solidFill>
                <a:latin typeface="+mj-lt"/>
              </a:rPr>
              <a:t>Beispiele:</a:t>
            </a:r>
          </a:p>
          <a:p>
            <a:pPr marL="0" indent="0">
              <a:spcAft>
                <a:spcPts val="400"/>
              </a:spcAft>
              <a:buNone/>
            </a:pPr>
            <a:r>
              <a:rPr lang="de-DE" dirty="0">
                <a:solidFill>
                  <a:srgbClr val="000000"/>
                </a:solidFill>
                <a:latin typeface="Calibri Light" panose="020F0302020204030204" pitchFamily="34" charset="0"/>
              </a:rPr>
              <a:t>E-Mail, Chats, Diskussionsforen, VoIP-Anwendungen etc.</a:t>
            </a:r>
          </a:p>
        </p:txBody>
      </p:sp>
      <p:sp>
        <p:nvSpPr>
          <p:cNvPr id="2" name="Text Placeholder 3"/>
          <p:cNvSpPr>
            <a:spLocks noGrp="1"/>
          </p:cNvSpPr>
          <p:nvPr>
            <p:ph type="body" idx="14"/>
          </p:nvPr>
        </p:nvSpPr>
        <p:spPr bwMode="gray">
          <a:xfrm>
            <a:off x="552450" y="3438000"/>
            <a:ext cx="5203916" cy="360000"/>
          </a:xfrm>
          <a:solidFill>
            <a:schemeClr val="tx1">
              <a:lumMod val="65000"/>
              <a:lumOff val="35000"/>
            </a:schemeClr>
          </a:solidFill>
        </p:spPr>
        <p:txBody>
          <a:bodyPr lIns="180000"/>
          <a:lstStyle/>
          <a:p>
            <a:r>
              <a:rPr lang="de-DE" dirty="0">
                <a:latin typeface="Bebas Neue" panose="020B0506020202020201" pitchFamily="34" charset="0"/>
              </a:rPr>
              <a:t>E-TRADING:</a:t>
            </a:r>
          </a:p>
        </p:txBody>
      </p:sp>
      <p:sp>
        <p:nvSpPr>
          <p:cNvPr id="3" name="Content Placeholder 3"/>
          <p:cNvSpPr>
            <a:spLocks noGrp="1"/>
          </p:cNvSpPr>
          <p:nvPr>
            <p:ph sz="half" idx="15"/>
          </p:nvPr>
        </p:nvSpPr>
        <p:spPr bwMode="gray">
          <a:xfrm>
            <a:off x="552450" y="3798001"/>
            <a:ext cx="5203916" cy="1221848"/>
          </a:xfrm>
        </p:spPr>
        <p:txBody>
          <a:bodyPr lIns="180000" tIns="144000" rIns="144000" bIns="144000"/>
          <a:lstStyle/>
          <a:p>
            <a:pPr marL="0" indent="0">
              <a:spcAft>
                <a:spcPts val="400"/>
              </a:spcAft>
              <a:buNone/>
            </a:pPr>
            <a:r>
              <a:rPr lang="de-DE" b="1" dirty="0">
                <a:solidFill>
                  <a:srgbClr val="000000"/>
                </a:solidFill>
                <a:latin typeface="+mj-lt"/>
              </a:rPr>
              <a:t>Der elektronische Handel</a:t>
            </a:r>
          </a:p>
          <a:p>
            <a:pPr marL="0" indent="0">
              <a:spcAft>
                <a:spcPts val="400"/>
              </a:spcAft>
              <a:buNone/>
            </a:pPr>
            <a:r>
              <a:rPr lang="de-DE" dirty="0">
                <a:solidFill>
                  <a:srgbClr val="000000"/>
                </a:solidFill>
                <a:latin typeface="+mj-lt"/>
              </a:rPr>
              <a:t>Beispiele: </a:t>
            </a:r>
          </a:p>
          <a:p>
            <a:pPr marL="0" indent="0">
              <a:spcAft>
                <a:spcPts val="400"/>
              </a:spcAft>
              <a:buNone/>
            </a:pPr>
            <a:r>
              <a:rPr lang="de-DE" dirty="0">
                <a:solidFill>
                  <a:srgbClr val="000000"/>
                </a:solidFill>
                <a:latin typeface="Calibri Light" panose="020F0302020204030204" pitchFamily="34" charset="0"/>
              </a:rPr>
              <a:t>Online-Versandhandel, Online-Flohmarkt etc.</a:t>
            </a:r>
          </a:p>
        </p:txBody>
      </p:sp>
      <p:sp>
        <p:nvSpPr>
          <p:cNvPr id="4" name="Text Placeholder 4"/>
          <p:cNvSpPr>
            <a:spLocks noGrp="1"/>
          </p:cNvSpPr>
          <p:nvPr>
            <p:ph type="body" sz="quarter" idx="16"/>
          </p:nvPr>
        </p:nvSpPr>
        <p:spPr bwMode="gray">
          <a:xfrm>
            <a:off x="6235701" y="3463001"/>
            <a:ext cx="5413900" cy="360000"/>
          </a:xfrm>
          <a:solidFill>
            <a:schemeClr val="tx1">
              <a:lumMod val="65000"/>
              <a:lumOff val="35000"/>
            </a:schemeClr>
          </a:solidFill>
        </p:spPr>
        <p:txBody>
          <a:bodyPr lIns="180000"/>
          <a:lstStyle/>
          <a:p>
            <a:r>
              <a:rPr lang="de-DE" dirty="0">
                <a:latin typeface="Bebas Neue" panose="020B0506020202020201" pitchFamily="34" charset="0"/>
              </a:rPr>
              <a:t>E-ENTERTAINMENT:</a:t>
            </a:r>
          </a:p>
        </p:txBody>
      </p:sp>
      <p:sp>
        <p:nvSpPr>
          <p:cNvPr id="5" name="Content Placeholder 4"/>
          <p:cNvSpPr>
            <a:spLocks noGrp="1"/>
          </p:cNvSpPr>
          <p:nvPr>
            <p:ph sz="quarter" idx="17"/>
          </p:nvPr>
        </p:nvSpPr>
        <p:spPr bwMode="gray">
          <a:xfrm>
            <a:off x="6235701" y="3823002"/>
            <a:ext cx="5413900" cy="1221848"/>
          </a:xfrm>
        </p:spPr>
        <p:txBody>
          <a:bodyPr lIns="180000" tIns="144000" rIns="144000" bIns="144000"/>
          <a:lstStyle/>
          <a:p>
            <a:pPr marL="0" indent="0">
              <a:spcAft>
                <a:spcPts val="400"/>
              </a:spcAft>
              <a:buNone/>
            </a:pPr>
            <a:r>
              <a:rPr lang="de-DE" b="1" dirty="0" smtClean="0">
                <a:solidFill>
                  <a:srgbClr val="000000"/>
                </a:solidFill>
                <a:latin typeface="+mj-lt"/>
              </a:rPr>
              <a:t>Der elektronische Handel</a:t>
            </a:r>
          </a:p>
          <a:p>
            <a:pPr marL="0" indent="0">
              <a:spcAft>
                <a:spcPts val="400"/>
              </a:spcAft>
              <a:buNone/>
            </a:pPr>
            <a:r>
              <a:rPr lang="de-DE" dirty="0" smtClean="0">
                <a:solidFill>
                  <a:srgbClr val="000000"/>
                </a:solidFill>
                <a:latin typeface="+mj-lt"/>
              </a:rPr>
              <a:t>Beispiele: </a:t>
            </a:r>
          </a:p>
          <a:p>
            <a:pPr marL="0" indent="0">
              <a:spcAft>
                <a:spcPts val="400"/>
              </a:spcAft>
              <a:buNone/>
            </a:pPr>
            <a:r>
              <a:rPr lang="de-DE" dirty="0" smtClean="0">
                <a:solidFill>
                  <a:srgbClr val="000000"/>
                </a:solidFill>
                <a:latin typeface="Calibri Light" panose="020F0302020204030204" pitchFamily="34" charset="0"/>
              </a:rPr>
              <a:t>Video-Dienste, Gaming, Musik, etc.</a:t>
            </a:r>
            <a:endParaRPr lang="de-DE" dirty="0">
              <a:solidFill>
                <a:srgbClr val="000000"/>
              </a:solidFill>
              <a:latin typeface="Calibri Light" panose="020F0302020204030204" pitchFamily="34" charset="0"/>
            </a:endParaRPr>
          </a:p>
        </p:txBody>
      </p:sp>
      <p:sp>
        <p:nvSpPr>
          <p:cNvPr id="15" name="Rectangle 20"/>
          <p:cNvSpPr>
            <a:spLocks noChangeArrowheads="1"/>
          </p:cNvSpPr>
          <p:nvPr/>
        </p:nvSpPr>
        <p:spPr bwMode="gray">
          <a:xfrm flipH="1">
            <a:off x="-10" y="5198128"/>
            <a:ext cx="12191613" cy="1659871"/>
          </a:xfrm>
          <a:prstGeom prst="rect">
            <a:avLst/>
          </a:prstGeom>
          <a:solidFill>
            <a:schemeClr val="tx2">
              <a:lumMod val="50000"/>
              <a:alpha val="80000"/>
            </a:schemeClr>
          </a:solidFill>
          <a:ln>
            <a:noFill/>
          </a:ln>
          <a:extLst/>
        </p:spPr>
        <p:txBody>
          <a:bodyPr vert="horz" wrap="square" lIns="91431" tIns="45715" rIns="91431" bIns="45715" numCol="1" anchor="t" anchorCtr="0" compatLnSpc="1">
            <a:prstTxWarp prst="textNoShape">
              <a:avLst/>
            </a:prstTxWarp>
          </a:bodyPr>
          <a:lstStyle/>
          <a:p>
            <a:endParaRPr lang="de-DE" dirty="0"/>
          </a:p>
        </p:txBody>
      </p:sp>
      <p:sp>
        <p:nvSpPr>
          <p:cNvPr id="16" name="Inhaltsplatzhalter 1"/>
          <p:cNvSpPr txBox="1">
            <a:spLocks/>
          </p:cNvSpPr>
          <p:nvPr/>
        </p:nvSpPr>
        <p:spPr bwMode="gray">
          <a:xfrm>
            <a:off x="1993901" y="5346700"/>
            <a:ext cx="9655700" cy="1384301"/>
          </a:xfrm>
          <a:prstGeom prst="rect">
            <a:avLst/>
          </a:prstGeom>
          <a:noFill/>
        </p:spPr>
        <p:txBody>
          <a:bodyPr vert="horz" lIns="10800" tIns="0" rIns="0" bIns="0" rtlCol="0" anchor="ctr">
            <a:noAutofit/>
          </a:bodyPr>
          <a:lst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de-DE" sz="3200" dirty="0">
                <a:solidFill>
                  <a:schemeClr val="bg1"/>
                </a:solidFill>
                <a:latin typeface="Bebas Neue" panose="020B0506020202020201" pitchFamily="34" charset="0"/>
              </a:rPr>
              <a:t>Internetnutzungszwecke</a:t>
            </a:r>
            <a:endParaRPr lang="de-DE" dirty="0">
              <a:solidFill>
                <a:schemeClr val="bg1"/>
              </a:solidFill>
              <a:latin typeface="Bebas Neue" panose="020B0506020202020201" pitchFamily="34" charset="0"/>
            </a:endParaRPr>
          </a:p>
        </p:txBody>
      </p:sp>
      <p:grpSp>
        <p:nvGrpSpPr>
          <p:cNvPr id="28" name="Gruppieren 27"/>
          <p:cNvGrpSpPr/>
          <p:nvPr/>
        </p:nvGrpSpPr>
        <p:grpSpPr bwMode="gray">
          <a:xfrm>
            <a:off x="552450" y="5589437"/>
            <a:ext cx="905902" cy="902651"/>
            <a:chOff x="5918923" y="2998403"/>
            <a:chExt cx="354154" cy="352883"/>
          </a:xfrm>
        </p:grpSpPr>
        <p:sp>
          <p:nvSpPr>
            <p:cNvPr id="21" name="Freeform 351"/>
            <p:cNvSpPr>
              <a:spLocks/>
            </p:cNvSpPr>
            <p:nvPr/>
          </p:nvSpPr>
          <p:spPr bwMode="gray">
            <a:xfrm>
              <a:off x="5953541" y="3056625"/>
              <a:ext cx="197741" cy="127899"/>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de-DE" dirty="0"/>
            </a:p>
          </p:txBody>
        </p:sp>
        <p:grpSp>
          <p:nvGrpSpPr>
            <p:cNvPr id="22" name="Gruppieren 21"/>
            <p:cNvGrpSpPr/>
            <p:nvPr/>
          </p:nvGrpSpPr>
          <p:grpSpPr bwMode="gray">
            <a:xfrm>
              <a:off x="5918923" y="2998403"/>
              <a:ext cx="354154" cy="352883"/>
              <a:chOff x="9498425" y="4265098"/>
              <a:chExt cx="562920" cy="560900"/>
            </a:xfrm>
            <a:solidFill>
              <a:schemeClr val="bg2"/>
            </a:solidFill>
          </p:grpSpPr>
          <p:grpSp>
            <p:nvGrpSpPr>
              <p:cNvPr id="23" name="LINE ICON - magnifying glass"/>
              <p:cNvGrpSpPr>
                <a:grpSpLocks noChangeAspect="1"/>
              </p:cNvGrpSpPr>
              <p:nvPr/>
            </p:nvGrpSpPr>
            <p:grpSpPr bwMode="gray">
              <a:xfrm>
                <a:off x="9498425" y="4265098"/>
                <a:ext cx="562920" cy="560900"/>
                <a:chOff x="9256469" y="2587793"/>
                <a:chExt cx="402086" cy="400643"/>
              </a:xfrm>
              <a:grpFill/>
            </p:grpSpPr>
            <p:sp>
              <p:nvSpPr>
                <p:cNvPr id="25"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26"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27"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grpSp>
          <p:sp>
            <p:nvSpPr>
              <p:cNvPr id="24" name="Freeform 351"/>
              <p:cNvSpPr>
                <a:spLocks/>
              </p:cNvSpPr>
              <p:nvPr/>
            </p:nvSpPr>
            <p:spPr bwMode="gray">
              <a:xfrm>
                <a:off x="9553449" y="4357640"/>
                <a:ext cx="314305" cy="203293"/>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grpSp>
      </p:grpSp>
    </p:spTree>
    <p:extLst>
      <p:ext uri="{BB962C8B-B14F-4D97-AF65-F5344CB8AC3E}">
        <p14:creationId xmlns:p14="http://schemas.microsoft.com/office/powerpoint/2010/main" val="31070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l="7611" r="7611"/>
          <a:stretch/>
        </p:blipFill>
        <p:spPr bwMode="gray">
          <a:xfrm>
            <a:off x="1" y="0"/>
            <a:ext cx="12190412" cy="6858000"/>
          </a:xfrm>
          <a:prstGeom prst="rect">
            <a:avLst/>
          </a:prstGeom>
        </p:spPr>
      </p:pic>
      <p:sp>
        <p:nvSpPr>
          <p:cNvPr id="16" name="Title"/>
          <p:cNvSpPr>
            <a:spLocks noGrp="1"/>
          </p:cNvSpPr>
          <p:nvPr>
            <p:ph type="title"/>
          </p:nvPr>
        </p:nvSpPr>
        <p:spPr bwMode="gray"/>
        <p:txBody>
          <a:bodyPr/>
          <a:lstStyle/>
          <a:p>
            <a:r>
              <a:rPr lang="de-DE" dirty="0"/>
              <a:t>AGENDA</a:t>
            </a:r>
          </a:p>
        </p:txBody>
      </p:sp>
      <p:sp>
        <p:nvSpPr>
          <p:cNvPr id="7" name="Text"/>
          <p:cNvSpPr txBox="1">
            <a:spLocks/>
          </p:cNvSpPr>
          <p:nvPr/>
        </p:nvSpPr>
        <p:spPr bwMode="gray">
          <a:xfrm>
            <a:off x="6505575" y="0"/>
            <a:ext cx="5684837" cy="6858000"/>
          </a:xfrm>
          <a:prstGeom prst="rect">
            <a:avLst/>
          </a:prstGeom>
          <a:solidFill>
            <a:schemeClr val="accent1">
              <a:lumMod val="75000"/>
              <a:alpha val="80000"/>
            </a:schemeClr>
          </a:solidFill>
        </p:spPr>
        <p:txBody>
          <a:bodyPr vert="horz" lIns="540000" tIns="0" rIns="540000" bIns="0" rtlCol="0" anchor="ctr">
            <a:noAutofit/>
          </a:bodyPr>
          <a:lstStyle>
            <a:lvl1pPr marL="360000" indent="-360000" algn="l" defTabSz="914400" rtl="0" eaLnBrk="1" latinLnBrk="0" hangingPunct="1">
              <a:lnSpc>
                <a:spcPct val="8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1pPr>
            <a:lvl2pPr marL="907200" indent="-457200" algn="l" defTabSz="914400" rtl="0" eaLnBrk="1" latinLnBrk="0" hangingPunct="1">
              <a:lnSpc>
                <a:spcPct val="9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2pPr>
            <a:lvl3pPr marL="1152900" indent="-342900" algn="l" defTabSz="914400" rtl="0" eaLnBrk="1" latinLnBrk="0" hangingPunct="1">
              <a:lnSpc>
                <a:spcPct val="90000"/>
              </a:lnSpc>
              <a:spcBef>
                <a:spcPts val="0"/>
              </a:spcBef>
              <a:spcAft>
                <a:spcPts val="1000"/>
              </a:spcAft>
              <a:buFont typeface="+mj-lt"/>
              <a:buAutoNum type="arabicPeriod"/>
              <a:defRPr sz="2400" kern="1200">
                <a:solidFill>
                  <a:schemeClr val="bg1"/>
                </a:solidFill>
                <a:latin typeface="Bebas Neue" panose="020B0506020202020201" pitchFamily="34" charset="0"/>
                <a:ea typeface="+mn-ea"/>
                <a:cs typeface="+mn-cs"/>
              </a:defRPr>
            </a:lvl3pPr>
            <a:lvl4pPr marL="151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4pPr>
            <a:lvl5pPr marL="187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de-DE" sz="2600" dirty="0"/>
              <a:t>Einführung</a:t>
            </a:r>
          </a:p>
          <a:p>
            <a:pPr>
              <a:spcAft>
                <a:spcPts val="600"/>
              </a:spcAft>
            </a:pPr>
            <a:r>
              <a:rPr lang="de-DE" sz="2600" dirty="0"/>
              <a:t>E-Business</a:t>
            </a:r>
          </a:p>
          <a:p>
            <a:pPr lvl="1">
              <a:lnSpc>
                <a:spcPct val="80000"/>
              </a:lnSpc>
              <a:spcAft>
                <a:spcPts val="0"/>
              </a:spcAft>
              <a:buFont typeface="+mj-lt"/>
              <a:buAutoNum type="alphaLcPeriod"/>
            </a:pPr>
            <a:r>
              <a:rPr lang="de-DE" sz="1800" dirty="0">
                <a:latin typeface="+mj-lt"/>
              </a:rPr>
              <a:t>Grundlagen</a:t>
            </a:r>
          </a:p>
          <a:p>
            <a:pPr lvl="1">
              <a:lnSpc>
                <a:spcPct val="80000"/>
              </a:lnSpc>
              <a:spcAft>
                <a:spcPts val="0"/>
              </a:spcAft>
              <a:buFont typeface="+mj-lt"/>
              <a:buAutoNum type="alphaLcPeriod"/>
            </a:pPr>
            <a:r>
              <a:rPr lang="de-DE" sz="1800" dirty="0">
                <a:latin typeface="+mj-lt"/>
              </a:rPr>
              <a:t>Interaktion</a:t>
            </a:r>
          </a:p>
          <a:p>
            <a:pPr lvl="1">
              <a:lnSpc>
                <a:spcPct val="80000"/>
              </a:lnSpc>
              <a:spcAft>
                <a:spcPts val="0"/>
              </a:spcAft>
              <a:buFont typeface="+mj-lt"/>
              <a:buAutoNum type="alphaLcPeriod"/>
            </a:pPr>
            <a:r>
              <a:rPr lang="de-DE" sz="1800" dirty="0">
                <a:latin typeface="+mj-lt"/>
              </a:rPr>
              <a:t>Vor- Und Nachteile</a:t>
            </a:r>
          </a:p>
          <a:p>
            <a:pPr lvl="1">
              <a:lnSpc>
                <a:spcPct val="80000"/>
              </a:lnSpc>
              <a:spcAft>
                <a:spcPts val="0"/>
              </a:spcAft>
              <a:buFont typeface="+mj-lt"/>
              <a:buAutoNum type="alphaLcPeriod"/>
            </a:pPr>
            <a:r>
              <a:rPr lang="de-DE" sz="1800" dirty="0">
                <a:latin typeface="+mj-lt"/>
              </a:rPr>
              <a:t>Abgrenzung E-Business </a:t>
            </a:r>
            <a:r>
              <a:rPr lang="de-DE" sz="1800" dirty="0" smtClean="0">
                <a:latin typeface="+mj-lt"/>
              </a:rPr>
              <a:t/>
            </a:r>
            <a:br>
              <a:rPr lang="de-DE" sz="1800" dirty="0" smtClean="0">
                <a:latin typeface="+mj-lt"/>
              </a:rPr>
            </a:br>
            <a:r>
              <a:rPr lang="de-DE" sz="1800" dirty="0" smtClean="0">
                <a:latin typeface="+mj-lt"/>
              </a:rPr>
              <a:t>und E-Commerce</a:t>
            </a:r>
            <a:endParaRPr lang="de-DE" sz="1800" dirty="0">
              <a:latin typeface="+mj-lt"/>
            </a:endParaRPr>
          </a:p>
          <a:p>
            <a:pPr lvl="1">
              <a:lnSpc>
                <a:spcPct val="80000"/>
              </a:lnSpc>
              <a:spcAft>
                <a:spcPts val="0"/>
              </a:spcAft>
              <a:buAutoNum type="alphaLcPeriod"/>
            </a:pPr>
            <a:endParaRPr lang="de-DE" sz="1800" b="1" dirty="0">
              <a:latin typeface="+mj-lt"/>
            </a:endParaRPr>
          </a:p>
          <a:p>
            <a:pPr>
              <a:spcAft>
                <a:spcPts val="600"/>
              </a:spcAft>
            </a:pPr>
            <a:r>
              <a:rPr lang="de-DE" sz="2600" dirty="0"/>
              <a:t>E-Commerce</a:t>
            </a:r>
          </a:p>
          <a:p>
            <a:pPr lvl="1">
              <a:lnSpc>
                <a:spcPct val="80000"/>
              </a:lnSpc>
              <a:spcAft>
                <a:spcPts val="0"/>
              </a:spcAft>
              <a:buFont typeface="+mj-lt"/>
              <a:buAutoNum type="alphaLcPeriod"/>
            </a:pPr>
            <a:r>
              <a:rPr lang="de-DE" sz="1800" dirty="0">
                <a:latin typeface="+mj-lt"/>
              </a:rPr>
              <a:t>Grundlagen</a:t>
            </a:r>
          </a:p>
          <a:p>
            <a:pPr lvl="1">
              <a:lnSpc>
                <a:spcPct val="80000"/>
              </a:lnSpc>
              <a:spcAft>
                <a:spcPts val="0"/>
              </a:spcAft>
              <a:buFont typeface="+mj-lt"/>
              <a:buAutoNum type="alphaLcPeriod"/>
            </a:pPr>
            <a:r>
              <a:rPr lang="de-DE" sz="1800" dirty="0">
                <a:latin typeface="+mj-lt"/>
              </a:rPr>
              <a:t>E-Commerce-Strategie</a:t>
            </a:r>
          </a:p>
          <a:p>
            <a:pPr lvl="1">
              <a:lnSpc>
                <a:spcPct val="80000"/>
              </a:lnSpc>
              <a:spcAft>
                <a:spcPts val="0"/>
              </a:spcAft>
              <a:buFont typeface="+mj-lt"/>
              <a:buAutoNum type="alphaLcPeriod"/>
            </a:pPr>
            <a:r>
              <a:rPr lang="de-DE" sz="1800" dirty="0">
                <a:latin typeface="+mj-lt"/>
              </a:rPr>
              <a:t>Methoden</a:t>
            </a:r>
          </a:p>
          <a:p>
            <a:pPr lvl="1">
              <a:lnSpc>
                <a:spcPct val="80000"/>
              </a:lnSpc>
              <a:spcAft>
                <a:spcPts val="0"/>
              </a:spcAft>
              <a:buFont typeface="+mj-lt"/>
              <a:buAutoNum type="alphaLcPeriod"/>
            </a:pPr>
            <a:r>
              <a:rPr lang="de-DE" sz="1800" dirty="0">
                <a:latin typeface="+mj-lt"/>
              </a:rPr>
              <a:t>Entwicklung in Deutschland</a:t>
            </a:r>
          </a:p>
          <a:p>
            <a:pPr lvl="1">
              <a:lnSpc>
                <a:spcPct val="80000"/>
              </a:lnSpc>
              <a:spcAft>
                <a:spcPts val="0"/>
              </a:spcAft>
              <a:buFont typeface="+mj-lt"/>
              <a:buAutoNum type="alphaLcPeriod"/>
            </a:pPr>
            <a:r>
              <a:rPr lang="de-DE" sz="1800" dirty="0">
                <a:latin typeface="+mj-lt"/>
              </a:rPr>
              <a:t>Vor- und Nachteile</a:t>
            </a:r>
          </a:p>
          <a:p>
            <a:pPr lvl="1">
              <a:lnSpc>
                <a:spcPct val="80000"/>
              </a:lnSpc>
              <a:spcAft>
                <a:spcPts val="0"/>
              </a:spcAft>
              <a:buAutoNum type="alphaLcPeriod"/>
            </a:pPr>
            <a:endParaRPr lang="de-DE" sz="1800" b="1" dirty="0">
              <a:latin typeface="+mj-lt"/>
            </a:endParaRPr>
          </a:p>
          <a:p>
            <a:pPr>
              <a:spcAft>
                <a:spcPts val="600"/>
              </a:spcAft>
            </a:pPr>
            <a:r>
              <a:rPr lang="de-DE" sz="2600" dirty="0"/>
              <a:t>IuK-Technologien</a:t>
            </a:r>
          </a:p>
          <a:p>
            <a:pPr>
              <a:spcAft>
                <a:spcPts val="600"/>
              </a:spcAft>
            </a:pPr>
            <a:r>
              <a:rPr lang="de-DE" sz="2600" dirty="0"/>
              <a:t>Geschäftsmodelle</a:t>
            </a:r>
          </a:p>
          <a:p>
            <a:pPr>
              <a:spcAft>
                <a:spcPts val="600"/>
              </a:spcAft>
            </a:pPr>
            <a:r>
              <a:rPr lang="de-DE" sz="2600" dirty="0"/>
              <a:t>Zusammenfassung und Zukunftsaussichten</a:t>
            </a:r>
          </a:p>
          <a:p>
            <a:pPr>
              <a:spcAft>
                <a:spcPts val="600"/>
              </a:spcAft>
            </a:pPr>
            <a:r>
              <a:rPr lang="de-DE" sz="2600" dirty="0"/>
              <a:t>Umsetzung und Checklisten</a:t>
            </a:r>
          </a:p>
        </p:txBody>
      </p:sp>
    </p:spTree>
    <p:extLst>
      <p:ext uri="{BB962C8B-B14F-4D97-AF65-F5344CB8AC3E}">
        <p14:creationId xmlns:p14="http://schemas.microsoft.com/office/powerpoint/2010/main" val="73376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solidFill>
                  <a:schemeClr val="bg1"/>
                </a:solidFill>
              </a:rPr>
              <a:t>GRUNDLAGEN</a:t>
            </a:r>
          </a:p>
        </p:txBody>
      </p:sp>
      <p:sp>
        <p:nvSpPr>
          <p:cNvPr id="8" name="Subtitle"/>
          <p:cNvSpPr>
            <a:spLocks noGrp="1"/>
          </p:cNvSpPr>
          <p:nvPr>
            <p:ph type="body" sz="quarter" idx="13"/>
          </p:nvPr>
        </p:nvSpPr>
        <p:spPr bwMode="gray"/>
        <p:txBody>
          <a:bodyPr/>
          <a:lstStyle/>
          <a:p>
            <a:r>
              <a:rPr lang="de-DE" dirty="0"/>
              <a:t>Schlüsselfunktionen</a:t>
            </a:r>
          </a:p>
        </p:txBody>
      </p:sp>
      <p:sp>
        <p:nvSpPr>
          <p:cNvPr id="7" name="Content 1"/>
          <p:cNvSpPr>
            <a:spLocks noGrp="1"/>
          </p:cNvSpPr>
          <p:nvPr>
            <p:ph idx="1"/>
          </p:nvPr>
        </p:nvSpPr>
        <p:spPr bwMode="gray">
          <a:xfrm>
            <a:off x="872411" y="3311259"/>
            <a:ext cx="2423810" cy="999303"/>
          </a:xfrm>
          <a:solidFill>
            <a:schemeClr val="accent6">
              <a:lumMod val="50000"/>
            </a:schemeClr>
          </a:solidFill>
          <a:ln w="19050">
            <a:noFill/>
          </a:ln>
        </p:spPr>
        <p:txBody>
          <a:bodyPr/>
          <a:lstStyle/>
          <a:p>
            <a:r>
              <a:rPr lang="de-DE" dirty="0"/>
              <a:t>Suche</a:t>
            </a:r>
          </a:p>
        </p:txBody>
      </p:sp>
      <p:sp>
        <p:nvSpPr>
          <p:cNvPr id="23" name="Text 1"/>
          <p:cNvSpPr>
            <a:spLocks noGrp="1"/>
          </p:cNvSpPr>
          <p:nvPr>
            <p:ph type="body" sz="quarter" idx="21"/>
          </p:nvPr>
        </p:nvSpPr>
        <p:spPr bwMode="gray">
          <a:xfrm>
            <a:off x="914019" y="3311259"/>
            <a:ext cx="1170297" cy="728481"/>
          </a:xfrm>
        </p:spPr>
        <p:txBody>
          <a:bodyPr/>
          <a:lstStyle/>
          <a:p>
            <a:r>
              <a:rPr lang="de-DE" sz="2800" dirty="0">
                <a:solidFill>
                  <a:schemeClr val="bg1"/>
                </a:solidFill>
              </a:rPr>
              <a:t>1</a:t>
            </a:r>
          </a:p>
        </p:txBody>
      </p:sp>
      <p:sp>
        <p:nvSpPr>
          <p:cNvPr id="30" name="Content 2"/>
          <p:cNvSpPr>
            <a:spLocks noGrp="1"/>
          </p:cNvSpPr>
          <p:nvPr>
            <p:ph idx="15"/>
          </p:nvPr>
        </p:nvSpPr>
        <p:spPr bwMode="gray">
          <a:xfrm>
            <a:off x="3537313" y="3311259"/>
            <a:ext cx="2423810" cy="999303"/>
          </a:xfrm>
          <a:solidFill>
            <a:schemeClr val="accent6">
              <a:lumMod val="75000"/>
            </a:schemeClr>
          </a:solidFill>
          <a:ln w="19050">
            <a:noFill/>
          </a:ln>
        </p:spPr>
        <p:txBody>
          <a:bodyPr/>
          <a:lstStyle/>
          <a:p>
            <a:r>
              <a:rPr lang="de-DE" dirty="0"/>
              <a:t>Evaluation</a:t>
            </a:r>
          </a:p>
        </p:txBody>
      </p:sp>
      <p:sp>
        <p:nvSpPr>
          <p:cNvPr id="36" name="Text 2"/>
          <p:cNvSpPr>
            <a:spLocks noGrp="1"/>
          </p:cNvSpPr>
          <p:nvPr>
            <p:ph type="body" sz="quarter" idx="22"/>
          </p:nvPr>
        </p:nvSpPr>
        <p:spPr bwMode="gray">
          <a:xfrm>
            <a:off x="3537063" y="3311259"/>
            <a:ext cx="1170297" cy="728481"/>
          </a:xfrm>
        </p:spPr>
        <p:txBody>
          <a:bodyPr/>
          <a:lstStyle/>
          <a:p>
            <a:r>
              <a:rPr lang="de-DE" sz="2800" dirty="0">
                <a:solidFill>
                  <a:schemeClr val="bg1"/>
                </a:solidFill>
              </a:rPr>
              <a:t>2</a:t>
            </a:r>
          </a:p>
        </p:txBody>
      </p:sp>
      <p:sp>
        <p:nvSpPr>
          <p:cNvPr id="31" name="Content 3"/>
          <p:cNvSpPr>
            <a:spLocks noGrp="1"/>
          </p:cNvSpPr>
          <p:nvPr>
            <p:ph idx="16"/>
          </p:nvPr>
        </p:nvSpPr>
        <p:spPr bwMode="gray">
          <a:xfrm>
            <a:off x="6198788" y="3311259"/>
            <a:ext cx="2423810" cy="999303"/>
          </a:xfrm>
          <a:solidFill>
            <a:schemeClr val="accent6"/>
          </a:solidFill>
          <a:ln w="19050">
            <a:noFill/>
          </a:ln>
        </p:spPr>
        <p:txBody>
          <a:bodyPr/>
          <a:lstStyle/>
          <a:p>
            <a:r>
              <a:rPr lang="de-DE" dirty="0"/>
              <a:t>Transaktion</a:t>
            </a:r>
          </a:p>
        </p:txBody>
      </p:sp>
      <p:sp>
        <p:nvSpPr>
          <p:cNvPr id="37" name="Text 3"/>
          <p:cNvSpPr>
            <a:spLocks noGrp="1"/>
          </p:cNvSpPr>
          <p:nvPr>
            <p:ph type="body" sz="quarter" idx="23"/>
          </p:nvPr>
        </p:nvSpPr>
        <p:spPr bwMode="gray">
          <a:xfrm>
            <a:off x="6198538" y="3311259"/>
            <a:ext cx="1170297" cy="728481"/>
          </a:xfrm>
        </p:spPr>
        <p:txBody>
          <a:bodyPr/>
          <a:lstStyle/>
          <a:p>
            <a:r>
              <a:rPr lang="de-DE" sz="2800" dirty="0">
                <a:solidFill>
                  <a:schemeClr val="bg1"/>
                </a:solidFill>
              </a:rPr>
              <a:t>3</a:t>
            </a:r>
          </a:p>
        </p:txBody>
      </p:sp>
      <p:sp>
        <p:nvSpPr>
          <p:cNvPr id="43" name="Content 4"/>
          <p:cNvSpPr>
            <a:spLocks noGrp="1"/>
          </p:cNvSpPr>
          <p:nvPr>
            <p:ph idx="14"/>
          </p:nvPr>
        </p:nvSpPr>
        <p:spPr bwMode="gray">
          <a:xfrm>
            <a:off x="8858927" y="3311259"/>
            <a:ext cx="2423810" cy="999303"/>
          </a:xfrm>
          <a:noFill/>
          <a:ln w="25400">
            <a:solidFill>
              <a:schemeClr val="bg1"/>
            </a:solidFill>
            <a:prstDash val="dash"/>
          </a:ln>
        </p:spPr>
        <p:txBody>
          <a:bodyPr/>
          <a:lstStyle/>
          <a:p>
            <a:r>
              <a:rPr lang="de-DE" dirty="0"/>
              <a:t>Problemlösung</a:t>
            </a:r>
          </a:p>
        </p:txBody>
      </p:sp>
      <p:sp>
        <p:nvSpPr>
          <p:cNvPr id="38" name="Text 4"/>
          <p:cNvSpPr>
            <a:spLocks noGrp="1"/>
          </p:cNvSpPr>
          <p:nvPr>
            <p:ph type="body" sz="quarter" idx="25"/>
          </p:nvPr>
        </p:nvSpPr>
        <p:spPr bwMode="gray">
          <a:xfrm>
            <a:off x="8858677" y="3311259"/>
            <a:ext cx="1170297" cy="728481"/>
          </a:xfrm>
        </p:spPr>
        <p:txBody>
          <a:bodyPr/>
          <a:lstStyle/>
          <a:p>
            <a:r>
              <a:rPr lang="de-DE" sz="2800" dirty="0">
                <a:solidFill>
                  <a:schemeClr val="bg1"/>
                </a:solidFill>
              </a:rPr>
              <a:t>4</a:t>
            </a:r>
          </a:p>
        </p:txBody>
      </p:sp>
      <p:sp>
        <p:nvSpPr>
          <p:cNvPr id="2" name="Textfeld 1"/>
          <p:cNvSpPr txBox="1"/>
          <p:nvPr/>
        </p:nvSpPr>
        <p:spPr bwMode="gray">
          <a:xfrm>
            <a:off x="540000" y="1516063"/>
            <a:ext cx="11109600" cy="1365160"/>
          </a:xfrm>
          <a:prstGeom prst="rect">
            <a:avLst/>
          </a:prstGeom>
          <a:noFill/>
        </p:spPr>
        <p:txBody>
          <a:bodyPr wrap="square" lIns="0" tIns="0" rIns="0" bIns="0" rtlCol="0" anchor="ctr">
            <a:noAutofit/>
          </a:bodyPr>
          <a:lstStyle/>
          <a:p>
            <a:pPr>
              <a:lnSpc>
                <a:spcPct val="90000"/>
              </a:lnSpc>
              <a:spcAft>
                <a:spcPts val="1000"/>
              </a:spcAft>
            </a:pPr>
            <a:r>
              <a:rPr lang="de-DE" sz="2000" dirty="0">
                <a:solidFill>
                  <a:schemeClr val="bg1"/>
                </a:solidFill>
              </a:rPr>
              <a:t>In jedem der vier </a:t>
            </a:r>
            <a:r>
              <a:rPr lang="de-DE" sz="2000" b="1" dirty="0">
                <a:solidFill>
                  <a:schemeClr val="bg1"/>
                </a:solidFill>
                <a:latin typeface="+mj-lt"/>
              </a:rPr>
              <a:t>Schlüsselbereiche</a:t>
            </a:r>
            <a:r>
              <a:rPr lang="de-DE" sz="2000" dirty="0">
                <a:solidFill>
                  <a:schemeClr val="bg1"/>
                </a:solidFill>
              </a:rPr>
              <a:t> können neue Formen von wertschöpfenden Geschäftsmodellen entstehen unter der Beachtung der </a:t>
            </a:r>
            <a:r>
              <a:rPr lang="de-DE" sz="2000" b="1" dirty="0">
                <a:solidFill>
                  <a:schemeClr val="bg1"/>
                </a:solidFill>
                <a:latin typeface="+mj-lt"/>
              </a:rPr>
              <a:t>Schlüsselfunktionen</a:t>
            </a:r>
            <a:r>
              <a:rPr lang="de-DE" sz="2000" dirty="0">
                <a:solidFill>
                  <a:schemeClr val="bg1"/>
                </a:solidFill>
              </a:rPr>
              <a:t> für wertschöpfende Internetaktivitäten:</a:t>
            </a:r>
          </a:p>
        </p:txBody>
      </p:sp>
      <p:grpSp>
        <p:nvGrpSpPr>
          <p:cNvPr id="20" name="LINE ICON - magnifying glass"/>
          <p:cNvGrpSpPr>
            <a:grpSpLocks noChangeAspect="1"/>
          </p:cNvGrpSpPr>
          <p:nvPr/>
        </p:nvGrpSpPr>
        <p:grpSpPr bwMode="gray">
          <a:xfrm>
            <a:off x="1777820" y="4728600"/>
            <a:ext cx="720367" cy="717782"/>
            <a:chOff x="9256469" y="2587793"/>
            <a:chExt cx="402086" cy="400643"/>
          </a:xfrm>
          <a:solidFill>
            <a:schemeClr val="bg2"/>
          </a:solidFill>
        </p:grpSpPr>
        <p:sp>
          <p:nvSpPr>
            <p:cNvPr id="24"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25"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26"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grpSp>
      <p:grpSp>
        <p:nvGrpSpPr>
          <p:cNvPr id="27" name="LINE ICON - endpoint"/>
          <p:cNvGrpSpPr>
            <a:grpSpLocks noChangeAspect="1"/>
          </p:cNvGrpSpPr>
          <p:nvPr/>
        </p:nvGrpSpPr>
        <p:grpSpPr bwMode="gray">
          <a:xfrm>
            <a:off x="4395346" y="4711891"/>
            <a:ext cx="751420" cy="751424"/>
            <a:chOff x="7064502" y="4236847"/>
            <a:chExt cx="409304" cy="409306"/>
          </a:xfrm>
          <a:solidFill>
            <a:schemeClr val="bg1"/>
          </a:solidFill>
        </p:grpSpPr>
        <p:sp>
          <p:nvSpPr>
            <p:cNvPr id="28" name="Freeform 315"/>
            <p:cNvSpPr>
              <a:spLocks noEditPoints="1"/>
            </p:cNvSpPr>
            <p:nvPr/>
          </p:nvSpPr>
          <p:spPr bwMode="gray">
            <a:xfrm>
              <a:off x="7173506" y="4345851"/>
              <a:ext cx="191297" cy="191298"/>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29" name="Oval 316"/>
            <p:cNvSpPr>
              <a:spLocks noChangeArrowheads="1"/>
            </p:cNvSpPr>
            <p:nvPr/>
          </p:nvSpPr>
          <p:spPr bwMode="gray">
            <a:xfrm>
              <a:off x="7241723" y="4414430"/>
              <a:ext cx="54863" cy="54141"/>
            </a:xfrm>
            <a:prstGeom prst="ellipse">
              <a:avLst/>
            </a:prstGeom>
            <a:grpFill/>
            <a:ln>
              <a:noFill/>
            </a:ln>
            <a:extLst/>
          </p:spPr>
          <p:txBody>
            <a:bodyPr vert="horz" wrap="square" lIns="0" tIns="0" rIns="0" bIns="0" numCol="1" anchor="t" anchorCtr="0" compatLnSpc="1">
              <a:prstTxWarp prst="textNoShape">
                <a:avLst/>
              </a:prstTxWarp>
            </a:bodyPr>
            <a:lstStyle/>
            <a:p>
              <a:endParaRPr lang="de-DE" dirty="0"/>
            </a:p>
          </p:txBody>
        </p:sp>
        <p:sp>
          <p:nvSpPr>
            <p:cNvPr id="32" name="Freeform 317"/>
            <p:cNvSpPr>
              <a:spLocks noEditPoints="1"/>
            </p:cNvSpPr>
            <p:nvPr/>
          </p:nvSpPr>
          <p:spPr bwMode="gray">
            <a:xfrm>
              <a:off x="7064502" y="4236847"/>
              <a:ext cx="409304" cy="409306"/>
            </a:xfrm>
            <a:custGeom>
              <a:avLst/>
              <a:gdLst>
                <a:gd name="T0" fmla="*/ 236 w 240"/>
                <a:gd name="T1" fmla="*/ 116 h 240"/>
                <a:gd name="T2" fmla="*/ 208 w 240"/>
                <a:gd name="T3" fmla="*/ 116 h 240"/>
                <a:gd name="T4" fmla="*/ 124 w 240"/>
                <a:gd name="T5" fmla="*/ 32 h 240"/>
                <a:gd name="T6" fmla="*/ 124 w 240"/>
                <a:gd name="T7" fmla="*/ 4 h 240"/>
                <a:gd name="T8" fmla="*/ 120 w 240"/>
                <a:gd name="T9" fmla="*/ 0 h 240"/>
                <a:gd name="T10" fmla="*/ 116 w 240"/>
                <a:gd name="T11" fmla="*/ 4 h 240"/>
                <a:gd name="T12" fmla="*/ 116 w 240"/>
                <a:gd name="T13" fmla="*/ 32 h 240"/>
                <a:gd name="T14" fmla="*/ 32 w 240"/>
                <a:gd name="T15" fmla="*/ 116 h 240"/>
                <a:gd name="T16" fmla="*/ 4 w 240"/>
                <a:gd name="T17" fmla="*/ 116 h 240"/>
                <a:gd name="T18" fmla="*/ 0 w 240"/>
                <a:gd name="T19" fmla="*/ 120 h 240"/>
                <a:gd name="T20" fmla="*/ 4 w 240"/>
                <a:gd name="T21" fmla="*/ 124 h 240"/>
                <a:gd name="T22" fmla="*/ 32 w 240"/>
                <a:gd name="T23" fmla="*/ 124 h 240"/>
                <a:gd name="T24" fmla="*/ 116 w 240"/>
                <a:gd name="T25" fmla="*/ 208 h 240"/>
                <a:gd name="T26" fmla="*/ 116 w 240"/>
                <a:gd name="T27" fmla="*/ 236 h 240"/>
                <a:gd name="T28" fmla="*/ 120 w 240"/>
                <a:gd name="T29" fmla="*/ 240 h 240"/>
                <a:gd name="T30" fmla="*/ 124 w 240"/>
                <a:gd name="T31" fmla="*/ 236 h 240"/>
                <a:gd name="T32" fmla="*/ 124 w 240"/>
                <a:gd name="T33" fmla="*/ 208 h 240"/>
                <a:gd name="T34" fmla="*/ 208 w 240"/>
                <a:gd name="T35" fmla="*/ 124 h 240"/>
                <a:gd name="T36" fmla="*/ 236 w 240"/>
                <a:gd name="T37" fmla="*/ 124 h 240"/>
                <a:gd name="T38" fmla="*/ 240 w 240"/>
                <a:gd name="T39" fmla="*/ 120 h 240"/>
                <a:gd name="T40" fmla="*/ 236 w 240"/>
                <a:gd name="T41" fmla="*/ 116 h 240"/>
                <a:gd name="T42" fmla="*/ 120 w 240"/>
                <a:gd name="T43" fmla="*/ 200 h 240"/>
                <a:gd name="T44" fmla="*/ 40 w 240"/>
                <a:gd name="T45" fmla="*/ 120 h 240"/>
                <a:gd name="T46" fmla="*/ 120 w 240"/>
                <a:gd name="T47" fmla="*/ 40 h 240"/>
                <a:gd name="T48" fmla="*/ 200 w 240"/>
                <a:gd name="T49" fmla="*/ 120 h 240"/>
                <a:gd name="T50" fmla="*/ 120 w 240"/>
                <a:gd name="T51"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236" y="116"/>
                  </a:moveTo>
                  <a:cubicBezTo>
                    <a:pt x="208" y="116"/>
                    <a:pt x="208" y="116"/>
                    <a:pt x="208" y="116"/>
                  </a:cubicBezTo>
                  <a:cubicBezTo>
                    <a:pt x="206" y="71"/>
                    <a:pt x="169" y="34"/>
                    <a:pt x="124" y="32"/>
                  </a:cubicBezTo>
                  <a:cubicBezTo>
                    <a:pt x="124" y="4"/>
                    <a:pt x="124" y="4"/>
                    <a:pt x="124" y="4"/>
                  </a:cubicBezTo>
                  <a:cubicBezTo>
                    <a:pt x="124" y="2"/>
                    <a:pt x="122" y="0"/>
                    <a:pt x="120" y="0"/>
                  </a:cubicBezTo>
                  <a:cubicBezTo>
                    <a:pt x="118" y="0"/>
                    <a:pt x="116" y="2"/>
                    <a:pt x="116" y="4"/>
                  </a:cubicBezTo>
                  <a:cubicBezTo>
                    <a:pt x="116" y="32"/>
                    <a:pt x="116" y="32"/>
                    <a:pt x="116" y="32"/>
                  </a:cubicBezTo>
                  <a:cubicBezTo>
                    <a:pt x="71" y="34"/>
                    <a:pt x="34" y="71"/>
                    <a:pt x="32" y="116"/>
                  </a:cubicBezTo>
                  <a:cubicBezTo>
                    <a:pt x="4" y="116"/>
                    <a:pt x="4" y="116"/>
                    <a:pt x="4" y="116"/>
                  </a:cubicBezTo>
                  <a:cubicBezTo>
                    <a:pt x="2" y="116"/>
                    <a:pt x="0" y="118"/>
                    <a:pt x="0" y="120"/>
                  </a:cubicBezTo>
                  <a:cubicBezTo>
                    <a:pt x="0" y="122"/>
                    <a:pt x="2" y="124"/>
                    <a:pt x="4" y="124"/>
                  </a:cubicBezTo>
                  <a:cubicBezTo>
                    <a:pt x="32" y="124"/>
                    <a:pt x="32" y="124"/>
                    <a:pt x="32" y="124"/>
                  </a:cubicBezTo>
                  <a:cubicBezTo>
                    <a:pt x="34" y="169"/>
                    <a:pt x="71" y="206"/>
                    <a:pt x="116" y="208"/>
                  </a:cubicBezTo>
                  <a:cubicBezTo>
                    <a:pt x="116" y="236"/>
                    <a:pt x="116" y="236"/>
                    <a:pt x="116" y="236"/>
                  </a:cubicBezTo>
                  <a:cubicBezTo>
                    <a:pt x="116" y="238"/>
                    <a:pt x="118" y="240"/>
                    <a:pt x="120" y="240"/>
                  </a:cubicBezTo>
                  <a:cubicBezTo>
                    <a:pt x="122" y="240"/>
                    <a:pt x="124" y="238"/>
                    <a:pt x="124" y="236"/>
                  </a:cubicBezTo>
                  <a:cubicBezTo>
                    <a:pt x="124" y="208"/>
                    <a:pt x="124" y="208"/>
                    <a:pt x="124" y="208"/>
                  </a:cubicBezTo>
                  <a:cubicBezTo>
                    <a:pt x="169" y="206"/>
                    <a:pt x="206" y="169"/>
                    <a:pt x="208" y="124"/>
                  </a:cubicBezTo>
                  <a:cubicBezTo>
                    <a:pt x="236" y="124"/>
                    <a:pt x="236" y="124"/>
                    <a:pt x="236" y="124"/>
                  </a:cubicBezTo>
                  <a:cubicBezTo>
                    <a:pt x="238" y="124"/>
                    <a:pt x="240" y="122"/>
                    <a:pt x="240" y="120"/>
                  </a:cubicBezTo>
                  <a:cubicBezTo>
                    <a:pt x="240" y="118"/>
                    <a:pt x="238" y="116"/>
                    <a:pt x="236" y="116"/>
                  </a:cubicBezTo>
                  <a:close/>
                  <a:moveTo>
                    <a:pt x="120" y="200"/>
                  </a:moveTo>
                  <a:cubicBezTo>
                    <a:pt x="76" y="200"/>
                    <a:pt x="40" y="164"/>
                    <a:pt x="40" y="120"/>
                  </a:cubicBezTo>
                  <a:cubicBezTo>
                    <a:pt x="40" y="76"/>
                    <a:pt x="76" y="40"/>
                    <a:pt x="120" y="40"/>
                  </a:cubicBezTo>
                  <a:cubicBezTo>
                    <a:pt x="164" y="40"/>
                    <a:pt x="200" y="76"/>
                    <a:pt x="200" y="120"/>
                  </a:cubicBezTo>
                  <a:cubicBezTo>
                    <a:pt x="200" y="164"/>
                    <a:pt x="164" y="200"/>
                    <a:pt x="120" y="200"/>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grpSp>
        <p:nvGrpSpPr>
          <p:cNvPr id="33" name="Gruppieren 32"/>
          <p:cNvGrpSpPr/>
          <p:nvPr/>
        </p:nvGrpSpPr>
        <p:grpSpPr bwMode="gray">
          <a:xfrm>
            <a:off x="9751248" y="4763656"/>
            <a:ext cx="684708" cy="664334"/>
            <a:chOff x="7577512" y="685486"/>
            <a:chExt cx="590601" cy="573028"/>
          </a:xfrm>
          <a:solidFill>
            <a:schemeClr val="bg2"/>
          </a:solidFill>
        </p:grpSpPr>
        <p:sp>
          <p:nvSpPr>
            <p:cNvPr id="34" name="LINE ICON - check 2"/>
            <p:cNvSpPr>
              <a:spLocks noChangeAspect="1" noEditPoints="1"/>
            </p:cNvSpPr>
            <p:nvPr/>
          </p:nvSpPr>
          <p:spPr bwMode="gray">
            <a:xfrm>
              <a:off x="7625294" y="749088"/>
              <a:ext cx="542819" cy="445823"/>
            </a:xfrm>
            <a:custGeom>
              <a:avLst/>
              <a:gdLst>
                <a:gd name="T0" fmla="*/ 168 w 471"/>
                <a:gd name="T1" fmla="*/ 387 h 387"/>
                <a:gd name="T2" fmla="*/ 162 w 471"/>
                <a:gd name="T3" fmla="*/ 372 h 387"/>
                <a:gd name="T4" fmla="*/ 86 w 471"/>
                <a:gd name="T5" fmla="*/ 243 h 387"/>
                <a:gd name="T6" fmla="*/ 15 w 471"/>
                <a:gd name="T7" fmla="*/ 156 h 387"/>
                <a:gd name="T8" fmla="*/ 0 w 471"/>
                <a:gd name="T9" fmla="*/ 139 h 387"/>
                <a:gd name="T10" fmla="*/ 22 w 471"/>
                <a:gd name="T11" fmla="*/ 144 h 387"/>
                <a:gd name="T12" fmla="*/ 102 w 471"/>
                <a:gd name="T13" fmla="*/ 184 h 387"/>
                <a:gd name="T14" fmla="*/ 165 w 471"/>
                <a:gd name="T15" fmla="*/ 235 h 387"/>
                <a:gd name="T16" fmla="*/ 260 w 471"/>
                <a:gd name="T17" fmla="*/ 126 h 387"/>
                <a:gd name="T18" fmla="*/ 437 w 471"/>
                <a:gd name="T19" fmla="*/ 9 h 387"/>
                <a:gd name="T20" fmla="*/ 471 w 471"/>
                <a:gd name="T21" fmla="*/ 0 h 387"/>
                <a:gd name="T22" fmla="*/ 444 w 471"/>
                <a:gd name="T23" fmla="*/ 22 h 387"/>
                <a:gd name="T24" fmla="*/ 278 w 471"/>
                <a:gd name="T25" fmla="*/ 204 h 387"/>
                <a:gd name="T26" fmla="*/ 175 w 471"/>
                <a:gd name="T27" fmla="*/ 373 h 387"/>
                <a:gd name="T28" fmla="*/ 168 w 471"/>
                <a:gd name="T29" fmla="*/ 387 h 387"/>
                <a:gd name="T30" fmla="*/ 43 w 471"/>
                <a:gd name="T31" fmla="*/ 167 h 387"/>
                <a:gd name="T32" fmla="*/ 97 w 471"/>
                <a:gd name="T33" fmla="*/ 234 h 387"/>
                <a:gd name="T34" fmla="*/ 170 w 471"/>
                <a:gd name="T35" fmla="*/ 353 h 387"/>
                <a:gd name="T36" fmla="*/ 266 w 471"/>
                <a:gd name="T37" fmla="*/ 195 h 387"/>
                <a:gd name="T38" fmla="*/ 400 w 471"/>
                <a:gd name="T39" fmla="*/ 42 h 387"/>
                <a:gd name="T40" fmla="*/ 270 w 471"/>
                <a:gd name="T41" fmla="*/ 137 h 387"/>
                <a:gd name="T42" fmla="*/ 172 w 471"/>
                <a:gd name="T43" fmla="*/ 251 h 387"/>
                <a:gd name="T44" fmla="*/ 166 w 471"/>
                <a:gd name="T45" fmla="*/ 260 h 387"/>
                <a:gd name="T46" fmla="*/ 160 w 471"/>
                <a:gd name="T47" fmla="*/ 252 h 387"/>
                <a:gd name="T48" fmla="*/ 94 w 471"/>
                <a:gd name="T49" fmla="*/ 196 h 387"/>
                <a:gd name="T50" fmla="*/ 43 w 471"/>
                <a:gd name="T51" fmla="*/ 16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1" h="387">
                  <a:moveTo>
                    <a:pt x="168" y="387"/>
                  </a:moveTo>
                  <a:cubicBezTo>
                    <a:pt x="162" y="372"/>
                    <a:pt x="162" y="372"/>
                    <a:pt x="162" y="372"/>
                  </a:cubicBezTo>
                  <a:cubicBezTo>
                    <a:pt x="162" y="372"/>
                    <a:pt x="134" y="304"/>
                    <a:pt x="86" y="243"/>
                  </a:cubicBezTo>
                  <a:cubicBezTo>
                    <a:pt x="36" y="180"/>
                    <a:pt x="15" y="156"/>
                    <a:pt x="15" y="156"/>
                  </a:cubicBezTo>
                  <a:cubicBezTo>
                    <a:pt x="0" y="139"/>
                    <a:pt x="0" y="139"/>
                    <a:pt x="0" y="139"/>
                  </a:cubicBezTo>
                  <a:cubicBezTo>
                    <a:pt x="22" y="144"/>
                    <a:pt x="22" y="144"/>
                    <a:pt x="22" y="144"/>
                  </a:cubicBezTo>
                  <a:cubicBezTo>
                    <a:pt x="23" y="145"/>
                    <a:pt x="57" y="152"/>
                    <a:pt x="102" y="184"/>
                  </a:cubicBezTo>
                  <a:cubicBezTo>
                    <a:pt x="137" y="208"/>
                    <a:pt x="156" y="226"/>
                    <a:pt x="165" y="235"/>
                  </a:cubicBezTo>
                  <a:cubicBezTo>
                    <a:pt x="177" y="217"/>
                    <a:pt x="211" y="171"/>
                    <a:pt x="260" y="126"/>
                  </a:cubicBezTo>
                  <a:cubicBezTo>
                    <a:pt x="365" y="31"/>
                    <a:pt x="434" y="10"/>
                    <a:pt x="437" y="9"/>
                  </a:cubicBezTo>
                  <a:cubicBezTo>
                    <a:pt x="471" y="0"/>
                    <a:pt x="471" y="0"/>
                    <a:pt x="471" y="0"/>
                  </a:cubicBezTo>
                  <a:cubicBezTo>
                    <a:pt x="444" y="22"/>
                    <a:pt x="444" y="22"/>
                    <a:pt x="444" y="22"/>
                  </a:cubicBezTo>
                  <a:cubicBezTo>
                    <a:pt x="443" y="23"/>
                    <a:pt x="352" y="98"/>
                    <a:pt x="278" y="204"/>
                  </a:cubicBezTo>
                  <a:cubicBezTo>
                    <a:pt x="229" y="274"/>
                    <a:pt x="176" y="372"/>
                    <a:pt x="175" y="373"/>
                  </a:cubicBezTo>
                  <a:lnTo>
                    <a:pt x="168" y="387"/>
                  </a:lnTo>
                  <a:close/>
                  <a:moveTo>
                    <a:pt x="43" y="167"/>
                  </a:moveTo>
                  <a:cubicBezTo>
                    <a:pt x="55" y="181"/>
                    <a:pt x="72" y="203"/>
                    <a:pt x="97" y="234"/>
                  </a:cubicBezTo>
                  <a:cubicBezTo>
                    <a:pt x="134" y="280"/>
                    <a:pt x="159" y="330"/>
                    <a:pt x="170" y="353"/>
                  </a:cubicBezTo>
                  <a:cubicBezTo>
                    <a:pt x="186" y="324"/>
                    <a:pt x="227" y="251"/>
                    <a:pt x="266" y="195"/>
                  </a:cubicBezTo>
                  <a:cubicBezTo>
                    <a:pt x="313" y="129"/>
                    <a:pt x="366" y="74"/>
                    <a:pt x="400" y="42"/>
                  </a:cubicBezTo>
                  <a:cubicBezTo>
                    <a:pt x="370" y="58"/>
                    <a:pt x="325" y="87"/>
                    <a:pt x="270" y="137"/>
                  </a:cubicBezTo>
                  <a:cubicBezTo>
                    <a:pt x="210" y="192"/>
                    <a:pt x="172" y="251"/>
                    <a:pt x="172" y="251"/>
                  </a:cubicBezTo>
                  <a:cubicBezTo>
                    <a:pt x="166" y="260"/>
                    <a:pt x="166" y="260"/>
                    <a:pt x="166" y="260"/>
                  </a:cubicBezTo>
                  <a:cubicBezTo>
                    <a:pt x="160" y="252"/>
                    <a:pt x="160" y="252"/>
                    <a:pt x="160" y="252"/>
                  </a:cubicBezTo>
                  <a:cubicBezTo>
                    <a:pt x="160" y="251"/>
                    <a:pt x="143" y="230"/>
                    <a:pt x="94" y="196"/>
                  </a:cubicBezTo>
                  <a:cubicBezTo>
                    <a:pt x="74" y="182"/>
                    <a:pt x="56" y="173"/>
                    <a:pt x="43"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 name="Freeform 379"/>
            <p:cNvSpPr>
              <a:spLocks noEditPoints="1"/>
            </p:cNvSpPr>
            <p:nvPr/>
          </p:nvSpPr>
          <p:spPr bwMode="gray">
            <a:xfrm>
              <a:off x="7577512" y="685486"/>
              <a:ext cx="573026" cy="57302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grpSp>
      <p:grpSp>
        <p:nvGrpSpPr>
          <p:cNvPr id="39" name="LINE ICON - settings 2"/>
          <p:cNvGrpSpPr>
            <a:grpSpLocks noChangeAspect="1"/>
          </p:cNvGrpSpPr>
          <p:nvPr/>
        </p:nvGrpSpPr>
        <p:grpSpPr bwMode="gray">
          <a:xfrm>
            <a:off x="7083655" y="4759344"/>
            <a:ext cx="687771" cy="683052"/>
            <a:chOff x="-3633332" y="1712139"/>
            <a:chExt cx="518057" cy="514435"/>
          </a:xfrm>
          <a:solidFill>
            <a:schemeClr val="bg2"/>
          </a:solidFill>
        </p:grpSpPr>
        <p:sp>
          <p:nvSpPr>
            <p:cNvPr id="40"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1"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2"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4"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612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de-DE" dirty="0"/>
              <a:t>GRUNDLAGEN</a:t>
            </a:r>
          </a:p>
        </p:txBody>
      </p:sp>
      <p:sp>
        <p:nvSpPr>
          <p:cNvPr id="4" name="Subtitle"/>
          <p:cNvSpPr>
            <a:spLocks noGrp="1"/>
          </p:cNvSpPr>
          <p:nvPr>
            <p:ph type="body" sz="quarter" idx="13"/>
          </p:nvPr>
        </p:nvSpPr>
        <p:spPr bwMode="gray">
          <a:xfrm>
            <a:off x="540000" y="1018714"/>
            <a:ext cx="11109600" cy="540000"/>
          </a:xfrm>
        </p:spPr>
        <p:txBody>
          <a:bodyPr/>
          <a:lstStyle/>
          <a:p>
            <a:r>
              <a:rPr lang="de-DE" dirty="0"/>
              <a:t>Schlüsselfunktionen</a:t>
            </a:r>
          </a:p>
        </p:txBody>
      </p:sp>
      <p:cxnSp>
        <p:nvCxnSpPr>
          <p:cNvPr id="39" name="Gerade Verbindung mit Pfeil 38"/>
          <p:cNvCxnSpPr/>
          <p:nvPr/>
        </p:nvCxnSpPr>
        <p:spPr bwMode="gray">
          <a:xfrm>
            <a:off x="6258596" y="3188095"/>
            <a:ext cx="0" cy="968286"/>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bwMode="gray">
          <a:xfrm>
            <a:off x="3847501" y="3678790"/>
            <a:ext cx="4822191" cy="6907"/>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Gewinkelte Verbindung 31"/>
          <p:cNvCxnSpPr>
            <a:stCxn id="82" idx="0"/>
            <a:endCxn id="57" idx="1"/>
          </p:cNvCxnSpPr>
          <p:nvPr/>
        </p:nvCxnSpPr>
        <p:spPr bwMode="gray">
          <a:xfrm rot="5400000" flipH="1" flipV="1">
            <a:off x="3329678" y="1383552"/>
            <a:ext cx="465766" cy="2411093"/>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Gewinkelte Verbindung 32"/>
          <p:cNvCxnSpPr>
            <a:stCxn id="57" idx="3"/>
            <a:endCxn id="47" idx="0"/>
          </p:cNvCxnSpPr>
          <p:nvPr/>
        </p:nvCxnSpPr>
        <p:spPr bwMode="gray">
          <a:xfrm>
            <a:off x="7749081" y="2356215"/>
            <a:ext cx="2411096" cy="465766"/>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Gewinkelte Verbindung 33"/>
          <p:cNvCxnSpPr>
            <a:stCxn id="64" idx="3"/>
            <a:endCxn id="47" idx="2"/>
          </p:cNvCxnSpPr>
          <p:nvPr/>
        </p:nvCxnSpPr>
        <p:spPr bwMode="gray">
          <a:xfrm flipV="1">
            <a:off x="7749083" y="4498076"/>
            <a:ext cx="2411094" cy="496352"/>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Gewinkelte Verbindung 34"/>
          <p:cNvCxnSpPr>
            <a:stCxn id="82" idx="2"/>
            <a:endCxn id="64" idx="1"/>
          </p:cNvCxnSpPr>
          <p:nvPr/>
        </p:nvCxnSpPr>
        <p:spPr bwMode="gray">
          <a:xfrm rot="16200000" flipH="1">
            <a:off x="3314386" y="3540704"/>
            <a:ext cx="496352" cy="2411095"/>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bwMode="gray">
          <a:xfrm>
            <a:off x="4768110" y="3509498"/>
            <a:ext cx="2980973" cy="345490"/>
          </a:xfrm>
          <a:prstGeom prst="rect">
            <a:avLst/>
          </a:prstGeom>
          <a:solidFill>
            <a:schemeClr val="tx2">
              <a:lumMod val="75000"/>
            </a:schemeClr>
          </a:solidFill>
          <a:ln w="12700">
            <a:noFill/>
            <a:round/>
            <a:headEnd/>
            <a:tailEnd/>
          </a:ln>
        </p:spPr>
        <p:txBody>
          <a:bodyPr rtlCol="0" anchor="ctr"/>
          <a:lstStyle/>
          <a:p>
            <a:pPr algn="ctr"/>
            <a:r>
              <a:rPr lang="de-DE" sz="1600" b="1" dirty="0">
                <a:solidFill>
                  <a:schemeClr val="bg1"/>
                </a:solidFill>
                <a:latin typeface="+mj-lt"/>
              </a:rPr>
              <a:t>SERVICEBEZOGENE ANGEBOTE</a:t>
            </a:r>
          </a:p>
        </p:txBody>
      </p:sp>
      <p:grpSp>
        <p:nvGrpSpPr>
          <p:cNvPr id="46" name="Gruppieren 45"/>
          <p:cNvGrpSpPr/>
          <p:nvPr/>
        </p:nvGrpSpPr>
        <p:grpSpPr bwMode="gray">
          <a:xfrm>
            <a:off x="8333684" y="2809647"/>
            <a:ext cx="3316979" cy="1688429"/>
            <a:chOff x="8333684" y="2809647"/>
            <a:chExt cx="3316979" cy="1688429"/>
          </a:xfrm>
        </p:grpSpPr>
        <p:sp>
          <p:nvSpPr>
            <p:cNvPr id="47" name="Rechteck 46"/>
            <p:cNvSpPr/>
            <p:nvPr/>
          </p:nvSpPr>
          <p:spPr bwMode="gray">
            <a:xfrm>
              <a:off x="8669690"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400" dirty="0"/>
                <a:t>Verringerung von Kosten</a:t>
              </a:r>
            </a:p>
            <a:p>
              <a:pPr marL="285750" indent="-285750">
                <a:lnSpc>
                  <a:spcPct val="90000"/>
                </a:lnSpc>
                <a:spcAft>
                  <a:spcPts val="600"/>
                </a:spcAft>
                <a:buFont typeface="Wingdings" panose="05000000000000000000" pitchFamily="2" charset="2"/>
                <a:buChar char="§"/>
              </a:pPr>
              <a:r>
                <a:rPr lang="de-DE" sz="1400" dirty="0"/>
                <a:t>Beschleunigung des Transaktionsvorgangs</a:t>
              </a:r>
            </a:p>
          </p:txBody>
        </p:sp>
        <p:sp>
          <p:nvSpPr>
            <p:cNvPr id="48" name="Rechteck 47"/>
            <p:cNvSpPr/>
            <p:nvPr/>
          </p:nvSpPr>
          <p:spPr bwMode="gray">
            <a:xfrm>
              <a:off x="8669689" y="2821981"/>
              <a:ext cx="2980973"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de-DE" sz="2400" dirty="0">
                  <a:solidFill>
                    <a:srgbClr val="FFFFFF"/>
                  </a:solidFill>
                  <a:latin typeface="Bebas Neue" panose="020B0506020202020201" pitchFamily="34" charset="0"/>
                </a:rPr>
                <a:t>Transaktion</a:t>
              </a:r>
            </a:p>
          </p:txBody>
        </p:sp>
        <p:sp>
          <p:nvSpPr>
            <p:cNvPr id="49" name="Ellipse 48"/>
            <p:cNvSpPr/>
            <p:nvPr/>
          </p:nvSpPr>
          <p:spPr bwMode="gray">
            <a:xfrm>
              <a:off x="8333684"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400" dirty="0" err="1">
                <a:solidFill>
                  <a:schemeClr val="tx1"/>
                </a:solidFill>
              </a:endParaRPr>
            </a:p>
          </p:txBody>
        </p:sp>
        <p:grpSp>
          <p:nvGrpSpPr>
            <p:cNvPr id="50" name="Gruppieren 49"/>
            <p:cNvGrpSpPr>
              <a:grpSpLocks noChangeAspect="1"/>
            </p:cNvGrpSpPr>
            <p:nvPr/>
          </p:nvGrpSpPr>
          <p:grpSpPr bwMode="gray">
            <a:xfrm>
              <a:off x="8445174" y="2973572"/>
              <a:ext cx="449036" cy="344163"/>
              <a:chOff x="-1177925" y="1365250"/>
              <a:chExt cx="482600" cy="369888"/>
            </a:xfrm>
            <a:solidFill>
              <a:schemeClr val="tx2">
                <a:lumMod val="60000"/>
                <a:lumOff val="40000"/>
              </a:schemeClr>
            </a:solidFill>
          </p:grpSpPr>
          <p:sp>
            <p:nvSpPr>
              <p:cNvPr id="51" name="Freeform 40"/>
              <p:cNvSpPr>
                <a:spLocks/>
              </p:cNvSpPr>
              <p:nvPr/>
            </p:nvSpPr>
            <p:spPr bwMode="gray">
              <a:xfrm>
                <a:off x="-1033463" y="1366838"/>
                <a:ext cx="196850" cy="368300"/>
              </a:xfrm>
              <a:custGeom>
                <a:avLst/>
                <a:gdLst>
                  <a:gd name="T0" fmla="*/ 95 w 95"/>
                  <a:gd name="T1" fmla="*/ 122 h 179"/>
                  <a:gd name="T2" fmla="*/ 92 w 95"/>
                  <a:gd name="T3" fmla="*/ 137 h 179"/>
                  <a:gd name="T4" fmla="*/ 85 w 95"/>
                  <a:gd name="T5" fmla="*/ 149 h 179"/>
                  <a:gd name="T6" fmla="*/ 74 w 95"/>
                  <a:gd name="T7" fmla="*/ 156 h 179"/>
                  <a:gd name="T8" fmla="*/ 61 w 95"/>
                  <a:gd name="T9" fmla="*/ 161 h 179"/>
                  <a:gd name="T10" fmla="*/ 61 w 95"/>
                  <a:gd name="T11" fmla="*/ 172 h 179"/>
                  <a:gd name="T12" fmla="*/ 60 w 95"/>
                  <a:gd name="T13" fmla="*/ 178 h 179"/>
                  <a:gd name="T14" fmla="*/ 55 w 95"/>
                  <a:gd name="T15" fmla="*/ 179 h 179"/>
                  <a:gd name="T16" fmla="*/ 41 w 95"/>
                  <a:gd name="T17" fmla="*/ 179 h 179"/>
                  <a:gd name="T18" fmla="*/ 36 w 95"/>
                  <a:gd name="T19" fmla="*/ 178 h 179"/>
                  <a:gd name="T20" fmla="*/ 34 w 95"/>
                  <a:gd name="T21" fmla="*/ 171 h 179"/>
                  <a:gd name="T22" fmla="*/ 34 w 95"/>
                  <a:gd name="T23" fmla="*/ 163 h 179"/>
                  <a:gd name="T24" fmla="*/ 12 w 95"/>
                  <a:gd name="T25" fmla="*/ 160 h 179"/>
                  <a:gd name="T26" fmla="*/ 0 w 95"/>
                  <a:gd name="T27" fmla="*/ 155 h 179"/>
                  <a:gd name="T28" fmla="*/ 0 w 95"/>
                  <a:gd name="T29" fmla="*/ 150 h 179"/>
                  <a:gd name="T30" fmla="*/ 1 w 95"/>
                  <a:gd name="T31" fmla="*/ 143 h 179"/>
                  <a:gd name="T32" fmla="*/ 3 w 95"/>
                  <a:gd name="T33" fmla="*/ 136 h 179"/>
                  <a:gd name="T34" fmla="*/ 6 w 95"/>
                  <a:gd name="T35" fmla="*/ 133 h 179"/>
                  <a:gd name="T36" fmla="*/ 7 w 95"/>
                  <a:gd name="T37" fmla="*/ 133 h 179"/>
                  <a:gd name="T38" fmla="*/ 9 w 95"/>
                  <a:gd name="T39" fmla="*/ 134 h 179"/>
                  <a:gd name="T40" fmla="*/ 20 w 95"/>
                  <a:gd name="T41" fmla="*/ 138 h 179"/>
                  <a:gd name="T42" fmla="*/ 38 w 95"/>
                  <a:gd name="T43" fmla="*/ 139 h 179"/>
                  <a:gd name="T44" fmla="*/ 58 w 95"/>
                  <a:gd name="T45" fmla="*/ 136 h 179"/>
                  <a:gd name="T46" fmla="*/ 67 w 95"/>
                  <a:gd name="T47" fmla="*/ 123 h 179"/>
                  <a:gd name="T48" fmla="*/ 61 w 95"/>
                  <a:gd name="T49" fmla="*/ 110 h 179"/>
                  <a:gd name="T50" fmla="*/ 42 w 95"/>
                  <a:gd name="T51" fmla="*/ 99 h 179"/>
                  <a:gd name="T52" fmla="*/ 27 w 95"/>
                  <a:gd name="T53" fmla="*/ 92 h 179"/>
                  <a:gd name="T54" fmla="*/ 15 w 95"/>
                  <a:gd name="T55" fmla="*/ 84 h 179"/>
                  <a:gd name="T56" fmla="*/ 6 w 95"/>
                  <a:gd name="T57" fmla="*/ 72 h 179"/>
                  <a:gd name="T58" fmla="*/ 3 w 95"/>
                  <a:gd name="T59" fmla="*/ 55 h 179"/>
                  <a:gd name="T60" fmla="*/ 12 w 95"/>
                  <a:gd name="T61" fmla="*/ 33 h 179"/>
                  <a:gd name="T62" fmla="*/ 38 w 95"/>
                  <a:gd name="T63" fmla="*/ 19 h 179"/>
                  <a:gd name="T64" fmla="*/ 38 w 95"/>
                  <a:gd name="T65" fmla="*/ 8 h 179"/>
                  <a:gd name="T66" fmla="*/ 40 w 95"/>
                  <a:gd name="T67" fmla="*/ 2 h 179"/>
                  <a:gd name="T68" fmla="*/ 46 w 95"/>
                  <a:gd name="T69" fmla="*/ 0 h 179"/>
                  <a:gd name="T70" fmla="*/ 59 w 95"/>
                  <a:gd name="T71" fmla="*/ 0 h 179"/>
                  <a:gd name="T72" fmla="*/ 64 w 95"/>
                  <a:gd name="T73" fmla="*/ 2 h 179"/>
                  <a:gd name="T74" fmla="*/ 65 w 95"/>
                  <a:gd name="T75" fmla="*/ 8 h 179"/>
                  <a:gd name="T76" fmla="*/ 65 w 95"/>
                  <a:gd name="T77" fmla="*/ 18 h 179"/>
                  <a:gd name="T78" fmla="*/ 78 w 95"/>
                  <a:gd name="T79" fmla="*/ 20 h 179"/>
                  <a:gd name="T80" fmla="*/ 85 w 95"/>
                  <a:gd name="T81" fmla="*/ 22 h 179"/>
                  <a:gd name="T82" fmla="*/ 87 w 95"/>
                  <a:gd name="T83" fmla="*/ 26 h 179"/>
                  <a:gd name="T84" fmla="*/ 86 w 95"/>
                  <a:gd name="T85" fmla="*/ 34 h 179"/>
                  <a:gd name="T86" fmla="*/ 84 w 95"/>
                  <a:gd name="T87" fmla="*/ 41 h 179"/>
                  <a:gd name="T88" fmla="*/ 80 w 95"/>
                  <a:gd name="T89" fmla="*/ 43 h 179"/>
                  <a:gd name="T90" fmla="*/ 69 w 95"/>
                  <a:gd name="T91" fmla="*/ 41 h 179"/>
                  <a:gd name="T92" fmla="*/ 55 w 95"/>
                  <a:gd name="T93" fmla="*/ 39 h 179"/>
                  <a:gd name="T94" fmla="*/ 36 w 95"/>
                  <a:gd name="T95" fmla="*/ 44 h 179"/>
                  <a:gd name="T96" fmla="*/ 31 w 95"/>
                  <a:gd name="T97" fmla="*/ 55 h 179"/>
                  <a:gd name="T98" fmla="*/ 37 w 95"/>
                  <a:gd name="T99" fmla="*/ 67 h 179"/>
                  <a:gd name="T100" fmla="*/ 55 w 95"/>
                  <a:gd name="T101" fmla="*/ 76 h 179"/>
                  <a:gd name="T102" fmla="*/ 85 w 95"/>
                  <a:gd name="T103" fmla="*/ 95 h 179"/>
                  <a:gd name="T104" fmla="*/ 95 w 95"/>
                  <a:gd name="T105"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79">
                    <a:moveTo>
                      <a:pt x="95" y="122"/>
                    </a:moveTo>
                    <a:cubicBezTo>
                      <a:pt x="95" y="128"/>
                      <a:pt x="94" y="133"/>
                      <a:pt x="92" y="137"/>
                    </a:cubicBezTo>
                    <a:cubicBezTo>
                      <a:pt x="91" y="142"/>
                      <a:pt x="88" y="146"/>
                      <a:pt x="85" y="149"/>
                    </a:cubicBezTo>
                    <a:cubicBezTo>
                      <a:pt x="82" y="152"/>
                      <a:pt x="79" y="154"/>
                      <a:pt x="74" y="156"/>
                    </a:cubicBezTo>
                    <a:cubicBezTo>
                      <a:pt x="70" y="158"/>
                      <a:pt x="66" y="160"/>
                      <a:pt x="61" y="161"/>
                    </a:cubicBezTo>
                    <a:cubicBezTo>
                      <a:pt x="61" y="172"/>
                      <a:pt x="61" y="172"/>
                      <a:pt x="61" y="172"/>
                    </a:cubicBezTo>
                    <a:cubicBezTo>
                      <a:pt x="61" y="175"/>
                      <a:pt x="60" y="177"/>
                      <a:pt x="60" y="178"/>
                    </a:cubicBezTo>
                    <a:cubicBezTo>
                      <a:pt x="59" y="179"/>
                      <a:pt x="57" y="179"/>
                      <a:pt x="55" y="179"/>
                    </a:cubicBezTo>
                    <a:cubicBezTo>
                      <a:pt x="41" y="179"/>
                      <a:pt x="41" y="179"/>
                      <a:pt x="41" y="179"/>
                    </a:cubicBezTo>
                    <a:cubicBezTo>
                      <a:pt x="38" y="179"/>
                      <a:pt x="37" y="179"/>
                      <a:pt x="36" y="178"/>
                    </a:cubicBezTo>
                    <a:cubicBezTo>
                      <a:pt x="34" y="177"/>
                      <a:pt x="34" y="174"/>
                      <a:pt x="34" y="171"/>
                    </a:cubicBezTo>
                    <a:cubicBezTo>
                      <a:pt x="34" y="163"/>
                      <a:pt x="34" y="163"/>
                      <a:pt x="34" y="163"/>
                    </a:cubicBezTo>
                    <a:cubicBezTo>
                      <a:pt x="25" y="162"/>
                      <a:pt x="18" y="161"/>
                      <a:pt x="12" y="160"/>
                    </a:cubicBezTo>
                    <a:cubicBezTo>
                      <a:pt x="7" y="158"/>
                      <a:pt x="3" y="156"/>
                      <a:pt x="0" y="155"/>
                    </a:cubicBezTo>
                    <a:cubicBezTo>
                      <a:pt x="0" y="154"/>
                      <a:pt x="0" y="153"/>
                      <a:pt x="0" y="150"/>
                    </a:cubicBezTo>
                    <a:cubicBezTo>
                      <a:pt x="0" y="148"/>
                      <a:pt x="0" y="145"/>
                      <a:pt x="1" y="143"/>
                    </a:cubicBezTo>
                    <a:cubicBezTo>
                      <a:pt x="1" y="140"/>
                      <a:pt x="2" y="138"/>
                      <a:pt x="3" y="136"/>
                    </a:cubicBezTo>
                    <a:cubicBezTo>
                      <a:pt x="4" y="134"/>
                      <a:pt x="5" y="133"/>
                      <a:pt x="6" y="133"/>
                    </a:cubicBezTo>
                    <a:cubicBezTo>
                      <a:pt x="6" y="133"/>
                      <a:pt x="7" y="133"/>
                      <a:pt x="7" y="133"/>
                    </a:cubicBezTo>
                    <a:cubicBezTo>
                      <a:pt x="8" y="134"/>
                      <a:pt x="9" y="134"/>
                      <a:pt x="9" y="134"/>
                    </a:cubicBezTo>
                    <a:cubicBezTo>
                      <a:pt x="12" y="135"/>
                      <a:pt x="16" y="136"/>
                      <a:pt x="20" y="138"/>
                    </a:cubicBezTo>
                    <a:cubicBezTo>
                      <a:pt x="25" y="139"/>
                      <a:pt x="31" y="139"/>
                      <a:pt x="38" y="139"/>
                    </a:cubicBezTo>
                    <a:cubicBezTo>
                      <a:pt x="46" y="139"/>
                      <a:pt x="53" y="138"/>
                      <a:pt x="58" y="136"/>
                    </a:cubicBezTo>
                    <a:cubicBezTo>
                      <a:pt x="64" y="133"/>
                      <a:pt x="67" y="129"/>
                      <a:pt x="67" y="123"/>
                    </a:cubicBezTo>
                    <a:cubicBezTo>
                      <a:pt x="67" y="118"/>
                      <a:pt x="65" y="113"/>
                      <a:pt x="61" y="110"/>
                    </a:cubicBezTo>
                    <a:cubicBezTo>
                      <a:pt x="58" y="106"/>
                      <a:pt x="51" y="103"/>
                      <a:pt x="42" y="99"/>
                    </a:cubicBezTo>
                    <a:cubicBezTo>
                      <a:pt x="37" y="97"/>
                      <a:pt x="32" y="95"/>
                      <a:pt x="27" y="92"/>
                    </a:cubicBezTo>
                    <a:cubicBezTo>
                      <a:pt x="22" y="90"/>
                      <a:pt x="18" y="87"/>
                      <a:pt x="15" y="84"/>
                    </a:cubicBezTo>
                    <a:cubicBezTo>
                      <a:pt x="11" y="80"/>
                      <a:pt x="8" y="76"/>
                      <a:pt x="6" y="72"/>
                    </a:cubicBezTo>
                    <a:cubicBezTo>
                      <a:pt x="4" y="67"/>
                      <a:pt x="3" y="62"/>
                      <a:pt x="3" y="55"/>
                    </a:cubicBezTo>
                    <a:cubicBezTo>
                      <a:pt x="3" y="47"/>
                      <a:pt x="6" y="40"/>
                      <a:pt x="12" y="33"/>
                    </a:cubicBezTo>
                    <a:cubicBezTo>
                      <a:pt x="18" y="26"/>
                      <a:pt x="26" y="21"/>
                      <a:pt x="38" y="19"/>
                    </a:cubicBezTo>
                    <a:cubicBezTo>
                      <a:pt x="38" y="8"/>
                      <a:pt x="38" y="8"/>
                      <a:pt x="38" y="8"/>
                    </a:cubicBezTo>
                    <a:cubicBezTo>
                      <a:pt x="38" y="5"/>
                      <a:pt x="39" y="3"/>
                      <a:pt x="40" y="2"/>
                    </a:cubicBezTo>
                    <a:cubicBezTo>
                      <a:pt x="41" y="1"/>
                      <a:pt x="43" y="0"/>
                      <a:pt x="46" y="0"/>
                    </a:cubicBezTo>
                    <a:cubicBezTo>
                      <a:pt x="59" y="0"/>
                      <a:pt x="59" y="0"/>
                      <a:pt x="59" y="0"/>
                    </a:cubicBezTo>
                    <a:cubicBezTo>
                      <a:pt x="62" y="0"/>
                      <a:pt x="64" y="0"/>
                      <a:pt x="64" y="2"/>
                    </a:cubicBezTo>
                    <a:cubicBezTo>
                      <a:pt x="65" y="3"/>
                      <a:pt x="65" y="5"/>
                      <a:pt x="65" y="8"/>
                    </a:cubicBezTo>
                    <a:cubicBezTo>
                      <a:pt x="65" y="18"/>
                      <a:pt x="65" y="18"/>
                      <a:pt x="65" y="18"/>
                    </a:cubicBezTo>
                    <a:cubicBezTo>
                      <a:pt x="70" y="18"/>
                      <a:pt x="75" y="19"/>
                      <a:pt x="78" y="20"/>
                    </a:cubicBezTo>
                    <a:cubicBezTo>
                      <a:pt x="81" y="21"/>
                      <a:pt x="84" y="21"/>
                      <a:pt x="85" y="22"/>
                    </a:cubicBezTo>
                    <a:cubicBezTo>
                      <a:pt x="87" y="23"/>
                      <a:pt x="87" y="24"/>
                      <a:pt x="87" y="26"/>
                    </a:cubicBezTo>
                    <a:cubicBezTo>
                      <a:pt x="87" y="29"/>
                      <a:pt x="87" y="31"/>
                      <a:pt x="86" y="34"/>
                    </a:cubicBezTo>
                    <a:cubicBezTo>
                      <a:pt x="86" y="36"/>
                      <a:pt x="85" y="39"/>
                      <a:pt x="84" y="41"/>
                    </a:cubicBezTo>
                    <a:cubicBezTo>
                      <a:pt x="82" y="43"/>
                      <a:pt x="81" y="44"/>
                      <a:pt x="80" y="43"/>
                    </a:cubicBezTo>
                    <a:cubicBezTo>
                      <a:pt x="78" y="43"/>
                      <a:pt x="74" y="42"/>
                      <a:pt x="69" y="41"/>
                    </a:cubicBezTo>
                    <a:cubicBezTo>
                      <a:pt x="65" y="40"/>
                      <a:pt x="60" y="39"/>
                      <a:pt x="55" y="39"/>
                    </a:cubicBezTo>
                    <a:cubicBezTo>
                      <a:pt x="46" y="39"/>
                      <a:pt x="40" y="41"/>
                      <a:pt x="36" y="44"/>
                    </a:cubicBezTo>
                    <a:cubicBezTo>
                      <a:pt x="33" y="47"/>
                      <a:pt x="31" y="50"/>
                      <a:pt x="31" y="55"/>
                    </a:cubicBezTo>
                    <a:cubicBezTo>
                      <a:pt x="31" y="60"/>
                      <a:pt x="33" y="64"/>
                      <a:pt x="37" y="67"/>
                    </a:cubicBezTo>
                    <a:cubicBezTo>
                      <a:pt x="41" y="70"/>
                      <a:pt x="47" y="73"/>
                      <a:pt x="55" y="76"/>
                    </a:cubicBezTo>
                    <a:cubicBezTo>
                      <a:pt x="68" y="82"/>
                      <a:pt x="78" y="88"/>
                      <a:pt x="85" y="95"/>
                    </a:cubicBezTo>
                    <a:cubicBezTo>
                      <a:pt x="91" y="102"/>
                      <a:pt x="95" y="111"/>
                      <a:pt x="95"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2" name="Freeform 41"/>
              <p:cNvSpPr>
                <a:spLocks/>
              </p:cNvSpPr>
              <p:nvPr/>
            </p:nvSpPr>
            <p:spPr bwMode="gray">
              <a:xfrm>
                <a:off x="-1176338" y="1368425"/>
                <a:ext cx="112713" cy="219075"/>
              </a:xfrm>
              <a:custGeom>
                <a:avLst/>
                <a:gdLst>
                  <a:gd name="T0" fmla="*/ 21 w 54"/>
                  <a:gd name="T1" fmla="*/ 2 h 106"/>
                  <a:gd name="T2" fmla="*/ 21 w 54"/>
                  <a:gd name="T3" fmla="*/ 7 h 106"/>
                  <a:gd name="T4" fmla="*/ 22 w 54"/>
                  <a:gd name="T5" fmla="*/ 11 h 106"/>
                  <a:gd name="T6" fmla="*/ 22 w 54"/>
                  <a:gd name="T7" fmla="*/ 11 h 106"/>
                  <a:gd name="T8" fmla="*/ 20 w 54"/>
                  <a:gd name="T9" fmla="*/ 18 h 106"/>
                  <a:gd name="T10" fmla="*/ 2 w 54"/>
                  <a:gd name="T11" fmla="*/ 39 h 106"/>
                  <a:gd name="T12" fmla="*/ 0 w 54"/>
                  <a:gd name="T13" fmla="*/ 106 h 106"/>
                  <a:gd name="T14" fmla="*/ 17 w 54"/>
                  <a:gd name="T15" fmla="*/ 78 h 106"/>
                  <a:gd name="T16" fmla="*/ 39 w 54"/>
                  <a:gd name="T17" fmla="*/ 64 h 106"/>
                  <a:gd name="T18" fmla="*/ 39 w 54"/>
                  <a:gd name="T19" fmla="*/ 64 h 106"/>
                  <a:gd name="T20" fmla="*/ 39 w 54"/>
                  <a:gd name="T21" fmla="*/ 64 h 106"/>
                  <a:gd name="T22" fmla="*/ 44 w 54"/>
                  <a:gd name="T23" fmla="*/ 66 h 106"/>
                  <a:gd name="T24" fmla="*/ 47 w 54"/>
                  <a:gd name="T25" fmla="*/ 72 h 106"/>
                  <a:gd name="T26" fmla="*/ 47 w 54"/>
                  <a:gd name="T27" fmla="*/ 73 h 106"/>
                  <a:gd name="T28" fmla="*/ 50 w 54"/>
                  <a:gd name="T29" fmla="*/ 75 h 106"/>
                  <a:gd name="T30" fmla="*/ 53 w 54"/>
                  <a:gd name="T31" fmla="*/ 70 h 106"/>
                  <a:gd name="T32" fmla="*/ 54 w 54"/>
                  <a:gd name="T33" fmla="*/ 28 h 106"/>
                  <a:gd name="T34" fmla="*/ 24 w 54"/>
                  <a:gd name="T35" fmla="*/ 1 h 106"/>
                  <a:gd name="T36" fmla="*/ 21 w 54"/>
                  <a:gd name="T37"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21" y="2"/>
                    </a:moveTo>
                    <a:cubicBezTo>
                      <a:pt x="20" y="3"/>
                      <a:pt x="20" y="6"/>
                      <a:pt x="21" y="7"/>
                    </a:cubicBezTo>
                    <a:cubicBezTo>
                      <a:pt x="22" y="11"/>
                      <a:pt x="22" y="11"/>
                      <a:pt x="22" y="11"/>
                    </a:cubicBezTo>
                    <a:cubicBezTo>
                      <a:pt x="22" y="11"/>
                      <a:pt x="22" y="11"/>
                      <a:pt x="22" y="11"/>
                    </a:cubicBezTo>
                    <a:cubicBezTo>
                      <a:pt x="24" y="16"/>
                      <a:pt x="20" y="18"/>
                      <a:pt x="20" y="18"/>
                    </a:cubicBezTo>
                    <a:cubicBezTo>
                      <a:pt x="15" y="21"/>
                      <a:pt x="6" y="28"/>
                      <a:pt x="2" y="39"/>
                    </a:cubicBezTo>
                    <a:cubicBezTo>
                      <a:pt x="0" y="106"/>
                      <a:pt x="0" y="106"/>
                      <a:pt x="0" y="106"/>
                    </a:cubicBezTo>
                    <a:cubicBezTo>
                      <a:pt x="0" y="106"/>
                      <a:pt x="6" y="87"/>
                      <a:pt x="17" y="78"/>
                    </a:cubicBezTo>
                    <a:cubicBezTo>
                      <a:pt x="26" y="73"/>
                      <a:pt x="34" y="67"/>
                      <a:pt x="39" y="64"/>
                    </a:cubicBezTo>
                    <a:cubicBezTo>
                      <a:pt x="39" y="64"/>
                      <a:pt x="39" y="64"/>
                      <a:pt x="39" y="64"/>
                    </a:cubicBezTo>
                    <a:cubicBezTo>
                      <a:pt x="39" y="64"/>
                      <a:pt x="39" y="64"/>
                      <a:pt x="39" y="64"/>
                    </a:cubicBezTo>
                    <a:cubicBezTo>
                      <a:pt x="39" y="63"/>
                      <a:pt x="42" y="62"/>
                      <a:pt x="44" y="66"/>
                    </a:cubicBezTo>
                    <a:cubicBezTo>
                      <a:pt x="47" y="72"/>
                      <a:pt x="47" y="72"/>
                      <a:pt x="47" y="72"/>
                    </a:cubicBezTo>
                    <a:cubicBezTo>
                      <a:pt x="47" y="73"/>
                      <a:pt x="47" y="73"/>
                      <a:pt x="47" y="73"/>
                    </a:cubicBezTo>
                    <a:cubicBezTo>
                      <a:pt x="47" y="74"/>
                      <a:pt x="48" y="75"/>
                      <a:pt x="50" y="75"/>
                    </a:cubicBezTo>
                    <a:cubicBezTo>
                      <a:pt x="52" y="75"/>
                      <a:pt x="52" y="72"/>
                      <a:pt x="53" y="70"/>
                    </a:cubicBezTo>
                    <a:cubicBezTo>
                      <a:pt x="54" y="28"/>
                      <a:pt x="54" y="28"/>
                      <a:pt x="54" y="28"/>
                    </a:cubicBezTo>
                    <a:cubicBezTo>
                      <a:pt x="24" y="1"/>
                      <a:pt x="24" y="1"/>
                      <a:pt x="24" y="1"/>
                    </a:cubicBezTo>
                    <a:cubicBezTo>
                      <a:pt x="23" y="0"/>
                      <a:pt x="22" y="0"/>
                      <a:pt x="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3" name="Freeform 42"/>
              <p:cNvSpPr>
                <a:spLocks/>
              </p:cNvSpPr>
              <p:nvPr/>
            </p:nvSpPr>
            <p:spPr bwMode="gray">
              <a:xfrm>
                <a:off x="-1177925" y="1554163"/>
                <a:ext cx="111125" cy="180975"/>
              </a:xfrm>
              <a:custGeom>
                <a:avLst/>
                <a:gdLst>
                  <a:gd name="T0" fmla="*/ 45 w 54"/>
                  <a:gd name="T1" fmla="*/ 84 h 88"/>
                  <a:gd name="T2" fmla="*/ 53 w 54"/>
                  <a:gd name="T3" fmla="*/ 82 h 88"/>
                  <a:gd name="T4" fmla="*/ 53 w 54"/>
                  <a:gd name="T5" fmla="*/ 32 h 88"/>
                  <a:gd name="T6" fmla="*/ 52 w 54"/>
                  <a:gd name="T7" fmla="*/ 24 h 88"/>
                  <a:gd name="T8" fmla="*/ 23 w 54"/>
                  <a:gd name="T9" fmla="*/ 0 h 88"/>
                  <a:gd name="T10" fmla="*/ 9 w 54"/>
                  <a:gd name="T11" fmla="*/ 19 h 88"/>
                  <a:gd name="T12" fmla="*/ 16 w 54"/>
                  <a:gd name="T13" fmla="*/ 60 h 88"/>
                  <a:gd name="T14" fmla="*/ 45 w 54"/>
                  <a:gd name="T15" fmla="*/ 8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88">
                    <a:moveTo>
                      <a:pt x="45" y="84"/>
                    </a:moveTo>
                    <a:cubicBezTo>
                      <a:pt x="45" y="84"/>
                      <a:pt x="52" y="88"/>
                      <a:pt x="53" y="82"/>
                    </a:cubicBezTo>
                    <a:cubicBezTo>
                      <a:pt x="53" y="32"/>
                      <a:pt x="53" y="32"/>
                      <a:pt x="53" y="32"/>
                    </a:cubicBezTo>
                    <a:cubicBezTo>
                      <a:pt x="53" y="32"/>
                      <a:pt x="54" y="25"/>
                      <a:pt x="52" y="24"/>
                    </a:cubicBezTo>
                    <a:cubicBezTo>
                      <a:pt x="23" y="0"/>
                      <a:pt x="23" y="0"/>
                      <a:pt x="23" y="0"/>
                    </a:cubicBezTo>
                    <a:cubicBezTo>
                      <a:pt x="11" y="11"/>
                      <a:pt x="9" y="19"/>
                      <a:pt x="9" y="19"/>
                    </a:cubicBezTo>
                    <a:cubicBezTo>
                      <a:pt x="0" y="44"/>
                      <a:pt x="16" y="60"/>
                      <a:pt x="16" y="60"/>
                    </a:cubicBezTo>
                    <a:lnTo>
                      <a:pt x="45"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4" name="Freeform 43"/>
              <p:cNvSpPr>
                <a:spLocks/>
              </p:cNvSpPr>
              <p:nvPr/>
            </p:nvSpPr>
            <p:spPr bwMode="gray">
              <a:xfrm>
                <a:off x="-808038" y="1512888"/>
                <a:ext cx="111125" cy="219075"/>
              </a:xfrm>
              <a:custGeom>
                <a:avLst/>
                <a:gdLst>
                  <a:gd name="T0" fmla="*/ 34 w 54"/>
                  <a:gd name="T1" fmla="*/ 104 h 106"/>
                  <a:gd name="T2" fmla="*/ 34 w 54"/>
                  <a:gd name="T3" fmla="*/ 99 h 106"/>
                  <a:gd name="T4" fmla="*/ 33 w 54"/>
                  <a:gd name="T5" fmla="*/ 95 h 106"/>
                  <a:gd name="T6" fmla="*/ 33 w 54"/>
                  <a:gd name="T7" fmla="*/ 95 h 106"/>
                  <a:gd name="T8" fmla="*/ 35 w 54"/>
                  <a:gd name="T9" fmla="*/ 88 h 106"/>
                  <a:gd name="T10" fmla="*/ 53 w 54"/>
                  <a:gd name="T11" fmla="*/ 67 h 106"/>
                  <a:gd name="T12" fmla="*/ 54 w 54"/>
                  <a:gd name="T13" fmla="*/ 0 h 106"/>
                  <a:gd name="T14" fmla="*/ 37 w 54"/>
                  <a:gd name="T15" fmla="*/ 28 h 106"/>
                  <a:gd name="T16" fmla="*/ 16 w 54"/>
                  <a:gd name="T17" fmla="*/ 42 h 106"/>
                  <a:gd name="T18" fmla="*/ 16 w 54"/>
                  <a:gd name="T19" fmla="*/ 42 h 106"/>
                  <a:gd name="T20" fmla="*/ 16 w 54"/>
                  <a:gd name="T21" fmla="*/ 42 h 106"/>
                  <a:gd name="T22" fmla="*/ 11 w 54"/>
                  <a:gd name="T23" fmla="*/ 40 h 106"/>
                  <a:gd name="T24" fmla="*/ 8 w 54"/>
                  <a:gd name="T25" fmla="*/ 34 h 106"/>
                  <a:gd name="T26" fmla="*/ 8 w 54"/>
                  <a:gd name="T27" fmla="*/ 33 h 106"/>
                  <a:gd name="T28" fmla="*/ 4 w 54"/>
                  <a:gd name="T29" fmla="*/ 31 h 106"/>
                  <a:gd name="T30" fmla="*/ 2 w 54"/>
                  <a:gd name="T31" fmla="*/ 36 h 106"/>
                  <a:gd name="T32" fmla="*/ 0 w 54"/>
                  <a:gd name="T33" fmla="*/ 78 h 106"/>
                  <a:gd name="T34" fmla="*/ 30 w 54"/>
                  <a:gd name="T35" fmla="*/ 105 h 106"/>
                  <a:gd name="T36" fmla="*/ 34 w 54"/>
                  <a:gd name="T37"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34" y="104"/>
                    </a:moveTo>
                    <a:cubicBezTo>
                      <a:pt x="35" y="103"/>
                      <a:pt x="34" y="100"/>
                      <a:pt x="34" y="99"/>
                    </a:cubicBezTo>
                    <a:cubicBezTo>
                      <a:pt x="33" y="95"/>
                      <a:pt x="33" y="95"/>
                      <a:pt x="33" y="95"/>
                    </a:cubicBezTo>
                    <a:cubicBezTo>
                      <a:pt x="33" y="95"/>
                      <a:pt x="33" y="95"/>
                      <a:pt x="33" y="95"/>
                    </a:cubicBezTo>
                    <a:cubicBezTo>
                      <a:pt x="31" y="90"/>
                      <a:pt x="35" y="88"/>
                      <a:pt x="35" y="88"/>
                    </a:cubicBezTo>
                    <a:cubicBezTo>
                      <a:pt x="40" y="85"/>
                      <a:pt x="48" y="78"/>
                      <a:pt x="53" y="67"/>
                    </a:cubicBezTo>
                    <a:cubicBezTo>
                      <a:pt x="54" y="0"/>
                      <a:pt x="54" y="0"/>
                      <a:pt x="54" y="0"/>
                    </a:cubicBezTo>
                    <a:cubicBezTo>
                      <a:pt x="54" y="0"/>
                      <a:pt x="49" y="19"/>
                      <a:pt x="37" y="28"/>
                    </a:cubicBezTo>
                    <a:cubicBezTo>
                      <a:pt x="29" y="33"/>
                      <a:pt x="21" y="39"/>
                      <a:pt x="16" y="42"/>
                    </a:cubicBezTo>
                    <a:cubicBezTo>
                      <a:pt x="16" y="42"/>
                      <a:pt x="16" y="42"/>
                      <a:pt x="16" y="42"/>
                    </a:cubicBezTo>
                    <a:cubicBezTo>
                      <a:pt x="16" y="42"/>
                      <a:pt x="16" y="42"/>
                      <a:pt x="16" y="42"/>
                    </a:cubicBezTo>
                    <a:cubicBezTo>
                      <a:pt x="15" y="43"/>
                      <a:pt x="12" y="44"/>
                      <a:pt x="11" y="40"/>
                    </a:cubicBezTo>
                    <a:cubicBezTo>
                      <a:pt x="8" y="34"/>
                      <a:pt x="8" y="34"/>
                      <a:pt x="8" y="34"/>
                    </a:cubicBezTo>
                    <a:cubicBezTo>
                      <a:pt x="8" y="33"/>
                      <a:pt x="8" y="33"/>
                      <a:pt x="8" y="33"/>
                    </a:cubicBezTo>
                    <a:cubicBezTo>
                      <a:pt x="7" y="32"/>
                      <a:pt x="6" y="31"/>
                      <a:pt x="4" y="31"/>
                    </a:cubicBezTo>
                    <a:cubicBezTo>
                      <a:pt x="3" y="31"/>
                      <a:pt x="2" y="34"/>
                      <a:pt x="2" y="36"/>
                    </a:cubicBezTo>
                    <a:cubicBezTo>
                      <a:pt x="0" y="78"/>
                      <a:pt x="0" y="78"/>
                      <a:pt x="0" y="78"/>
                    </a:cubicBezTo>
                    <a:cubicBezTo>
                      <a:pt x="30" y="105"/>
                      <a:pt x="30" y="105"/>
                      <a:pt x="30" y="105"/>
                    </a:cubicBezTo>
                    <a:cubicBezTo>
                      <a:pt x="32" y="106"/>
                      <a:pt x="33" y="106"/>
                      <a:pt x="3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5" name="Freeform 44"/>
              <p:cNvSpPr>
                <a:spLocks/>
              </p:cNvSpPr>
              <p:nvPr/>
            </p:nvSpPr>
            <p:spPr bwMode="gray">
              <a:xfrm>
                <a:off x="-804863" y="1365250"/>
                <a:ext cx="109538" cy="180975"/>
              </a:xfrm>
              <a:custGeom>
                <a:avLst/>
                <a:gdLst>
                  <a:gd name="T0" fmla="*/ 9 w 53"/>
                  <a:gd name="T1" fmla="*/ 4 h 88"/>
                  <a:gd name="T2" fmla="*/ 1 w 53"/>
                  <a:gd name="T3" fmla="*/ 6 h 88"/>
                  <a:gd name="T4" fmla="*/ 0 w 53"/>
                  <a:gd name="T5" fmla="*/ 56 h 88"/>
                  <a:gd name="T6" fmla="*/ 2 w 53"/>
                  <a:gd name="T7" fmla="*/ 64 h 88"/>
                  <a:gd name="T8" fmla="*/ 31 w 53"/>
                  <a:gd name="T9" fmla="*/ 88 h 88"/>
                  <a:gd name="T10" fmla="*/ 44 w 53"/>
                  <a:gd name="T11" fmla="*/ 69 h 88"/>
                  <a:gd name="T12" fmla="*/ 38 w 53"/>
                  <a:gd name="T13" fmla="*/ 28 h 88"/>
                  <a:gd name="T14" fmla="*/ 9 w 53"/>
                  <a:gd name="T15" fmla="*/ 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8">
                    <a:moveTo>
                      <a:pt x="9" y="4"/>
                    </a:moveTo>
                    <a:cubicBezTo>
                      <a:pt x="9" y="4"/>
                      <a:pt x="2" y="0"/>
                      <a:pt x="1" y="6"/>
                    </a:cubicBezTo>
                    <a:cubicBezTo>
                      <a:pt x="0" y="56"/>
                      <a:pt x="0" y="56"/>
                      <a:pt x="0" y="56"/>
                    </a:cubicBezTo>
                    <a:cubicBezTo>
                      <a:pt x="0" y="56"/>
                      <a:pt x="0" y="63"/>
                      <a:pt x="2" y="64"/>
                    </a:cubicBezTo>
                    <a:cubicBezTo>
                      <a:pt x="31" y="88"/>
                      <a:pt x="31" y="88"/>
                      <a:pt x="31" y="88"/>
                    </a:cubicBezTo>
                    <a:cubicBezTo>
                      <a:pt x="42" y="77"/>
                      <a:pt x="44" y="69"/>
                      <a:pt x="44" y="69"/>
                    </a:cubicBezTo>
                    <a:cubicBezTo>
                      <a:pt x="53" y="44"/>
                      <a:pt x="38" y="28"/>
                      <a:pt x="38" y="28"/>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grpSp>
      <p:grpSp>
        <p:nvGrpSpPr>
          <p:cNvPr id="56" name="Gruppieren 55"/>
          <p:cNvGrpSpPr/>
          <p:nvPr/>
        </p:nvGrpSpPr>
        <p:grpSpPr bwMode="gray">
          <a:xfrm>
            <a:off x="4432101" y="1512000"/>
            <a:ext cx="3316980" cy="1676095"/>
            <a:chOff x="4271297" y="1512000"/>
            <a:chExt cx="3316980" cy="1676095"/>
          </a:xfrm>
        </p:grpSpPr>
        <p:sp>
          <p:nvSpPr>
            <p:cNvPr id="57" name="Rechteck 56"/>
            <p:cNvSpPr/>
            <p:nvPr/>
          </p:nvSpPr>
          <p:spPr bwMode="gray">
            <a:xfrm>
              <a:off x="4607304" y="1524334"/>
              <a:ext cx="2980973" cy="1663761"/>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400" dirty="0"/>
                <a:t>Bessere Vergleichsoptionen</a:t>
              </a:r>
            </a:p>
            <a:p>
              <a:pPr marL="285750" indent="-285750">
                <a:lnSpc>
                  <a:spcPct val="90000"/>
                </a:lnSpc>
                <a:spcAft>
                  <a:spcPts val="600"/>
                </a:spcAft>
                <a:buFont typeface="Wingdings" panose="05000000000000000000" pitchFamily="2" charset="2"/>
                <a:buChar char="§"/>
              </a:pPr>
              <a:r>
                <a:rPr lang="de-DE" sz="1400" dirty="0"/>
                <a:t>Abbau von Informationslücken</a:t>
              </a:r>
            </a:p>
          </p:txBody>
        </p:sp>
        <p:sp>
          <p:nvSpPr>
            <p:cNvPr id="58" name="Rechteck 57"/>
            <p:cNvSpPr/>
            <p:nvPr/>
          </p:nvSpPr>
          <p:spPr bwMode="gray">
            <a:xfrm>
              <a:off x="4607302" y="1524334"/>
              <a:ext cx="2980973" cy="659681"/>
            </a:xfrm>
            <a:prstGeom prst="rect">
              <a:avLst/>
            </a:prstGeom>
            <a:solidFill>
              <a:srgbClr val="6A8BAD"/>
            </a:solidFill>
            <a:ln w="12700">
              <a:noFill/>
              <a:miter lim="800000"/>
              <a:headEnd/>
              <a:tailEnd/>
            </a:ln>
            <a:effectLst/>
          </p:spPr>
          <p:txBody>
            <a:bodyPr lIns="180000" tIns="0" rIns="180000" bIns="72000" anchor="ctr" anchorCtr="0"/>
            <a:lstStyle/>
            <a:p>
              <a:pPr algn="ctr">
                <a:lnSpc>
                  <a:spcPct val="80000"/>
                </a:lnSpc>
                <a:spcAft>
                  <a:spcPts val="800"/>
                </a:spcAft>
              </a:pPr>
              <a:r>
                <a:rPr lang="de-DE" sz="2400" dirty="0">
                  <a:solidFill>
                    <a:srgbClr val="FFFFFF"/>
                  </a:solidFill>
                  <a:latin typeface="Bebas Neue" panose="020B0506020202020201" pitchFamily="34" charset="0"/>
                </a:rPr>
                <a:t>Evaluation</a:t>
              </a:r>
            </a:p>
          </p:txBody>
        </p:sp>
        <p:sp>
          <p:nvSpPr>
            <p:cNvPr id="59" name="Ellipse 58"/>
            <p:cNvSpPr/>
            <p:nvPr/>
          </p:nvSpPr>
          <p:spPr bwMode="gray">
            <a:xfrm>
              <a:off x="4271297" y="1512000"/>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400" dirty="0" err="1">
                <a:solidFill>
                  <a:schemeClr val="tx1"/>
                </a:solidFill>
              </a:endParaRPr>
            </a:p>
          </p:txBody>
        </p:sp>
        <p:grpSp>
          <p:nvGrpSpPr>
            <p:cNvPr id="60" name="Gruppieren 59"/>
            <p:cNvGrpSpPr>
              <a:grpSpLocks noChangeAspect="1"/>
            </p:cNvGrpSpPr>
            <p:nvPr/>
          </p:nvGrpSpPr>
          <p:grpSpPr bwMode="gray">
            <a:xfrm>
              <a:off x="4442000" y="1681865"/>
              <a:ext cx="330602" cy="332284"/>
              <a:chOff x="5381625" y="5992813"/>
              <a:chExt cx="623888" cy="627063"/>
            </a:xfrm>
            <a:solidFill>
              <a:schemeClr val="tx2">
                <a:lumMod val="60000"/>
                <a:lumOff val="40000"/>
              </a:schemeClr>
            </a:solidFill>
          </p:grpSpPr>
          <p:sp>
            <p:nvSpPr>
              <p:cNvPr id="61" name="Freeform 3329"/>
              <p:cNvSpPr>
                <a:spLocks noChangeAspect="1" noEditPoints="1"/>
              </p:cNvSpPr>
              <p:nvPr/>
            </p:nvSpPr>
            <p:spPr bwMode="gray">
              <a:xfrm>
                <a:off x="5381625" y="5992813"/>
                <a:ext cx="623888" cy="627063"/>
              </a:xfrm>
              <a:custGeom>
                <a:avLst/>
                <a:gdLst>
                  <a:gd name="T0" fmla="*/ 125 w 166"/>
                  <a:gd name="T1" fmla="*/ 101 h 167"/>
                  <a:gd name="T2" fmla="*/ 134 w 166"/>
                  <a:gd name="T3" fmla="*/ 67 h 167"/>
                  <a:gd name="T4" fmla="*/ 67 w 166"/>
                  <a:gd name="T5" fmla="*/ 0 h 167"/>
                  <a:gd name="T6" fmla="*/ 0 w 166"/>
                  <a:gd name="T7" fmla="*/ 67 h 167"/>
                  <a:gd name="T8" fmla="*/ 67 w 166"/>
                  <a:gd name="T9" fmla="*/ 134 h 167"/>
                  <a:gd name="T10" fmla="*/ 101 w 166"/>
                  <a:gd name="T11" fmla="*/ 125 h 167"/>
                  <a:gd name="T12" fmla="*/ 136 w 166"/>
                  <a:gd name="T13" fmla="*/ 160 h 167"/>
                  <a:gd name="T14" fmla="*/ 160 w 166"/>
                  <a:gd name="T15" fmla="*/ 160 h 167"/>
                  <a:gd name="T16" fmla="*/ 160 w 166"/>
                  <a:gd name="T17" fmla="*/ 136 h 167"/>
                  <a:gd name="T18" fmla="*/ 125 w 166"/>
                  <a:gd name="T19" fmla="*/ 101 h 167"/>
                  <a:gd name="T20" fmla="*/ 67 w 166"/>
                  <a:gd name="T21" fmla="*/ 118 h 167"/>
                  <a:gd name="T22" fmla="*/ 17 w 166"/>
                  <a:gd name="T23" fmla="*/ 67 h 167"/>
                  <a:gd name="T24" fmla="*/ 67 w 166"/>
                  <a:gd name="T25" fmla="*/ 17 h 167"/>
                  <a:gd name="T26" fmla="*/ 117 w 166"/>
                  <a:gd name="T27" fmla="*/ 67 h 167"/>
                  <a:gd name="T28" fmla="*/ 67 w 166"/>
                  <a:gd name="T29"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167">
                    <a:moveTo>
                      <a:pt x="125" y="101"/>
                    </a:moveTo>
                    <a:cubicBezTo>
                      <a:pt x="131" y="91"/>
                      <a:pt x="134" y="80"/>
                      <a:pt x="134" y="67"/>
                    </a:cubicBezTo>
                    <a:cubicBezTo>
                      <a:pt x="134" y="30"/>
                      <a:pt x="104" y="0"/>
                      <a:pt x="67" y="0"/>
                    </a:cubicBezTo>
                    <a:cubicBezTo>
                      <a:pt x="30" y="0"/>
                      <a:pt x="0" y="30"/>
                      <a:pt x="0" y="67"/>
                    </a:cubicBezTo>
                    <a:cubicBezTo>
                      <a:pt x="0" y="104"/>
                      <a:pt x="30" y="134"/>
                      <a:pt x="67" y="134"/>
                    </a:cubicBezTo>
                    <a:cubicBezTo>
                      <a:pt x="79" y="134"/>
                      <a:pt x="91" y="131"/>
                      <a:pt x="101" y="125"/>
                    </a:cubicBezTo>
                    <a:cubicBezTo>
                      <a:pt x="136" y="160"/>
                      <a:pt x="136" y="160"/>
                      <a:pt x="136" y="160"/>
                    </a:cubicBezTo>
                    <a:cubicBezTo>
                      <a:pt x="142" y="167"/>
                      <a:pt x="153" y="167"/>
                      <a:pt x="160" y="160"/>
                    </a:cubicBezTo>
                    <a:cubicBezTo>
                      <a:pt x="166" y="153"/>
                      <a:pt x="166" y="143"/>
                      <a:pt x="160" y="136"/>
                    </a:cubicBezTo>
                    <a:lnTo>
                      <a:pt x="125" y="101"/>
                    </a:lnTo>
                    <a:close/>
                    <a:moveTo>
                      <a:pt x="67" y="118"/>
                    </a:moveTo>
                    <a:cubicBezTo>
                      <a:pt x="39" y="118"/>
                      <a:pt x="17" y="95"/>
                      <a:pt x="17" y="67"/>
                    </a:cubicBezTo>
                    <a:cubicBezTo>
                      <a:pt x="17" y="40"/>
                      <a:pt x="39" y="17"/>
                      <a:pt x="67" y="17"/>
                    </a:cubicBezTo>
                    <a:cubicBezTo>
                      <a:pt x="95" y="17"/>
                      <a:pt x="117" y="40"/>
                      <a:pt x="117" y="67"/>
                    </a:cubicBezTo>
                    <a:cubicBezTo>
                      <a:pt x="117" y="95"/>
                      <a:pt x="95" y="118"/>
                      <a:pt x="67" y="11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solidFill>
                    <a:prstClr val="black"/>
                  </a:solidFill>
                </a:endParaRPr>
              </a:p>
            </p:txBody>
          </p:sp>
          <p:sp>
            <p:nvSpPr>
              <p:cNvPr id="62" name="Freeform 3330"/>
              <p:cNvSpPr>
                <a:spLocks/>
              </p:cNvSpPr>
              <p:nvPr/>
            </p:nvSpPr>
            <p:spPr bwMode="gray">
              <a:xfrm>
                <a:off x="5487988" y="6099176"/>
                <a:ext cx="146050" cy="146050"/>
              </a:xfrm>
              <a:custGeom>
                <a:avLst/>
                <a:gdLst>
                  <a:gd name="T0" fmla="*/ 0 w 39"/>
                  <a:gd name="T1" fmla="*/ 39 h 39"/>
                  <a:gd name="T2" fmla="*/ 11 w 39"/>
                  <a:gd name="T3" fmla="*/ 39 h 39"/>
                  <a:gd name="T4" fmla="*/ 39 w 39"/>
                  <a:gd name="T5" fmla="*/ 11 h 39"/>
                  <a:gd name="T6" fmla="*/ 39 w 39"/>
                  <a:gd name="T7" fmla="*/ 0 h 39"/>
                  <a:gd name="T8" fmla="*/ 0 w 39"/>
                  <a:gd name="T9" fmla="*/ 39 h 39"/>
                </a:gdLst>
                <a:ahLst/>
                <a:cxnLst>
                  <a:cxn ang="0">
                    <a:pos x="T0" y="T1"/>
                  </a:cxn>
                  <a:cxn ang="0">
                    <a:pos x="T2" y="T3"/>
                  </a:cxn>
                  <a:cxn ang="0">
                    <a:pos x="T4" y="T5"/>
                  </a:cxn>
                  <a:cxn ang="0">
                    <a:pos x="T6" y="T7"/>
                  </a:cxn>
                  <a:cxn ang="0">
                    <a:pos x="T8" y="T9"/>
                  </a:cxn>
                </a:cxnLst>
                <a:rect l="0" t="0" r="r" b="b"/>
                <a:pathLst>
                  <a:path w="39" h="39">
                    <a:moveTo>
                      <a:pt x="0" y="39"/>
                    </a:moveTo>
                    <a:cubicBezTo>
                      <a:pt x="11" y="39"/>
                      <a:pt x="11" y="39"/>
                      <a:pt x="11" y="39"/>
                    </a:cubicBezTo>
                    <a:cubicBezTo>
                      <a:pt x="11" y="24"/>
                      <a:pt x="24" y="11"/>
                      <a:pt x="39" y="11"/>
                    </a:cubicBezTo>
                    <a:cubicBezTo>
                      <a:pt x="39" y="0"/>
                      <a:pt x="39" y="0"/>
                      <a:pt x="39" y="0"/>
                    </a:cubicBezTo>
                    <a:cubicBezTo>
                      <a:pt x="17" y="0"/>
                      <a:pt x="0" y="18"/>
                      <a:pt x="0" y="39"/>
                    </a:cubicBezTo>
                    <a:close/>
                  </a:path>
                </a:pathLst>
              </a:custGeom>
              <a:grpFill/>
              <a:ln w="9525" cap="rnd">
                <a:noFill/>
                <a:round/>
                <a:headEnd/>
                <a:tailEnd/>
              </a:ln>
            </p:spPr>
            <p:txBody>
              <a:bodyPr vert="horz" wrap="square" lIns="0" tIns="0" rIns="0" bIns="0" numCol="1" anchor="t" anchorCtr="0" compatLnSpc="1">
                <a:prstTxWarp prst="textNoShape">
                  <a:avLst/>
                </a:prstTxWarp>
              </a:bodyPr>
              <a:lstStyle/>
              <a:p>
                <a:endParaRPr lang="de-DE" dirty="0">
                  <a:solidFill>
                    <a:prstClr val="black"/>
                  </a:solidFill>
                </a:endParaRPr>
              </a:p>
            </p:txBody>
          </p:sp>
        </p:grpSp>
      </p:grpSp>
      <p:grpSp>
        <p:nvGrpSpPr>
          <p:cNvPr id="63" name="Gruppieren 62"/>
          <p:cNvGrpSpPr/>
          <p:nvPr/>
        </p:nvGrpSpPr>
        <p:grpSpPr bwMode="gray">
          <a:xfrm>
            <a:off x="4432100" y="4144046"/>
            <a:ext cx="3316983" cy="1688429"/>
            <a:chOff x="4271294" y="4144046"/>
            <a:chExt cx="3316983" cy="1688429"/>
          </a:xfrm>
        </p:grpSpPr>
        <p:sp>
          <p:nvSpPr>
            <p:cNvPr id="64" name="Rechteck 63"/>
            <p:cNvSpPr/>
            <p:nvPr/>
          </p:nvSpPr>
          <p:spPr bwMode="gray">
            <a:xfrm>
              <a:off x="4607304" y="4156380"/>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400" dirty="0"/>
                <a:t>Kundenorientierte Lösungsfindung</a:t>
              </a:r>
            </a:p>
            <a:p>
              <a:pPr marL="285750" indent="-285750">
                <a:lnSpc>
                  <a:spcPct val="90000"/>
                </a:lnSpc>
                <a:spcAft>
                  <a:spcPts val="600"/>
                </a:spcAft>
                <a:buFont typeface="Wingdings" panose="05000000000000000000" pitchFamily="2" charset="2"/>
                <a:buChar char="§"/>
              </a:pPr>
              <a:r>
                <a:rPr lang="de-DE" sz="1400" dirty="0"/>
                <a:t>Individuelle Hilfeleistungen</a:t>
              </a:r>
            </a:p>
          </p:txBody>
        </p:sp>
        <p:sp>
          <p:nvSpPr>
            <p:cNvPr id="65" name="Rechteck 64"/>
            <p:cNvSpPr/>
            <p:nvPr/>
          </p:nvSpPr>
          <p:spPr bwMode="gray">
            <a:xfrm>
              <a:off x="4607304" y="4156380"/>
              <a:ext cx="2980971"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de-DE" sz="2400" dirty="0">
                  <a:solidFill>
                    <a:srgbClr val="FFFFFF"/>
                  </a:solidFill>
                  <a:latin typeface="Bebas Neue" panose="020B0506020202020201" pitchFamily="34" charset="0"/>
                </a:rPr>
                <a:t>Problemlösung</a:t>
              </a:r>
            </a:p>
          </p:txBody>
        </p:sp>
        <p:sp>
          <p:nvSpPr>
            <p:cNvPr id="66" name="Ellipse 65"/>
            <p:cNvSpPr/>
            <p:nvPr/>
          </p:nvSpPr>
          <p:spPr bwMode="gray">
            <a:xfrm>
              <a:off x="4271294" y="4144046"/>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400" dirty="0" err="1">
                <a:solidFill>
                  <a:schemeClr val="tx1"/>
                </a:solidFill>
              </a:endParaRPr>
            </a:p>
          </p:txBody>
        </p:sp>
        <p:grpSp>
          <p:nvGrpSpPr>
            <p:cNvPr id="67" name="METRO ICON - light bulb 2"/>
            <p:cNvGrpSpPr>
              <a:grpSpLocks noChangeAspect="1"/>
            </p:cNvGrpSpPr>
            <p:nvPr/>
          </p:nvGrpSpPr>
          <p:grpSpPr bwMode="gray">
            <a:xfrm>
              <a:off x="4412115" y="4258753"/>
              <a:ext cx="378914" cy="430480"/>
              <a:chOff x="5870328" y="2487653"/>
              <a:chExt cx="448171" cy="509163"/>
            </a:xfrm>
            <a:solidFill>
              <a:schemeClr val="tx2">
                <a:lumMod val="60000"/>
                <a:lumOff val="40000"/>
              </a:schemeClr>
            </a:solidFill>
          </p:grpSpPr>
          <p:sp>
            <p:nvSpPr>
              <p:cNvPr id="68" name="Freeform 14"/>
              <p:cNvSpPr>
                <a:spLocks/>
              </p:cNvSpPr>
              <p:nvPr/>
            </p:nvSpPr>
            <p:spPr bwMode="gray">
              <a:xfrm>
                <a:off x="5963145" y="2572513"/>
                <a:ext cx="262538" cy="307619"/>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69" name="Freeform 14"/>
              <p:cNvSpPr>
                <a:spLocks/>
              </p:cNvSpPr>
              <p:nvPr/>
            </p:nvSpPr>
            <p:spPr bwMode="gray">
              <a:xfrm>
                <a:off x="6040049" y="289604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0" name="Freeform 14"/>
              <p:cNvSpPr>
                <a:spLocks/>
              </p:cNvSpPr>
              <p:nvPr/>
            </p:nvSpPr>
            <p:spPr bwMode="gray">
              <a:xfrm>
                <a:off x="6042702" y="293317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1" name="Freeform 14"/>
              <p:cNvSpPr>
                <a:spLocks/>
              </p:cNvSpPr>
              <p:nvPr/>
            </p:nvSpPr>
            <p:spPr bwMode="gray">
              <a:xfrm>
                <a:off x="6260157" y="2681242"/>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2" name="Freeform 14"/>
              <p:cNvSpPr>
                <a:spLocks/>
              </p:cNvSpPr>
              <p:nvPr/>
            </p:nvSpPr>
            <p:spPr bwMode="gray">
              <a:xfrm>
                <a:off x="5870328" y="2681242"/>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3" name="Freeform 14"/>
              <p:cNvSpPr>
                <a:spLocks/>
              </p:cNvSpPr>
              <p:nvPr/>
            </p:nvSpPr>
            <p:spPr bwMode="gray">
              <a:xfrm>
                <a:off x="6228334" y="2569862"/>
                <a:ext cx="68950" cy="60993"/>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4" name="Freeform 14"/>
              <p:cNvSpPr>
                <a:spLocks/>
              </p:cNvSpPr>
              <p:nvPr/>
            </p:nvSpPr>
            <p:spPr bwMode="gray">
              <a:xfrm>
                <a:off x="5891543" y="2766102"/>
                <a:ext cx="66298" cy="53038"/>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5" name="Freeform 14"/>
              <p:cNvSpPr>
                <a:spLocks/>
              </p:cNvSpPr>
              <p:nvPr/>
            </p:nvSpPr>
            <p:spPr bwMode="gray">
              <a:xfrm>
                <a:off x="5896848" y="2569862"/>
                <a:ext cx="66298" cy="60993"/>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6" name="Freeform 14"/>
              <p:cNvSpPr>
                <a:spLocks/>
              </p:cNvSpPr>
              <p:nvPr/>
            </p:nvSpPr>
            <p:spPr bwMode="gray">
              <a:xfrm>
                <a:off x="6233639" y="2766102"/>
                <a:ext cx="68950" cy="53038"/>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7" name="Freeform 14"/>
              <p:cNvSpPr>
                <a:spLocks/>
              </p:cNvSpPr>
              <p:nvPr/>
            </p:nvSpPr>
            <p:spPr bwMode="gray">
              <a:xfrm>
                <a:off x="6164689" y="2503565"/>
                <a:ext cx="53038" cy="66296"/>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8" name="Freeform 14"/>
              <p:cNvSpPr>
                <a:spLocks/>
              </p:cNvSpPr>
              <p:nvPr/>
            </p:nvSpPr>
            <p:spPr bwMode="gray">
              <a:xfrm>
                <a:off x="5973753" y="2503565"/>
                <a:ext cx="55690" cy="66296"/>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79" name="Freeform 14"/>
              <p:cNvSpPr>
                <a:spLocks/>
              </p:cNvSpPr>
              <p:nvPr/>
            </p:nvSpPr>
            <p:spPr bwMode="gray">
              <a:xfrm>
                <a:off x="6082479" y="2487653"/>
                <a:ext cx="29172" cy="55689"/>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80"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grpSp>
      <p:grpSp>
        <p:nvGrpSpPr>
          <p:cNvPr id="81" name="Gruppieren 80"/>
          <p:cNvGrpSpPr/>
          <p:nvPr/>
        </p:nvGrpSpPr>
        <p:grpSpPr bwMode="gray">
          <a:xfrm>
            <a:off x="540000" y="2805953"/>
            <a:ext cx="3307501" cy="1692123"/>
            <a:chOff x="540000" y="2805953"/>
            <a:chExt cx="3307501" cy="1692123"/>
          </a:xfrm>
        </p:grpSpPr>
        <p:sp>
          <p:nvSpPr>
            <p:cNvPr id="82" name="Rechteck 81"/>
            <p:cNvSpPr/>
            <p:nvPr/>
          </p:nvSpPr>
          <p:spPr bwMode="gray">
            <a:xfrm>
              <a:off x="866528"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400" dirty="0"/>
                <a:t>Verbesserte Suchfunktion</a:t>
              </a:r>
            </a:p>
            <a:p>
              <a:pPr marL="285750" indent="-285750">
                <a:lnSpc>
                  <a:spcPct val="90000"/>
                </a:lnSpc>
                <a:spcAft>
                  <a:spcPts val="600"/>
                </a:spcAft>
                <a:buFont typeface="Wingdings" panose="05000000000000000000" pitchFamily="2" charset="2"/>
                <a:buChar char="§"/>
              </a:pPr>
              <a:r>
                <a:rPr lang="de-DE" sz="1400" dirty="0"/>
                <a:t>Niedrigere Suchkosten</a:t>
              </a:r>
            </a:p>
          </p:txBody>
        </p:sp>
        <p:sp>
          <p:nvSpPr>
            <p:cNvPr id="83" name="Rechteck 82"/>
            <p:cNvSpPr/>
            <p:nvPr/>
          </p:nvSpPr>
          <p:spPr bwMode="gray">
            <a:xfrm>
              <a:off x="866947" y="2821982"/>
              <a:ext cx="2980552"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90000"/>
                </a:lnSpc>
                <a:spcAft>
                  <a:spcPts val="1000"/>
                </a:spcAft>
              </a:pPr>
              <a:r>
                <a:rPr lang="de-DE" sz="2400" dirty="0">
                  <a:solidFill>
                    <a:srgbClr val="FFFFFF"/>
                  </a:solidFill>
                  <a:latin typeface="Bebas Neue" panose="020B0506020202020201" pitchFamily="34" charset="0"/>
                </a:rPr>
                <a:t>Suche</a:t>
              </a:r>
            </a:p>
          </p:txBody>
        </p:sp>
        <p:grpSp>
          <p:nvGrpSpPr>
            <p:cNvPr id="84" name="Gruppieren 83"/>
            <p:cNvGrpSpPr/>
            <p:nvPr/>
          </p:nvGrpSpPr>
          <p:grpSpPr bwMode="gray">
            <a:xfrm>
              <a:off x="540000" y="2805953"/>
              <a:ext cx="672015" cy="672015"/>
              <a:chOff x="540000" y="2809647"/>
              <a:chExt cx="672015" cy="672015"/>
            </a:xfrm>
          </p:grpSpPr>
          <p:sp>
            <p:nvSpPr>
              <p:cNvPr id="85" name="Ellipse 84"/>
              <p:cNvSpPr/>
              <p:nvPr/>
            </p:nvSpPr>
            <p:spPr bwMode="gray">
              <a:xfrm>
                <a:off x="540000"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400" dirty="0" err="1">
                  <a:solidFill>
                    <a:schemeClr val="tx1"/>
                  </a:solidFill>
                </a:endParaRPr>
              </a:p>
            </p:txBody>
          </p:sp>
          <p:sp>
            <p:nvSpPr>
              <p:cNvPr id="86" name="METRO ICON - paper 2"/>
              <p:cNvSpPr>
                <a:spLocks noChangeAspect="1" noEditPoints="1"/>
              </p:cNvSpPr>
              <p:nvPr/>
            </p:nvSpPr>
            <p:spPr bwMode="gray">
              <a:xfrm>
                <a:off x="705246" y="2965135"/>
                <a:ext cx="341523" cy="361039"/>
              </a:xfrm>
              <a:custGeom>
                <a:avLst/>
                <a:gdLst>
                  <a:gd name="T0" fmla="*/ 4 w 59"/>
                  <a:gd name="T1" fmla="*/ 0 h 63"/>
                  <a:gd name="T2" fmla="*/ 42 w 59"/>
                  <a:gd name="T3" fmla="*/ 0 h 63"/>
                  <a:gd name="T4" fmla="*/ 46 w 59"/>
                  <a:gd name="T5" fmla="*/ 5 h 63"/>
                  <a:gd name="T6" fmla="*/ 40 w 59"/>
                  <a:gd name="T7" fmla="*/ 11 h 63"/>
                  <a:gd name="T8" fmla="*/ 40 w 59"/>
                  <a:gd name="T9" fmla="*/ 7 h 63"/>
                  <a:gd name="T10" fmla="*/ 40 w 59"/>
                  <a:gd name="T11" fmla="*/ 7 h 63"/>
                  <a:gd name="T12" fmla="*/ 6 w 59"/>
                  <a:gd name="T13" fmla="*/ 7 h 63"/>
                  <a:gd name="T14" fmla="*/ 6 w 59"/>
                  <a:gd name="T15" fmla="*/ 7 h 63"/>
                  <a:gd name="T16" fmla="*/ 6 w 59"/>
                  <a:gd name="T17" fmla="*/ 56 h 63"/>
                  <a:gd name="T18" fmla="*/ 6 w 59"/>
                  <a:gd name="T19" fmla="*/ 57 h 63"/>
                  <a:gd name="T20" fmla="*/ 40 w 59"/>
                  <a:gd name="T21" fmla="*/ 57 h 63"/>
                  <a:gd name="T22" fmla="*/ 40 w 59"/>
                  <a:gd name="T23" fmla="*/ 56 h 63"/>
                  <a:gd name="T24" fmla="*/ 40 w 59"/>
                  <a:gd name="T25" fmla="*/ 45 h 63"/>
                  <a:gd name="T26" fmla="*/ 46 w 59"/>
                  <a:gd name="T27" fmla="*/ 39 h 63"/>
                  <a:gd name="T28" fmla="*/ 46 w 59"/>
                  <a:gd name="T29" fmla="*/ 58 h 63"/>
                  <a:gd name="T30" fmla="*/ 42 w 59"/>
                  <a:gd name="T31" fmla="*/ 63 h 63"/>
                  <a:gd name="T32" fmla="*/ 4 w 59"/>
                  <a:gd name="T33" fmla="*/ 63 h 63"/>
                  <a:gd name="T34" fmla="*/ 0 w 59"/>
                  <a:gd name="T35" fmla="*/ 58 h 63"/>
                  <a:gd name="T36" fmla="*/ 0 w 59"/>
                  <a:gd name="T37" fmla="*/ 5 h 63"/>
                  <a:gd name="T38" fmla="*/ 4 w 59"/>
                  <a:gd name="T39" fmla="*/ 0 h 63"/>
                  <a:gd name="T40" fmla="*/ 52 w 59"/>
                  <a:gd name="T41" fmla="*/ 10 h 63"/>
                  <a:gd name="T42" fmla="*/ 49 w 59"/>
                  <a:gd name="T43" fmla="*/ 9 h 63"/>
                  <a:gd name="T44" fmla="*/ 46 w 59"/>
                  <a:gd name="T45" fmla="*/ 11 h 63"/>
                  <a:gd name="T46" fmla="*/ 23 w 59"/>
                  <a:gd name="T47" fmla="*/ 34 h 63"/>
                  <a:gd name="T48" fmla="*/ 23 w 59"/>
                  <a:gd name="T49" fmla="*/ 34 h 63"/>
                  <a:gd name="T50" fmla="*/ 19 w 59"/>
                  <a:gd name="T51" fmla="*/ 48 h 63"/>
                  <a:gd name="T52" fmla="*/ 19 w 59"/>
                  <a:gd name="T53" fmla="*/ 49 h 63"/>
                  <a:gd name="T54" fmla="*/ 20 w 59"/>
                  <a:gd name="T55" fmla="*/ 50 h 63"/>
                  <a:gd name="T56" fmla="*/ 34 w 59"/>
                  <a:gd name="T57" fmla="*/ 46 h 63"/>
                  <a:gd name="T58" fmla="*/ 35 w 59"/>
                  <a:gd name="T59" fmla="*/ 45 h 63"/>
                  <a:gd name="T60" fmla="*/ 58 w 59"/>
                  <a:gd name="T61" fmla="*/ 22 h 63"/>
                  <a:gd name="T62" fmla="*/ 58 w 59"/>
                  <a:gd name="T63" fmla="*/ 22 h 63"/>
                  <a:gd name="T64" fmla="*/ 58 w 59"/>
                  <a:gd name="T65" fmla="*/ 22 h 63"/>
                  <a:gd name="T66" fmla="*/ 59 w 59"/>
                  <a:gd name="T67" fmla="*/ 20 h 63"/>
                  <a:gd name="T68" fmla="*/ 59 w 59"/>
                  <a:gd name="T69" fmla="*/ 17 h 63"/>
                  <a:gd name="T70" fmla="*/ 56 w 59"/>
                  <a:gd name="T71" fmla="*/ 13 h 63"/>
                  <a:gd name="T72" fmla="*/ 56 w 59"/>
                  <a:gd name="T73" fmla="*/ 13 h 63"/>
                  <a:gd name="T74" fmla="*/ 52 w 59"/>
                  <a:gd name="T75" fmla="*/ 10 h 63"/>
                  <a:gd name="T76" fmla="*/ 23 w 59"/>
                  <a:gd name="T77" fmla="*/ 41 h 63"/>
                  <a:gd name="T78" fmla="*/ 27 w 59"/>
                  <a:gd name="T79" fmla="*/ 45 h 63"/>
                  <a:gd name="T80" fmla="*/ 33 w 59"/>
                  <a:gd name="T81" fmla="*/ 44 h 63"/>
                  <a:gd name="T82" fmla="*/ 32 w 59"/>
                  <a:gd name="T83" fmla="*/ 40 h 63"/>
                  <a:gd name="T84" fmla="*/ 27 w 59"/>
                  <a:gd name="T85" fmla="*/ 40 h 63"/>
                  <a:gd name="T86" fmla="*/ 27 w 59"/>
                  <a:gd name="T87" fmla="*/ 40 h 63"/>
                  <a:gd name="T88" fmla="*/ 27 w 59"/>
                  <a:gd name="T89" fmla="*/ 40 h 63"/>
                  <a:gd name="T90" fmla="*/ 26 w 59"/>
                  <a:gd name="T91" fmla="*/ 40 h 63"/>
                  <a:gd name="T92" fmla="*/ 24 w 59"/>
                  <a:gd name="T93" fmla="*/ 37 h 63"/>
                  <a:gd name="T94" fmla="*/ 23 w 59"/>
                  <a:gd name="T95"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63">
                    <a:moveTo>
                      <a:pt x="4" y="0"/>
                    </a:moveTo>
                    <a:cubicBezTo>
                      <a:pt x="42" y="0"/>
                      <a:pt x="42" y="0"/>
                      <a:pt x="42" y="0"/>
                    </a:cubicBezTo>
                    <a:cubicBezTo>
                      <a:pt x="44" y="0"/>
                      <a:pt x="46" y="2"/>
                      <a:pt x="46" y="5"/>
                    </a:cubicBezTo>
                    <a:cubicBezTo>
                      <a:pt x="40" y="11"/>
                      <a:pt x="40" y="11"/>
                      <a:pt x="40" y="11"/>
                    </a:cubicBezTo>
                    <a:cubicBezTo>
                      <a:pt x="40" y="7"/>
                      <a:pt x="40" y="7"/>
                      <a:pt x="40" y="7"/>
                    </a:cubicBezTo>
                    <a:cubicBezTo>
                      <a:pt x="40" y="7"/>
                      <a:pt x="40" y="7"/>
                      <a:pt x="40" y="7"/>
                    </a:cubicBezTo>
                    <a:cubicBezTo>
                      <a:pt x="6" y="7"/>
                      <a:pt x="6" y="7"/>
                      <a:pt x="6" y="7"/>
                    </a:cubicBezTo>
                    <a:cubicBezTo>
                      <a:pt x="6" y="7"/>
                      <a:pt x="6" y="7"/>
                      <a:pt x="6" y="7"/>
                    </a:cubicBezTo>
                    <a:cubicBezTo>
                      <a:pt x="6" y="56"/>
                      <a:pt x="6" y="56"/>
                      <a:pt x="6" y="56"/>
                    </a:cubicBezTo>
                    <a:cubicBezTo>
                      <a:pt x="6" y="56"/>
                      <a:pt x="6" y="57"/>
                      <a:pt x="6" y="57"/>
                    </a:cubicBezTo>
                    <a:cubicBezTo>
                      <a:pt x="23" y="57"/>
                      <a:pt x="23" y="57"/>
                      <a:pt x="40" y="57"/>
                    </a:cubicBezTo>
                    <a:cubicBezTo>
                      <a:pt x="40" y="57"/>
                      <a:pt x="40" y="56"/>
                      <a:pt x="40" y="56"/>
                    </a:cubicBezTo>
                    <a:cubicBezTo>
                      <a:pt x="40" y="45"/>
                      <a:pt x="40" y="45"/>
                      <a:pt x="40" y="45"/>
                    </a:cubicBezTo>
                    <a:cubicBezTo>
                      <a:pt x="46" y="39"/>
                      <a:pt x="46" y="39"/>
                      <a:pt x="46" y="39"/>
                    </a:cubicBezTo>
                    <a:cubicBezTo>
                      <a:pt x="46" y="58"/>
                      <a:pt x="46" y="58"/>
                      <a:pt x="46" y="58"/>
                    </a:cubicBezTo>
                    <a:cubicBezTo>
                      <a:pt x="46" y="61"/>
                      <a:pt x="44" y="63"/>
                      <a:pt x="42" y="63"/>
                    </a:cubicBezTo>
                    <a:cubicBezTo>
                      <a:pt x="24" y="63"/>
                      <a:pt x="22" y="63"/>
                      <a:pt x="4" y="63"/>
                    </a:cubicBezTo>
                    <a:cubicBezTo>
                      <a:pt x="2" y="63"/>
                      <a:pt x="0" y="61"/>
                      <a:pt x="0" y="58"/>
                    </a:cubicBezTo>
                    <a:cubicBezTo>
                      <a:pt x="0" y="5"/>
                      <a:pt x="0" y="5"/>
                      <a:pt x="0" y="5"/>
                    </a:cubicBezTo>
                    <a:cubicBezTo>
                      <a:pt x="0" y="2"/>
                      <a:pt x="2" y="0"/>
                      <a:pt x="4" y="0"/>
                    </a:cubicBezTo>
                    <a:close/>
                    <a:moveTo>
                      <a:pt x="52" y="10"/>
                    </a:moveTo>
                    <a:cubicBezTo>
                      <a:pt x="51" y="9"/>
                      <a:pt x="50" y="9"/>
                      <a:pt x="49" y="9"/>
                    </a:cubicBezTo>
                    <a:cubicBezTo>
                      <a:pt x="48" y="9"/>
                      <a:pt x="47" y="10"/>
                      <a:pt x="46" y="11"/>
                    </a:cubicBezTo>
                    <a:cubicBezTo>
                      <a:pt x="23" y="34"/>
                      <a:pt x="23" y="34"/>
                      <a:pt x="23" y="34"/>
                    </a:cubicBezTo>
                    <a:cubicBezTo>
                      <a:pt x="23" y="34"/>
                      <a:pt x="23" y="34"/>
                      <a:pt x="23" y="34"/>
                    </a:cubicBezTo>
                    <a:cubicBezTo>
                      <a:pt x="19" y="48"/>
                      <a:pt x="19" y="48"/>
                      <a:pt x="19" y="48"/>
                    </a:cubicBezTo>
                    <a:cubicBezTo>
                      <a:pt x="19" y="48"/>
                      <a:pt x="19" y="49"/>
                      <a:pt x="19" y="49"/>
                    </a:cubicBezTo>
                    <a:cubicBezTo>
                      <a:pt x="19" y="50"/>
                      <a:pt x="20" y="50"/>
                      <a:pt x="20" y="50"/>
                    </a:cubicBezTo>
                    <a:cubicBezTo>
                      <a:pt x="34" y="46"/>
                      <a:pt x="34" y="46"/>
                      <a:pt x="34" y="46"/>
                    </a:cubicBezTo>
                    <a:cubicBezTo>
                      <a:pt x="34" y="46"/>
                      <a:pt x="35" y="46"/>
                      <a:pt x="35" y="45"/>
                    </a:cubicBezTo>
                    <a:cubicBezTo>
                      <a:pt x="58" y="22"/>
                      <a:pt x="58" y="22"/>
                      <a:pt x="58" y="22"/>
                    </a:cubicBezTo>
                    <a:cubicBezTo>
                      <a:pt x="58" y="22"/>
                      <a:pt x="58" y="22"/>
                      <a:pt x="58" y="22"/>
                    </a:cubicBezTo>
                    <a:cubicBezTo>
                      <a:pt x="58" y="22"/>
                      <a:pt x="58" y="22"/>
                      <a:pt x="58" y="22"/>
                    </a:cubicBezTo>
                    <a:cubicBezTo>
                      <a:pt x="58" y="22"/>
                      <a:pt x="59" y="21"/>
                      <a:pt x="59" y="20"/>
                    </a:cubicBezTo>
                    <a:cubicBezTo>
                      <a:pt x="59" y="19"/>
                      <a:pt x="59" y="18"/>
                      <a:pt x="59" y="17"/>
                    </a:cubicBezTo>
                    <a:cubicBezTo>
                      <a:pt x="58" y="15"/>
                      <a:pt x="57" y="14"/>
                      <a:pt x="56" y="13"/>
                    </a:cubicBezTo>
                    <a:cubicBezTo>
                      <a:pt x="56" y="13"/>
                      <a:pt x="56" y="13"/>
                      <a:pt x="56" y="13"/>
                    </a:cubicBezTo>
                    <a:cubicBezTo>
                      <a:pt x="54" y="12"/>
                      <a:pt x="53" y="11"/>
                      <a:pt x="52" y="10"/>
                    </a:cubicBezTo>
                    <a:close/>
                    <a:moveTo>
                      <a:pt x="23" y="41"/>
                    </a:moveTo>
                    <a:cubicBezTo>
                      <a:pt x="25" y="42"/>
                      <a:pt x="26" y="44"/>
                      <a:pt x="27" y="45"/>
                    </a:cubicBezTo>
                    <a:cubicBezTo>
                      <a:pt x="33" y="44"/>
                      <a:pt x="33" y="44"/>
                      <a:pt x="33" y="44"/>
                    </a:cubicBezTo>
                    <a:cubicBezTo>
                      <a:pt x="32" y="40"/>
                      <a:pt x="32" y="40"/>
                      <a:pt x="32" y="40"/>
                    </a:cubicBezTo>
                    <a:cubicBezTo>
                      <a:pt x="27" y="40"/>
                      <a:pt x="27" y="40"/>
                      <a:pt x="27" y="40"/>
                    </a:cubicBezTo>
                    <a:cubicBezTo>
                      <a:pt x="27" y="40"/>
                      <a:pt x="27" y="40"/>
                      <a:pt x="27" y="40"/>
                    </a:cubicBezTo>
                    <a:cubicBezTo>
                      <a:pt x="27" y="40"/>
                      <a:pt x="27" y="40"/>
                      <a:pt x="27" y="40"/>
                    </a:cubicBezTo>
                    <a:cubicBezTo>
                      <a:pt x="27" y="41"/>
                      <a:pt x="26" y="40"/>
                      <a:pt x="26" y="40"/>
                    </a:cubicBezTo>
                    <a:cubicBezTo>
                      <a:pt x="24" y="37"/>
                      <a:pt x="24" y="37"/>
                      <a:pt x="24" y="37"/>
                    </a:cubicBezTo>
                    <a:lnTo>
                      <a:pt x="23" y="41"/>
                    </a:lnTo>
                    <a:close/>
                  </a:path>
                </a:pathLst>
              </a:custGeom>
              <a:solidFill>
                <a:schemeClr val="tx2">
                  <a:lumMod val="60000"/>
                  <a:lumOff val="40000"/>
                </a:schemeClr>
              </a:solidFill>
              <a:ln>
                <a:noFill/>
              </a:ln>
            </p:spPr>
            <p:txBody>
              <a:bodyPr vert="horz" wrap="square" lIns="0" tIns="0" rIns="0" bIns="0" numCol="1" anchor="t" anchorCtr="0" compatLnSpc="1">
                <a:prstTxWarp prst="textNoShape">
                  <a:avLst/>
                </a:prstTxWarp>
              </a:bodyPr>
              <a:lstStyle/>
              <a:p>
                <a:endParaRPr lang="de-DE" dirty="0"/>
              </a:p>
            </p:txBody>
          </p:sp>
        </p:grpSp>
      </p:grpSp>
      <p:pic>
        <p:nvPicPr>
          <p:cNvPr id="8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7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90644" cy="5814000"/>
          </a:xfrm>
          <a:prstGeom prst="rect">
            <a:avLst/>
          </a:prstGeom>
        </p:spPr>
      </p:pic>
      <p:sp>
        <p:nvSpPr>
          <p:cNvPr id="7" name="Rectangle"/>
          <p:cNvSpPr/>
          <p:nvPr/>
        </p:nvSpPr>
        <p:spPr bwMode="gray">
          <a:xfrm>
            <a:off x="-794"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2. INTERAKTION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2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4" name="Subtitle"/>
          <p:cNvSpPr>
            <a:spLocks noGrp="1"/>
          </p:cNvSpPr>
          <p:nvPr>
            <p:ph type="body" sz="quarter" idx="13"/>
          </p:nvPr>
        </p:nvSpPr>
        <p:spPr bwMode="gray"/>
        <p:txBody>
          <a:bodyPr/>
          <a:lstStyle/>
          <a:p>
            <a:r>
              <a:rPr lang="de-DE" dirty="0"/>
              <a:t>Vielfalt elektronischer Geschäftsbeziehungen</a:t>
            </a:r>
          </a:p>
        </p:txBody>
      </p:sp>
      <p:graphicFrame>
        <p:nvGraphicFramePr>
          <p:cNvPr id="5" name="Tabelle 4"/>
          <p:cNvGraphicFramePr>
            <a:graphicFrameLocks noGrp="1"/>
          </p:cNvGraphicFramePr>
          <p:nvPr>
            <p:extLst>
              <p:ext uri="{D42A27DB-BD31-4B8C-83A1-F6EECF244321}">
                <p14:modId xmlns:p14="http://schemas.microsoft.com/office/powerpoint/2010/main" val="2448496154"/>
              </p:ext>
            </p:extLst>
          </p:nvPr>
        </p:nvGraphicFramePr>
        <p:xfrm>
          <a:off x="552450" y="1516064"/>
          <a:ext cx="11109075" cy="4306885"/>
        </p:xfrm>
        <a:graphic>
          <a:graphicData uri="http://schemas.openxmlformats.org/drawingml/2006/table">
            <a:tbl>
              <a:tblPr firstRow="1" bandRow="1">
                <a:tableStyleId>{5C22544A-7EE6-4342-B048-85BDC9FD1C3A}</a:tableStyleId>
              </a:tblPr>
              <a:tblGrid>
                <a:gridCol w="1185284">
                  <a:extLst>
                    <a:ext uri="{9D8B030D-6E8A-4147-A177-3AD203B41FA5}">
                      <a16:colId xmlns:a16="http://schemas.microsoft.com/office/drawing/2014/main" xmlns="" val="20000"/>
                    </a:ext>
                  </a:extLst>
                </a:gridCol>
                <a:gridCol w="2186566">
                  <a:extLst>
                    <a:ext uri="{9D8B030D-6E8A-4147-A177-3AD203B41FA5}">
                      <a16:colId xmlns:a16="http://schemas.microsoft.com/office/drawing/2014/main" xmlns="" val="20001"/>
                    </a:ext>
                  </a:extLst>
                </a:gridCol>
                <a:gridCol w="2942326">
                  <a:extLst>
                    <a:ext uri="{9D8B030D-6E8A-4147-A177-3AD203B41FA5}">
                      <a16:colId xmlns:a16="http://schemas.microsoft.com/office/drawing/2014/main" xmlns="" val="20002"/>
                    </a:ext>
                  </a:extLst>
                </a:gridCol>
                <a:gridCol w="2432649">
                  <a:extLst>
                    <a:ext uri="{9D8B030D-6E8A-4147-A177-3AD203B41FA5}">
                      <a16:colId xmlns:a16="http://schemas.microsoft.com/office/drawing/2014/main" xmlns="" val="20003"/>
                    </a:ext>
                  </a:extLst>
                </a:gridCol>
                <a:gridCol w="2362250">
                  <a:extLst>
                    <a:ext uri="{9D8B030D-6E8A-4147-A177-3AD203B41FA5}">
                      <a16:colId xmlns:a16="http://schemas.microsoft.com/office/drawing/2014/main" xmlns="" val="20004"/>
                    </a:ext>
                  </a:extLst>
                </a:gridCol>
              </a:tblGrid>
              <a:tr h="629796">
                <a:tc>
                  <a:txBody>
                    <a:bodyPr/>
                    <a:lstStyle/>
                    <a:p>
                      <a:endParaRPr lang="de-D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lnSpc>
                          <a:spcPct val="80000"/>
                        </a:lnSpc>
                      </a:pPr>
                      <a:r>
                        <a:rPr lang="de-DE" sz="2000" b="0" dirty="0">
                          <a:latin typeface="Bebas Neue" panose="020B0506020202020201" pitchFamily="34" charset="0"/>
                        </a:rPr>
                        <a:t>Leistung</a:t>
                      </a:r>
                      <a:r>
                        <a:rPr lang="de-DE" sz="2000" b="0" baseline="0" dirty="0">
                          <a:latin typeface="Bebas Neue" panose="020B0506020202020201" pitchFamily="34" charset="0"/>
                        </a:rPr>
                        <a:t> anfragen</a:t>
                      </a:r>
                      <a:endParaRPr lang="de-DE"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xmlns="" val="10000"/>
                  </a:ext>
                </a:extLst>
              </a:tr>
              <a:tr h="998306">
                <a:tc>
                  <a:txBody>
                    <a:bodyPr/>
                    <a:lstStyle/>
                    <a:p>
                      <a:endParaRPr lang="de-DE"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de-DE" sz="1600" dirty="0">
                          <a:latin typeface="Bebas Neue" panose="020B0506020202020201" pitchFamily="34" charset="0"/>
                        </a:rPr>
                        <a:t>Consumer</a:t>
                      </a:r>
                    </a:p>
                    <a:p>
                      <a:pPr>
                        <a:lnSpc>
                          <a:spcPct val="90000"/>
                        </a:lnSpc>
                      </a:pPr>
                      <a:r>
                        <a:rPr lang="de-DE" sz="1600" dirty="0">
                          <a:latin typeface="Bebas Neue" panose="020B0506020202020201" pitchFamily="34" charset="0"/>
                        </a:rPr>
                        <a:t>(Private</a:t>
                      </a:r>
                      <a:r>
                        <a:rPr lang="de-DE" sz="1600" baseline="0" dirty="0">
                          <a:latin typeface="Bebas Neue" panose="020B0506020202020201" pitchFamily="34" charset="0"/>
                        </a:rPr>
                        <a:t> Abnehmer</a:t>
                      </a:r>
                      <a:r>
                        <a:rPr lang="de-DE" sz="1600" dirty="0">
                          <a:latin typeface="Bebas Neue" panose="020B0506020202020201" pitchFamily="34" charset="0"/>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dirty="0">
                          <a:latin typeface="Bebas Neue" panose="020B0506020202020201" pitchFamily="34" charset="0"/>
                        </a:rPr>
                        <a:t>Business </a:t>
                      </a:r>
                      <a:br>
                        <a:rPr lang="de-DE" sz="1600" dirty="0">
                          <a:latin typeface="Bebas Neue" panose="020B0506020202020201" pitchFamily="34" charset="0"/>
                        </a:rPr>
                      </a:br>
                      <a:r>
                        <a:rPr lang="de-DE" sz="1600" dirty="0">
                          <a:latin typeface="Bebas Neue" panose="020B0506020202020201" pitchFamily="34" charset="0"/>
                        </a:rPr>
                        <a:t>(Geschäftskunden)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dirty="0">
                          <a:latin typeface="Bebas Neue" panose="020B0506020202020201" pitchFamily="34" charset="0"/>
                        </a:rPr>
                        <a:t>Administration</a:t>
                      </a:r>
                    </a:p>
                    <a:p>
                      <a:pPr>
                        <a:lnSpc>
                          <a:spcPct val="90000"/>
                        </a:lnSpc>
                      </a:pPr>
                      <a:r>
                        <a:rPr lang="de-DE" sz="1600" dirty="0">
                          <a:latin typeface="Bebas Neue" panose="020B0506020202020201" pitchFamily="34" charset="0"/>
                        </a:rPr>
                        <a:t>(Öffentliche Einrichtungen)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831920">
                <a:tc rowSpan="3">
                  <a:txBody>
                    <a:bodyPr/>
                    <a:lstStyle/>
                    <a:p>
                      <a:pPr algn="ctr">
                        <a:lnSpc>
                          <a:spcPct val="80000"/>
                        </a:lnSpc>
                      </a:pPr>
                      <a:r>
                        <a:rPr lang="de-DE" sz="2000" b="0" dirty="0">
                          <a:solidFill>
                            <a:schemeClr val="bg1"/>
                          </a:solidFill>
                          <a:effectLst/>
                          <a:latin typeface="Bebas Neue" panose="020B0506020202020201" pitchFamily="34" charset="0"/>
                        </a:rPr>
                        <a:t>Leistung anbieten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600" dirty="0">
                          <a:solidFill>
                            <a:schemeClr val="bg1"/>
                          </a:solidFill>
                          <a:latin typeface="Bebas Neue" panose="020B0506020202020201" pitchFamily="34" charset="0"/>
                        </a:rPr>
                        <a:t>Consumer</a:t>
                      </a:r>
                    </a:p>
                    <a:p>
                      <a:pPr>
                        <a:lnSpc>
                          <a:spcPct val="90000"/>
                        </a:lnSpc>
                      </a:pPr>
                      <a:r>
                        <a:rPr lang="de-DE" sz="1600" dirty="0">
                          <a:solidFill>
                            <a:schemeClr val="bg1"/>
                          </a:solidFill>
                          <a:latin typeface="Bebas Neue" panose="020B0506020202020201" pitchFamily="34" charset="0"/>
                        </a:rPr>
                        <a:t>(Private Abnehmer)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de-DE" sz="1200" b="1" dirty="0">
                          <a:latin typeface="+mj-lt"/>
                        </a:rPr>
                        <a:t>Consumer-to-Consumer </a:t>
                      </a:r>
                      <a:br>
                        <a:rPr lang="de-DE" sz="1200" b="1" dirty="0">
                          <a:latin typeface="+mj-lt"/>
                        </a:rPr>
                      </a:br>
                      <a:r>
                        <a:rPr lang="de-DE" sz="1200" b="1" dirty="0">
                          <a:latin typeface="+mj-lt"/>
                        </a:rPr>
                        <a:t>(C2C)</a:t>
                      </a:r>
                    </a:p>
                    <a:p>
                      <a:pPr>
                        <a:lnSpc>
                          <a:spcPct val="90000"/>
                        </a:lnSpc>
                      </a:pPr>
                      <a:r>
                        <a:rPr lang="de-DE" sz="1200" dirty="0"/>
                        <a:t>z. B. Verkauf</a:t>
                      </a:r>
                      <a:r>
                        <a:rPr lang="de-DE" sz="1200" baseline="0" dirty="0"/>
                        <a:t> eines Produktes über einen persönlichen Blog</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200" b="1" dirty="0">
                          <a:latin typeface="+mj-lt"/>
                        </a:rPr>
                        <a:t>Consumer-to-Business </a:t>
                      </a:r>
                      <a:br>
                        <a:rPr lang="de-DE" sz="1200" b="1" dirty="0">
                          <a:latin typeface="+mj-lt"/>
                        </a:rPr>
                      </a:br>
                      <a:r>
                        <a:rPr lang="de-DE" sz="1200" b="1" dirty="0">
                          <a:latin typeface="+mj-lt"/>
                        </a:rPr>
                        <a:t>(C2B)</a:t>
                      </a:r>
                    </a:p>
                    <a:p>
                      <a:pPr>
                        <a:lnSpc>
                          <a:spcPct val="90000"/>
                        </a:lnSpc>
                      </a:pPr>
                      <a:r>
                        <a:rPr lang="de-DE" sz="1200" dirty="0"/>
                        <a:t>z. B. </a:t>
                      </a:r>
                      <a:r>
                        <a:rPr lang="de-DE" sz="1200" baseline="0" dirty="0"/>
                        <a:t>persönliches Fähigkeitsprofil im Web veröffentlichen </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200" b="1" dirty="0">
                          <a:latin typeface="+mj-lt"/>
                        </a:rPr>
                        <a:t>Consumer-to-Administration</a:t>
                      </a:r>
                      <a:r>
                        <a:rPr lang="de-DE" sz="1200" b="1" baseline="0" dirty="0">
                          <a:latin typeface="+mj-lt"/>
                        </a:rPr>
                        <a:t> (C2A)</a:t>
                      </a:r>
                    </a:p>
                    <a:p>
                      <a:pPr>
                        <a:lnSpc>
                          <a:spcPct val="90000"/>
                        </a:lnSpc>
                      </a:pPr>
                      <a:r>
                        <a:rPr lang="de-DE" sz="1200" baseline="0" dirty="0"/>
                        <a:t>z. B. Bürger kommentieren öffentliches Projekt</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1014943">
                <a:tc vMerge="1">
                  <a:txBody>
                    <a:bodyPr/>
                    <a:lstStyle/>
                    <a:p>
                      <a:pPr algn="ctr"/>
                      <a:endParaRPr lang="de-DE" dirty="0"/>
                    </a:p>
                  </a:txBody>
                  <a:tcPr/>
                </a:tc>
                <a:tc>
                  <a:txBody>
                    <a:bodyPr/>
                    <a:lstStyle/>
                    <a:p>
                      <a:pPr>
                        <a:lnSpc>
                          <a:spcPct val="90000"/>
                        </a:lnSpc>
                      </a:pPr>
                      <a:r>
                        <a:rPr lang="de-DE" sz="1600" dirty="0">
                          <a:solidFill>
                            <a:schemeClr val="bg1"/>
                          </a:solidFill>
                          <a:latin typeface="Bebas Neue" panose="020B0506020202020201" pitchFamily="34" charset="0"/>
                        </a:rPr>
                        <a:t>Business </a:t>
                      </a:r>
                      <a:br>
                        <a:rPr lang="de-DE" sz="1600" dirty="0">
                          <a:solidFill>
                            <a:schemeClr val="bg1"/>
                          </a:solidFill>
                          <a:latin typeface="Bebas Neue" panose="020B0506020202020201" pitchFamily="34" charset="0"/>
                        </a:rPr>
                      </a:br>
                      <a:r>
                        <a:rPr lang="de-DE" sz="1600" dirty="0">
                          <a:solidFill>
                            <a:schemeClr val="bg1"/>
                          </a:solidFill>
                          <a:latin typeface="Bebas Neue" panose="020B0506020202020201" pitchFamily="34" charset="0"/>
                        </a:rPr>
                        <a:t>(Geschäftskunden)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nSpc>
                          <a:spcPct val="90000"/>
                        </a:lnSpc>
                      </a:pPr>
                      <a:r>
                        <a:rPr lang="de-DE" sz="1200" b="1" dirty="0">
                          <a:latin typeface="+mj-lt"/>
                        </a:rPr>
                        <a:t>Business-to-Consumer </a:t>
                      </a:r>
                      <a:br>
                        <a:rPr lang="de-DE" sz="1200" b="1" dirty="0">
                          <a:latin typeface="+mj-lt"/>
                        </a:rPr>
                      </a:br>
                      <a:r>
                        <a:rPr lang="de-DE" sz="1200" b="1" dirty="0">
                          <a:latin typeface="+mj-lt"/>
                        </a:rPr>
                        <a:t>(B2C)</a:t>
                      </a:r>
                    </a:p>
                    <a:p>
                      <a:pPr>
                        <a:lnSpc>
                          <a:spcPct val="90000"/>
                        </a:lnSpc>
                      </a:pPr>
                      <a:r>
                        <a:rPr lang="de-DE" sz="1200" dirty="0"/>
                        <a:t>z. B.</a:t>
                      </a:r>
                      <a:r>
                        <a:rPr lang="de-DE" sz="1200" baseline="0" dirty="0"/>
                        <a:t> Online-Versandhandel</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b="1" dirty="0">
                          <a:latin typeface="+mj-lt"/>
                        </a:rPr>
                        <a:t>Business-to-Business </a:t>
                      </a:r>
                      <a:br>
                        <a:rPr lang="de-DE" sz="1200" b="1" dirty="0">
                          <a:latin typeface="+mj-lt"/>
                        </a:rPr>
                      </a:br>
                      <a:r>
                        <a:rPr lang="de-DE" sz="1200" b="1" dirty="0">
                          <a:latin typeface="+mj-lt"/>
                        </a:rPr>
                        <a:t>(B2B)</a:t>
                      </a:r>
                    </a:p>
                    <a:p>
                      <a:pPr>
                        <a:lnSpc>
                          <a:spcPct val="90000"/>
                        </a:lnSpc>
                      </a:pPr>
                      <a:r>
                        <a:rPr lang="de-DE" sz="1200" dirty="0"/>
                        <a:t>z. B.</a:t>
                      </a:r>
                      <a:r>
                        <a:rPr lang="de-DE" sz="1200" baseline="0" dirty="0"/>
                        <a:t> Online-Bestellung bei einem Zulieferer</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b="1" dirty="0">
                          <a:latin typeface="+mj-lt"/>
                        </a:rPr>
                        <a:t>Business-to-Administration</a:t>
                      </a:r>
                      <a:r>
                        <a:rPr lang="de-DE" sz="1200" b="1" baseline="0" dirty="0">
                          <a:latin typeface="+mj-lt"/>
                        </a:rPr>
                        <a:t> </a:t>
                      </a:r>
                      <a:br>
                        <a:rPr lang="de-DE" sz="1200" b="1" baseline="0" dirty="0">
                          <a:latin typeface="+mj-lt"/>
                        </a:rPr>
                      </a:br>
                      <a:r>
                        <a:rPr lang="de-DE" sz="1200" b="1" baseline="0" dirty="0">
                          <a:latin typeface="+mj-lt"/>
                        </a:rPr>
                        <a:t>(B2A)</a:t>
                      </a:r>
                    </a:p>
                    <a:p>
                      <a:pPr>
                        <a:lnSpc>
                          <a:spcPct val="90000"/>
                        </a:lnSpc>
                      </a:pPr>
                      <a:r>
                        <a:rPr lang="de-DE" sz="1200" dirty="0"/>
                        <a:t>z. B. elektronische Dienstleistungen für öffentliche Ämter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r h="831920">
                <a:tc vMerge="1">
                  <a:txBody>
                    <a:bodyPr/>
                    <a:lstStyle/>
                    <a:p>
                      <a:pPr algn="ctr"/>
                      <a:endParaRPr lang="de-DE" dirty="0"/>
                    </a:p>
                  </a:txBody>
                  <a:tcPr/>
                </a:tc>
                <a:tc>
                  <a:txBody>
                    <a:bodyPr/>
                    <a:lstStyle/>
                    <a:p>
                      <a:pPr>
                        <a:lnSpc>
                          <a:spcPct val="90000"/>
                        </a:lnSpc>
                      </a:pPr>
                      <a:r>
                        <a:rPr lang="de-DE" sz="1600" dirty="0">
                          <a:solidFill>
                            <a:schemeClr val="bg1"/>
                          </a:solidFill>
                          <a:latin typeface="Bebas Neue" panose="020B0506020202020201" pitchFamily="34" charset="0"/>
                        </a:rPr>
                        <a:t>Administration</a:t>
                      </a:r>
                    </a:p>
                    <a:p>
                      <a:pPr>
                        <a:lnSpc>
                          <a:spcPct val="90000"/>
                        </a:lnSpc>
                      </a:pPr>
                      <a:r>
                        <a:rPr lang="de-DE" sz="1600" dirty="0">
                          <a:solidFill>
                            <a:schemeClr val="bg1"/>
                          </a:solidFill>
                          <a:latin typeface="Bebas Neue" panose="020B0506020202020201" pitchFamily="34" charset="0"/>
                        </a:rPr>
                        <a:t>(Öffentliche Einrichtungen)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de-DE" sz="1200" b="1" dirty="0">
                          <a:latin typeface="+mj-lt"/>
                        </a:rPr>
                        <a:t>Administration-to-Consumer</a:t>
                      </a:r>
                      <a:r>
                        <a:rPr lang="de-DE" sz="1200" b="1" baseline="0" dirty="0">
                          <a:latin typeface="+mj-lt"/>
                        </a:rPr>
                        <a:t> </a:t>
                      </a:r>
                      <a:br>
                        <a:rPr lang="de-DE" sz="1200" b="1" baseline="0" dirty="0">
                          <a:latin typeface="+mj-lt"/>
                        </a:rPr>
                      </a:br>
                      <a:r>
                        <a:rPr lang="de-DE" sz="1200" b="1" baseline="0" dirty="0">
                          <a:latin typeface="+mj-lt"/>
                        </a:rPr>
                        <a:t>(A2C)</a:t>
                      </a:r>
                    </a:p>
                    <a:p>
                      <a:pPr>
                        <a:lnSpc>
                          <a:spcPct val="90000"/>
                        </a:lnSpc>
                      </a:pPr>
                      <a:r>
                        <a:rPr lang="de-DE" sz="1200" baseline="0" dirty="0"/>
                        <a:t>z. B. Download von Formularen</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200" b="1" dirty="0">
                          <a:latin typeface="+mj-lt"/>
                        </a:rPr>
                        <a:t>Administration-to-Business</a:t>
                      </a:r>
                      <a:r>
                        <a:rPr lang="de-DE" sz="1200" b="1" baseline="0" dirty="0">
                          <a:latin typeface="+mj-lt"/>
                        </a:rPr>
                        <a:t> </a:t>
                      </a:r>
                      <a:br>
                        <a:rPr lang="de-DE" sz="1200" b="1" baseline="0" dirty="0">
                          <a:latin typeface="+mj-lt"/>
                        </a:rPr>
                      </a:br>
                      <a:r>
                        <a:rPr lang="de-DE" sz="1200" b="1" baseline="0" dirty="0">
                          <a:latin typeface="+mj-lt"/>
                        </a:rPr>
                        <a:t>(A2B)</a:t>
                      </a:r>
                    </a:p>
                    <a:p>
                      <a:pPr>
                        <a:lnSpc>
                          <a:spcPct val="90000"/>
                        </a:lnSpc>
                      </a:pPr>
                      <a:r>
                        <a:rPr lang="de-DE" sz="1200" baseline="0" dirty="0"/>
                        <a:t>z. B. öffentliche Ausschreibung </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200" b="1" dirty="0">
                          <a:latin typeface="+mj-lt"/>
                        </a:rPr>
                        <a:t>Administration-to-Administration (A2A)</a:t>
                      </a:r>
                    </a:p>
                    <a:p>
                      <a:pPr>
                        <a:lnSpc>
                          <a:spcPct val="90000"/>
                        </a:lnSpc>
                      </a:pPr>
                      <a:r>
                        <a:rPr lang="de-DE" sz="1200" dirty="0"/>
                        <a:t>z. B. Kooperationen zwischen Gemeinden über das Internet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37795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half" idx="1"/>
          </p:nvPr>
        </p:nvSpPr>
        <p:spPr bwMode="gray">
          <a:xfrm>
            <a:off x="2962275" y="1509454"/>
            <a:ext cx="2886075" cy="4313496"/>
          </a:xfrm>
        </p:spPr>
        <p:txBody>
          <a:bodyPr lIns="288000"/>
          <a:lstStyle/>
          <a:p>
            <a:pPr marL="0" indent="0">
              <a:buNone/>
            </a:pPr>
            <a:r>
              <a:rPr lang="de-DE" sz="2400" dirty="0">
                <a:solidFill>
                  <a:schemeClr val="bg1"/>
                </a:solidFill>
                <a:latin typeface="Bebas Neue" panose="020B0506020202020201" pitchFamily="34" charset="0"/>
              </a:rPr>
              <a:t>Zielfunktion:</a:t>
            </a:r>
          </a:p>
          <a:p>
            <a:pPr marL="0" indent="0" algn="ctr">
              <a:buNone/>
            </a:pPr>
            <a:endParaRPr lang="de-DE" sz="2000" b="1" dirty="0">
              <a:solidFill>
                <a:schemeClr val="bg1"/>
              </a:solidFill>
            </a:endParaRPr>
          </a:p>
          <a:p>
            <a:pPr marL="0" indent="0">
              <a:buNone/>
            </a:pPr>
            <a:r>
              <a:rPr lang="de-DE" dirty="0">
                <a:solidFill>
                  <a:schemeClr val="bg1"/>
                </a:solidFill>
              </a:rPr>
              <a:t>Consumers/Private Abnehmer: Nutzenmaximierung</a:t>
            </a:r>
          </a:p>
          <a:p>
            <a:pPr marL="0" indent="0">
              <a:buNone/>
            </a:pPr>
            <a:r>
              <a:rPr lang="de-DE" dirty="0">
                <a:solidFill>
                  <a:schemeClr val="bg1"/>
                </a:solidFill>
              </a:rPr>
              <a:t>Business/Geschäftskunden: Gewinnmaximierung</a:t>
            </a:r>
          </a:p>
          <a:p>
            <a:pPr marL="0" indent="0">
              <a:buNone/>
            </a:pPr>
            <a:r>
              <a:rPr lang="de-DE" dirty="0">
                <a:solidFill>
                  <a:schemeClr val="bg1"/>
                </a:solidFill>
              </a:rPr>
              <a:t>Administration/Öffentliche Einrichtungen: Anhänger-/</a:t>
            </a:r>
            <a:br>
              <a:rPr lang="de-DE" dirty="0">
                <a:solidFill>
                  <a:schemeClr val="bg1"/>
                </a:solidFill>
              </a:rPr>
            </a:br>
            <a:r>
              <a:rPr lang="de-DE" dirty="0">
                <a:solidFill>
                  <a:schemeClr val="bg1"/>
                </a:solidFill>
              </a:rPr>
              <a:t>Wählermaximierung</a:t>
            </a:r>
          </a:p>
        </p:txBody>
      </p:sp>
      <p:sp>
        <p:nvSpPr>
          <p:cNvPr id="4" name="Content Placeholder 2"/>
          <p:cNvSpPr>
            <a:spLocks noGrp="1"/>
          </p:cNvSpPr>
          <p:nvPr>
            <p:ph sz="half" idx="14"/>
          </p:nvPr>
        </p:nvSpPr>
        <p:spPr bwMode="gray">
          <a:xfrm>
            <a:off x="8518525" y="1507608"/>
            <a:ext cx="2927350" cy="4315342"/>
          </a:xfrm>
        </p:spPr>
        <p:txBody>
          <a:bodyPr lIns="288000"/>
          <a:lstStyle/>
          <a:p>
            <a:pPr marL="0" indent="0">
              <a:buNone/>
            </a:pPr>
            <a:r>
              <a:rPr lang="de-DE" sz="2400" dirty="0">
                <a:solidFill>
                  <a:schemeClr val="bg1"/>
                </a:solidFill>
                <a:latin typeface="Bebas Neue" panose="020B0506020202020201" pitchFamily="34" charset="0"/>
              </a:rPr>
              <a:t>Individualisierungsebene:</a:t>
            </a:r>
          </a:p>
          <a:p>
            <a:pPr marL="0" indent="0" algn="ctr">
              <a:buNone/>
            </a:pPr>
            <a:endParaRPr lang="de-DE" sz="2000" b="1" dirty="0">
              <a:solidFill>
                <a:schemeClr val="bg1"/>
              </a:solidFill>
            </a:endParaRPr>
          </a:p>
          <a:p>
            <a:pPr marL="0" indent="0">
              <a:buNone/>
            </a:pPr>
            <a:r>
              <a:rPr lang="de-DE" dirty="0">
                <a:solidFill>
                  <a:schemeClr val="bg1"/>
                </a:solidFill>
              </a:rPr>
              <a:t>One/Einer: Ein Akteur, komplett individualisiert</a:t>
            </a:r>
          </a:p>
          <a:p>
            <a:pPr marL="0" indent="0">
              <a:buNone/>
            </a:pPr>
            <a:r>
              <a:rPr lang="de-DE" dirty="0">
                <a:solidFill>
                  <a:schemeClr val="bg1"/>
                </a:solidFill>
              </a:rPr>
              <a:t>Few/Einige: Wenige Akteure, Gruppenmitglieder identifizierbar</a:t>
            </a:r>
          </a:p>
          <a:p>
            <a:pPr marL="0" indent="0">
              <a:buNone/>
            </a:pPr>
            <a:r>
              <a:rPr lang="de-DE" dirty="0">
                <a:solidFill>
                  <a:schemeClr val="bg1"/>
                </a:solidFill>
              </a:rPr>
              <a:t>Many/Viele: Viele Akteure, nur als Gruppe identifizierbar</a:t>
            </a:r>
          </a:p>
        </p:txBody>
      </p:sp>
      <p:sp>
        <p:nvSpPr>
          <p:cNvPr id="14" name="Title"/>
          <p:cNvSpPr>
            <a:spLocks noGrp="1"/>
          </p:cNvSpPr>
          <p:nvPr>
            <p:ph type="title"/>
          </p:nvPr>
        </p:nvSpPr>
        <p:spPr bwMode="gray">
          <a:xfrm>
            <a:off x="540000" y="432000"/>
            <a:ext cx="11109600" cy="1080000"/>
          </a:xfrm>
        </p:spPr>
        <p:txBody>
          <a:bodyPr/>
          <a:lstStyle/>
          <a:p>
            <a:r>
              <a:rPr lang="de-DE" dirty="0">
                <a:solidFill>
                  <a:schemeClr val="bg1"/>
                </a:solidFill>
              </a:rPr>
              <a:t>INTERAKTION</a:t>
            </a:r>
          </a:p>
        </p:txBody>
      </p:sp>
      <p:sp>
        <p:nvSpPr>
          <p:cNvPr id="15" name="Subtitle"/>
          <p:cNvSpPr>
            <a:spLocks noGrp="1"/>
          </p:cNvSpPr>
          <p:nvPr>
            <p:ph type="body" sz="quarter" idx="13"/>
          </p:nvPr>
        </p:nvSpPr>
        <p:spPr bwMode="gray">
          <a:xfrm>
            <a:off x="540000" y="972000"/>
            <a:ext cx="11109600" cy="540000"/>
          </a:xfrm>
        </p:spPr>
        <p:txBody>
          <a:bodyPr/>
          <a:lstStyle/>
          <a:p>
            <a:r>
              <a:rPr lang="de-DE" dirty="0"/>
              <a:t>Interaktionsformen – Akteure </a:t>
            </a:r>
          </a:p>
        </p:txBody>
      </p:sp>
      <p:pic>
        <p:nvPicPr>
          <p:cNvPr id="5" name="Bildplatzhalter 4"/>
          <p:cNvPicPr>
            <a:picLocks noGrp="1" noChangeAspect="1"/>
          </p:cNvPicPr>
          <p:nvPr>
            <p:ph type="pic" sz="quarter" idx="15"/>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552450" y="1516063"/>
            <a:ext cx="2409825" cy="4306887"/>
          </a:xfrm>
        </p:spPr>
      </p:pic>
      <p:sp>
        <p:nvSpPr>
          <p:cNvPr id="13" name="Rectangle"/>
          <p:cNvSpPr/>
          <p:nvPr/>
        </p:nvSpPr>
        <p:spPr bwMode="gray">
          <a:xfrm>
            <a:off x="540000" y="1516063"/>
            <a:ext cx="2422275" cy="431165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Bildplatzhalter 7"/>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bwMode="gray">
          <a:xfrm>
            <a:off x="6170737" y="1512000"/>
            <a:ext cx="2409825" cy="4306887"/>
          </a:xfrm>
        </p:spPr>
      </p:pic>
      <p:sp>
        <p:nvSpPr>
          <p:cNvPr id="16" name="Rectangle"/>
          <p:cNvSpPr/>
          <p:nvPr/>
        </p:nvSpPr>
        <p:spPr bwMode="gray">
          <a:xfrm>
            <a:off x="6170737" y="1516063"/>
            <a:ext cx="2422275" cy="431165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47250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4" name="Subtitle"/>
          <p:cNvSpPr>
            <a:spLocks noGrp="1"/>
          </p:cNvSpPr>
          <p:nvPr>
            <p:ph type="body" sz="quarter" idx="13"/>
          </p:nvPr>
        </p:nvSpPr>
        <p:spPr bwMode="gray"/>
        <p:txBody>
          <a:bodyPr/>
          <a:lstStyle/>
          <a:p>
            <a:r>
              <a:rPr lang="de-DE" dirty="0"/>
              <a:t>Interaktionsformen – whom-to-whom</a:t>
            </a:r>
          </a:p>
        </p:txBody>
      </p:sp>
      <p:sp>
        <p:nvSpPr>
          <p:cNvPr id="8" name="Textfeld 7"/>
          <p:cNvSpPr txBox="1"/>
          <p:nvPr/>
        </p:nvSpPr>
        <p:spPr bwMode="gray">
          <a:xfrm>
            <a:off x="6195202" y="1455203"/>
            <a:ext cx="5453872" cy="779043"/>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de-DE" sz="2400" dirty="0">
                <a:latin typeface="Bebas Neue" panose="020B0506020202020201" pitchFamily="34" charset="0"/>
              </a:rPr>
              <a:t>Nach Individualisierungsebene:</a:t>
            </a:r>
          </a:p>
        </p:txBody>
      </p:sp>
      <p:sp>
        <p:nvSpPr>
          <p:cNvPr id="9" name="Textfeld 8"/>
          <p:cNvSpPr txBox="1"/>
          <p:nvPr/>
        </p:nvSpPr>
        <p:spPr bwMode="gray">
          <a:xfrm>
            <a:off x="540000" y="1425740"/>
            <a:ext cx="5448299" cy="808506"/>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de-DE" sz="2400" dirty="0">
                <a:latin typeface="Bebas Neue" panose="020B0506020202020201" pitchFamily="34" charset="0"/>
              </a:rPr>
              <a:t>Nach Zielfunktion:</a:t>
            </a:r>
          </a:p>
        </p:txBody>
      </p:sp>
      <p:graphicFrame>
        <p:nvGraphicFramePr>
          <p:cNvPr id="13" name="Tabelle 12"/>
          <p:cNvGraphicFramePr>
            <a:graphicFrameLocks noGrp="1"/>
          </p:cNvGraphicFramePr>
          <p:nvPr>
            <p:extLst>
              <p:ext uri="{D42A27DB-BD31-4B8C-83A1-F6EECF244321}">
                <p14:modId xmlns:p14="http://schemas.microsoft.com/office/powerpoint/2010/main" val="618385139"/>
              </p:ext>
            </p:extLst>
          </p:nvPr>
        </p:nvGraphicFramePr>
        <p:xfrm>
          <a:off x="540000" y="2142321"/>
          <a:ext cx="5448300" cy="3631000"/>
        </p:xfrm>
        <a:graphic>
          <a:graphicData uri="http://schemas.openxmlformats.org/drawingml/2006/table">
            <a:tbl>
              <a:tblPr firstRow="1" bandRow="1">
                <a:tableStyleId>{5C22544A-7EE6-4342-B048-85BDC9FD1C3A}</a:tableStyleId>
              </a:tblPr>
              <a:tblGrid>
                <a:gridCol w="1049226">
                  <a:extLst>
                    <a:ext uri="{9D8B030D-6E8A-4147-A177-3AD203B41FA5}">
                      <a16:colId xmlns:a16="http://schemas.microsoft.com/office/drawing/2014/main" xmlns="" val="20000"/>
                    </a:ext>
                  </a:extLst>
                </a:gridCol>
                <a:gridCol w="1384532">
                  <a:extLst>
                    <a:ext uri="{9D8B030D-6E8A-4147-A177-3AD203B41FA5}">
                      <a16:colId xmlns:a16="http://schemas.microsoft.com/office/drawing/2014/main" xmlns="" val="20001"/>
                    </a:ext>
                  </a:extLst>
                </a:gridCol>
                <a:gridCol w="1604068">
                  <a:extLst>
                    <a:ext uri="{9D8B030D-6E8A-4147-A177-3AD203B41FA5}">
                      <a16:colId xmlns:a16="http://schemas.microsoft.com/office/drawing/2014/main" xmlns="" val="20002"/>
                    </a:ext>
                  </a:extLst>
                </a:gridCol>
                <a:gridCol w="1410474">
                  <a:extLst>
                    <a:ext uri="{9D8B030D-6E8A-4147-A177-3AD203B41FA5}">
                      <a16:colId xmlns:a16="http://schemas.microsoft.com/office/drawing/2014/main" xmlns="" val="20003"/>
                    </a:ext>
                  </a:extLst>
                </a:gridCol>
              </a:tblGrid>
              <a:tr h="656580">
                <a:tc>
                  <a:txBody>
                    <a:bodyPr/>
                    <a:lstStyle/>
                    <a:p>
                      <a:pPr>
                        <a:lnSpc>
                          <a:spcPct val="90000"/>
                        </a:lnSpc>
                      </a:pPr>
                      <a:r>
                        <a:rPr lang="de-DE" sz="1200" b="1" dirty="0">
                          <a:latin typeface="+mj-lt"/>
                        </a:rPr>
                        <a:t>VON/AN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200" b="1" dirty="0">
                          <a:solidFill>
                            <a:schemeClr val="bg1"/>
                          </a:solidFill>
                          <a:latin typeface="+mj-lt"/>
                        </a:rPr>
                        <a:t>CONSUMER </a:t>
                      </a:r>
                      <a:br>
                        <a:rPr lang="de-DE" sz="1200" b="1" dirty="0">
                          <a:solidFill>
                            <a:schemeClr val="bg1"/>
                          </a:solidFill>
                          <a:latin typeface="+mj-lt"/>
                        </a:rPr>
                      </a:br>
                      <a:r>
                        <a:rPr lang="de-DE" sz="1200" b="1" dirty="0">
                          <a:solidFill>
                            <a:schemeClr val="bg1"/>
                          </a:solidFill>
                          <a:latin typeface="+mj-lt"/>
                        </a:rPr>
                        <a:t>(PRIVATE ABNEHMER)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200" b="1" dirty="0">
                          <a:solidFill>
                            <a:schemeClr val="bg1"/>
                          </a:solidFill>
                          <a:latin typeface="+mj-lt"/>
                        </a:rPr>
                        <a:t>BUSINESS (GESCHÄFTSKUNDEN)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200" b="1" dirty="0">
                          <a:solidFill>
                            <a:schemeClr val="bg1"/>
                          </a:solidFill>
                          <a:latin typeface="+mj-lt"/>
                        </a:rPr>
                        <a:t>ADMINISTRATION (ÖFFENTLICHE EINRICHTUNGEN)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951930">
                <a:tc>
                  <a:txBody>
                    <a:bodyPr/>
                    <a:lstStyle/>
                    <a:p>
                      <a:pPr>
                        <a:lnSpc>
                          <a:spcPct val="90000"/>
                        </a:lnSpc>
                      </a:pPr>
                      <a:r>
                        <a:rPr lang="de-DE" sz="1200" b="1" dirty="0">
                          <a:solidFill>
                            <a:schemeClr val="bg1"/>
                          </a:solidFill>
                          <a:latin typeface="+mj-lt"/>
                        </a:rPr>
                        <a:t>CONSUMER</a:t>
                      </a:r>
                      <a:r>
                        <a:rPr lang="de-DE" sz="1200" b="1" baseline="0" dirty="0">
                          <a:solidFill>
                            <a:schemeClr val="bg1"/>
                          </a:solidFill>
                          <a:latin typeface="+mj-lt"/>
                        </a:rPr>
                        <a:t> (PRIVATE ABNEHMER)</a:t>
                      </a:r>
                      <a:endParaRPr lang="de-DE" sz="1200" b="1" dirty="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C2C</a:t>
                      </a:r>
                    </a:p>
                    <a:p>
                      <a:pPr>
                        <a:lnSpc>
                          <a:spcPct val="90000"/>
                        </a:lnSpc>
                      </a:pPr>
                      <a:r>
                        <a:rPr lang="de-DE" sz="1200" baseline="0" dirty="0" smtClean="0"/>
                        <a:t>Bewertungs-portale, Auktions-seiten</a:t>
                      </a:r>
                      <a:r>
                        <a:rPr lang="de-DE" sz="1200" baseline="0" dirty="0"/>
                        <a:t>, Foren, Chats, Online-Communities</a:t>
                      </a:r>
                      <a:endParaRPr lang="de-DE"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C2B</a:t>
                      </a:r>
                    </a:p>
                    <a:p>
                      <a:pPr>
                        <a:lnSpc>
                          <a:spcPct val="90000"/>
                        </a:lnSpc>
                      </a:pPr>
                      <a:r>
                        <a:rPr lang="de-DE" sz="1200" dirty="0"/>
                        <a:t>Bewertungsportale, Beschwerdeformulare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A2G</a:t>
                      </a:r>
                    </a:p>
                    <a:p>
                      <a:pPr>
                        <a:lnSpc>
                          <a:spcPct val="90000"/>
                        </a:lnSpc>
                      </a:pPr>
                      <a:r>
                        <a:rPr lang="de-DE" sz="1200" dirty="0"/>
                        <a:t>Blogs, Online-Petitionen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943498">
                <a:tc>
                  <a:txBody>
                    <a:bodyPr/>
                    <a:lstStyle/>
                    <a:p>
                      <a:pPr>
                        <a:lnSpc>
                          <a:spcPct val="90000"/>
                        </a:lnSpc>
                      </a:pPr>
                      <a:r>
                        <a:rPr lang="de-DE" sz="1200" b="1" dirty="0">
                          <a:solidFill>
                            <a:schemeClr val="bg1"/>
                          </a:solidFill>
                          <a:latin typeface="+mj-lt"/>
                        </a:rPr>
                        <a:t>BUSINESS (GESCHÄFTS-KUNDEN)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B2C</a:t>
                      </a:r>
                    </a:p>
                    <a:p>
                      <a:pPr>
                        <a:lnSpc>
                          <a:spcPct val="90000"/>
                        </a:lnSpc>
                      </a:pPr>
                      <a:r>
                        <a:rPr lang="de-DE" sz="1200" dirty="0"/>
                        <a:t>Auktionen, Online-Shops, Landingpages mit Produktinfos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B2B</a:t>
                      </a:r>
                    </a:p>
                    <a:p>
                      <a:pPr>
                        <a:lnSpc>
                          <a:spcPct val="90000"/>
                        </a:lnSpc>
                      </a:pPr>
                      <a:r>
                        <a:rPr lang="de-DE" sz="1200" baseline="0" dirty="0"/>
                        <a:t>Kooperationsseiten, Informationsseiten</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A2G</a:t>
                      </a:r>
                    </a:p>
                    <a:p>
                      <a:pPr>
                        <a:lnSpc>
                          <a:spcPct val="90000"/>
                        </a:lnSpc>
                      </a:pPr>
                      <a:r>
                        <a:rPr lang="de-DE" sz="1200" dirty="0"/>
                        <a:t>Online-Shops, Informationsseiten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951930">
                <a:tc>
                  <a:txBody>
                    <a:bodyPr/>
                    <a:lstStyle/>
                    <a:p>
                      <a:pPr>
                        <a:lnSpc>
                          <a:spcPct val="90000"/>
                        </a:lnSpc>
                      </a:pPr>
                      <a:r>
                        <a:rPr lang="de-DE" sz="1200" b="1" dirty="0" smtClean="0">
                          <a:solidFill>
                            <a:schemeClr val="bg1"/>
                          </a:solidFill>
                          <a:latin typeface="+mj-lt"/>
                        </a:rPr>
                        <a:t>ADMINIS-TRATION </a:t>
                      </a:r>
                      <a:r>
                        <a:rPr lang="de-DE" sz="1200" b="1" dirty="0">
                          <a:solidFill>
                            <a:schemeClr val="bg1"/>
                          </a:solidFill>
                          <a:latin typeface="+mj-lt"/>
                        </a:rPr>
                        <a:t>(</a:t>
                      </a:r>
                      <a:r>
                        <a:rPr lang="de-DE" sz="1200" b="1" dirty="0" smtClean="0">
                          <a:solidFill>
                            <a:schemeClr val="bg1"/>
                          </a:solidFill>
                          <a:latin typeface="+mj-lt"/>
                        </a:rPr>
                        <a:t>ÖFFENTL. </a:t>
                      </a:r>
                      <a:r>
                        <a:rPr lang="de-DE" sz="1200" b="1" dirty="0">
                          <a:solidFill>
                            <a:schemeClr val="bg1"/>
                          </a:solidFill>
                          <a:latin typeface="+mj-lt"/>
                        </a:rPr>
                        <a:t>EINRICH-TUNGEN)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A2C</a:t>
                      </a:r>
                    </a:p>
                    <a:p>
                      <a:pPr>
                        <a:lnSpc>
                          <a:spcPct val="90000"/>
                        </a:lnSpc>
                      </a:pPr>
                      <a:r>
                        <a:rPr lang="de-DE" sz="1200" dirty="0"/>
                        <a:t>Bürgerservice-Portale, </a:t>
                      </a:r>
                      <a:r>
                        <a:rPr lang="de-DE" sz="1200" baseline="0" dirty="0"/>
                        <a:t>gesetzliche Informationsseiten</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A2B</a:t>
                      </a:r>
                    </a:p>
                    <a:p>
                      <a:pPr>
                        <a:lnSpc>
                          <a:spcPct val="90000"/>
                        </a:lnSpc>
                      </a:pPr>
                      <a:r>
                        <a:rPr lang="de-DE" sz="1200" baseline="0" dirty="0"/>
                        <a:t>Gesetzliche Informationsseiten</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A2G</a:t>
                      </a:r>
                    </a:p>
                    <a:p>
                      <a:pPr>
                        <a:lnSpc>
                          <a:spcPct val="90000"/>
                        </a:lnSpc>
                      </a:pPr>
                      <a:r>
                        <a:rPr lang="de-DE" sz="1200" dirty="0"/>
                        <a:t>Kooperationsseiten, Informationsseiten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graphicFrame>
        <p:nvGraphicFramePr>
          <p:cNvPr id="14" name="Tabelle 13"/>
          <p:cNvGraphicFramePr>
            <a:graphicFrameLocks noGrp="1"/>
          </p:cNvGraphicFramePr>
          <p:nvPr>
            <p:extLst>
              <p:ext uri="{D42A27DB-BD31-4B8C-83A1-F6EECF244321}">
                <p14:modId xmlns:p14="http://schemas.microsoft.com/office/powerpoint/2010/main" val="2389330819"/>
              </p:ext>
            </p:extLst>
          </p:nvPr>
        </p:nvGraphicFramePr>
        <p:xfrm>
          <a:off x="6195201" y="2143814"/>
          <a:ext cx="5453873" cy="3629507"/>
        </p:xfrm>
        <a:graphic>
          <a:graphicData uri="http://schemas.openxmlformats.org/drawingml/2006/table">
            <a:tbl>
              <a:tblPr firstRow="1" bandRow="1">
                <a:tableStyleId>{5C22544A-7EE6-4342-B048-85BDC9FD1C3A}</a:tableStyleId>
              </a:tblPr>
              <a:tblGrid>
                <a:gridCol w="941278">
                  <a:extLst>
                    <a:ext uri="{9D8B030D-6E8A-4147-A177-3AD203B41FA5}">
                      <a16:colId xmlns:a16="http://schemas.microsoft.com/office/drawing/2014/main" xmlns="" val="20000"/>
                    </a:ext>
                  </a:extLst>
                </a:gridCol>
                <a:gridCol w="1494970">
                  <a:extLst>
                    <a:ext uri="{9D8B030D-6E8A-4147-A177-3AD203B41FA5}">
                      <a16:colId xmlns:a16="http://schemas.microsoft.com/office/drawing/2014/main" xmlns="" val="20001"/>
                    </a:ext>
                  </a:extLst>
                </a:gridCol>
                <a:gridCol w="1605709">
                  <a:extLst>
                    <a:ext uri="{9D8B030D-6E8A-4147-A177-3AD203B41FA5}">
                      <a16:colId xmlns:a16="http://schemas.microsoft.com/office/drawing/2014/main" xmlns="" val="20002"/>
                    </a:ext>
                  </a:extLst>
                </a:gridCol>
                <a:gridCol w="1411916">
                  <a:extLst>
                    <a:ext uri="{9D8B030D-6E8A-4147-A177-3AD203B41FA5}">
                      <a16:colId xmlns:a16="http://schemas.microsoft.com/office/drawing/2014/main" xmlns="" val="20003"/>
                    </a:ext>
                  </a:extLst>
                </a:gridCol>
              </a:tblGrid>
              <a:tr h="728855">
                <a:tc>
                  <a:txBody>
                    <a:bodyPr/>
                    <a:lstStyle/>
                    <a:p>
                      <a:pPr>
                        <a:lnSpc>
                          <a:spcPct val="90000"/>
                        </a:lnSpc>
                      </a:pPr>
                      <a:r>
                        <a:rPr lang="de-DE" sz="1200" dirty="0">
                          <a:latin typeface="+mj-lt"/>
                        </a:rPr>
                        <a:t>VON/AN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200" dirty="0" smtClean="0">
                          <a:solidFill>
                            <a:schemeClr val="bg1"/>
                          </a:solidFill>
                          <a:latin typeface="+mj-lt"/>
                        </a:rPr>
                        <a:t>ONE</a:t>
                      </a:r>
                      <a:r>
                        <a:rPr lang="de-DE" sz="1200" baseline="0" dirty="0" smtClean="0">
                          <a:solidFill>
                            <a:schemeClr val="bg1"/>
                          </a:solidFill>
                          <a:latin typeface="+mj-lt"/>
                        </a:rPr>
                        <a:t> </a:t>
                      </a:r>
                      <a:r>
                        <a:rPr lang="de-DE" sz="1200" dirty="0" smtClean="0">
                          <a:solidFill>
                            <a:schemeClr val="bg1"/>
                          </a:solidFill>
                          <a:latin typeface="+mj-lt"/>
                        </a:rPr>
                        <a:t>(EINER</a:t>
                      </a:r>
                      <a:r>
                        <a:rPr lang="de-DE" sz="1200" dirty="0">
                          <a:solidFill>
                            <a:schemeClr val="bg1"/>
                          </a:solidFill>
                          <a:latin typeface="+mj-lt"/>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200" dirty="0">
                          <a:solidFill>
                            <a:schemeClr val="bg1"/>
                          </a:solidFill>
                          <a:latin typeface="+mj-lt"/>
                        </a:rPr>
                        <a:t>FEW (EINIGE)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200" dirty="0">
                          <a:solidFill>
                            <a:schemeClr val="bg1"/>
                          </a:solidFill>
                          <a:latin typeface="+mj-lt"/>
                        </a:rPr>
                        <a:t>MANY (VIELE)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956008">
                <a:tc>
                  <a:txBody>
                    <a:bodyPr/>
                    <a:lstStyle/>
                    <a:p>
                      <a:pPr>
                        <a:lnSpc>
                          <a:spcPct val="90000"/>
                        </a:lnSpc>
                      </a:pPr>
                      <a:r>
                        <a:rPr lang="de-DE" sz="1200" b="1" dirty="0">
                          <a:solidFill>
                            <a:schemeClr val="bg1"/>
                          </a:solidFill>
                          <a:latin typeface="+mj-lt"/>
                        </a:rPr>
                        <a:t>ONE (EINER)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One2One</a:t>
                      </a:r>
                    </a:p>
                    <a:p>
                      <a:pPr>
                        <a:lnSpc>
                          <a:spcPct val="90000"/>
                        </a:lnSpc>
                      </a:pPr>
                      <a:r>
                        <a:rPr lang="de-DE" sz="1200" dirty="0"/>
                        <a:t>Chats, Messenger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One2Few</a:t>
                      </a:r>
                    </a:p>
                    <a:p>
                      <a:pPr>
                        <a:lnSpc>
                          <a:spcPct val="90000"/>
                        </a:lnSpc>
                      </a:pPr>
                      <a:r>
                        <a:rPr lang="de-DE" sz="1200" dirty="0"/>
                        <a:t>Online-Shops, Nutzergruppen-Foren</a:t>
                      </a:r>
                    </a:p>
                    <a:p>
                      <a:pPr>
                        <a:lnSpc>
                          <a:spcPct val="90000"/>
                        </a:lnSpc>
                      </a:pPr>
                      <a:endParaRPr lang="de-DE"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One2Many</a:t>
                      </a:r>
                    </a:p>
                    <a:p>
                      <a:pPr>
                        <a:lnSpc>
                          <a:spcPct val="90000"/>
                        </a:lnSpc>
                      </a:pPr>
                      <a:r>
                        <a:rPr lang="de-DE" sz="1200" dirty="0"/>
                        <a:t>Online-Shops, Informationsseiten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3532">
                <a:tc>
                  <a:txBody>
                    <a:bodyPr/>
                    <a:lstStyle/>
                    <a:p>
                      <a:pPr>
                        <a:lnSpc>
                          <a:spcPct val="90000"/>
                        </a:lnSpc>
                      </a:pPr>
                      <a:r>
                        <a:rPr lang="de-DE" sz="1200" b="1" dirty="0">
                          <a:solidFill>
                            <a:schemeClr val="bg1"/>
                          </a:solidFill>
                          <a:latin typeface="+mj-lt"/>
                        </a:rPr>
                        <a:t>FEW (EINIGE)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Few2One</a:t>
                      </a:r>
                    </a:p>
                    <a:p>
                      <a:pPr>
                        <a:lnSpc>
                          <a:spcPct val="90000"/>
                        </a:lnSpc>
                      </a:pPr>
                      <a:r>
                        <a:rPr lang="de-DE" sz="1200" dirty="0"/>
                        <a:t>Ausschreibungsseiten von Organisationen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Few2Few</a:t>
                      </a:r>
                    </a:p>
                    <a:p>
                      <a:pPr>
                        <a:lnSpc>
                          <a:spcPct val="90000"/>
                        </a:lnSpc>
                      </a:pPr>
                      <a:r>
                        <a:rPr lang="de-DE" sz="1200" dirty="0"/>
                        <a:t>B2B</a:t>
                      </a:r>
                    </a:p>
                    <a:p>
                      <a:pPr>
                        <a:lnSpc>
                          <a:spcPct val="90000"/>
                        </a:lnSpc>
                      </a:pPr>
                      <a:r>
                        <a:rPr lang="de-DE" sz="1200" dirty="0"/>
                        <a:t>Gemeinschaftliche Beschaffungsseiten, Kooperations-netzwerke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Few2Many</a:t>
                      </a:r>
                    </a:p>
                    <a:p>
                      <a:pPr>
                        <a:lnSpc>
                          <a:spcPct val="90000"/>
                        </a:lnSpc>
                      </a:pPr>
                      <a:r>
                        <a:rPr lang="de-DE" sz="1200" dirty="0"/>
                        <a:t>Gemeinschaftliche Vertriebs- und Informationsseite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771112">
                <a:tc>
                  <a:txBody>
                    <a:bodyPr/>
                    <a:lstStyle/>
                    <a:p>
                      <a:pPr>
                        <a:lnSpc>
                          <a:spcPct val="90000"/>
                        </a:lnSpc>
                      </a:pPr>
                      <a:r>
                        <a:rPr lang="de-DE" sz="1200" b="1" dirty="0">
                          <a:solidFill>
                            <a:schemeClr val="bg1"/>
                          </a:solidFill>
                          <a:latin typeface="+mj-lt"/>
                        </a:rPr>
                        <a:t>MANY (VIELE)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200" dirty="0"/>
                        <a:t>Many2One</a:t>
                      </a:r>
                    </a:p>
                    <a:p>
                      <a:pPr>
                        <a:lnSpc>
                          <a:spcPct val="90000"/>
                        </a:lnSpc>
                      </a:pPr>
                      <a:r>
                        <a:rPr lang="de-DE" sz="1200" dirty="0"/>
                        <a:t>Online-Petitionen, Nutzergruppen-Foren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Many2Few</a:t>
                      </a:r>
                    </a:p>
                    <a:p>
                      <a:pPr>
                        <a:lnSpc>
                          <a:spcPct val="90000"/>
                        </a:lnSpc>
                      </a:pPr>
                      <a:r>
                        <a:rPr lang="de-DE" sz="1200" dirty="0"/>
                        <a:t>Gemeinschaftliche Beschaffungsseiten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Many2Many</a:t>
                      </a:r>
                    </a:p>
                    <a:p>
                      <a:pPr>
                        <a:lnSpc>
                          <a:spcPct val="90000"/>
                        </a:lnSpc>
                      </a:pPr>
                      <a:r>
                        <a:rPr lang="de-DE" sz="1200" dirty="0"/>
                        <a:t>Online-Marktplätze, Communities, Foren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1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7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4" name="Subtitle"/>
          <p:cNvSpPr>
            <a:spLocks noGrp="1"/>
          </p:cNvSpPr>
          <p:nvPr>
            <p:ph type="body" sz="quarter" idx="13"/>
          </p:nvPr>
        </p:nvSpPr>
        <p:spPr bwMode="gray"/>
        <p:txBody>
          <a:bodyPr/>
          <a:lstStyle/>
          <a:p>
            <a:r>
              <a:rPr lang="de-DE" dirty="0"/>
              <a:t>B2B- und B2C-Transaktionen </a:t>
            </a:r>
          </a:p>
        </p:txBody>
      </p:sp>
      <p:sp>
        <p:nvSpPr>
          <p:cNvPr id="18" name="Pfeil nach links und rechts 17"/>
          <p:cNvSpPr/>
          <p:nvPr/>
        </p:nvSpPr>
        <p:spPr bwMode="gray">
          <a:xfrm>
            <a:off x="4332005" y="5562742"/>
            <a:ext cx="390349" cy="214309"/>
          </a:xfrm>
          <a:prstGeom prst="leftRightArrow">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Pfeil nach links und rechts 21"/>
          <p:cNvSpPr/>
          <p:nvPr/>
        </p:nvSpPr>
        <p:spPr bwMode="gray">
          <a:xfrm>
            <a:off x="4329839" y="5209347"/>
            <a:ext cx="390349" cy="214309"/>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179" name="Content 1"/>
          <p:cNvSpPr>
            <a:spLocks noGrp="1"/>
          </p:cNvSpPr>
          <p:nvPr>
            <p:ph sz="half" idx="4294967295"/>
          </p:nvPr>
        </p:nvSpPr>
        <p:spPr bwMode="gray">
          <a:xfrm>
            <a:off x="9859136" y="4187084"/>
            <a:ext cx="1204008"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Verbraucher / endKunde</a:t>
            </a:r>
          </a:p>
        </p:txBody>
      </p:sp>
      <p:sp>
        <p:nvSpPr>
          <p:cNvPr id="248" name="Content 1"/>
          <p:cNvSpPr>
            <a:spLocks noGrp="1"/>
          </p:cNvSpPr>
          <p:nvPr>
            <p:ph sz="half" idx="4294967295"/>
          </p:nvPr>
        </p:nvSpPr>
        <p:spPr bwMode="gray">
          <a:xfrm>
            <a:off x="7950400" y="5353996"/>
            <a:ext cx="1204008"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Geschäftskunde</a:t>
            </a:r>
          </a:p>
        </p:txBody>
      </p:sp>
      <p:grpSp>
        <p:nvGrpSpPr>
          <p:cNvPr id="10" name="Gruppieren 9"/>
          <p:cNvGrpSpPr/>
          <p:nvPr/>
        </p:nvGrpSpPr>
        <p:grpSpPr bwMode="gray">
          <a:xfrm>
            <a:off x="3050855" y="5290722"/>
            <a:ext cx="403774" cy="436201"/>
            <a:chOff x="3050855" y="5290722"/>
            <a:chExt cx="403774" cy="436201"/>
          </a:xfrm>
        </p:grpSpPr>
        <p:sp>
          <p:nvSpPr>
            <p:cNvPr id="177" name="Ellipse 176"/>
            <p:cNvSpPr/>
            <p:nvPr/>
          </p:nvSpPr>
          <p:spPr bwMode="gray">
            <a:xfrm>
              <a:off x="3050855" y="5323149"/>
              <a:ext cx="403774" cy="403774"/>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de-DE" dirty="0"/>
            </a:p>
          </p:txBody>
        </p:sp>
        <p:sp>
          <p:nvSpPr>
            <p:cNvPr id="316" name="Freeform 260"/>
            <p:cNvSpPr>
              <a:spLocks/>
            </p:cNvSpPr>
            <p:nvPr/>
          </p:nvSpPr>
          <p:spPr bwMode="gray">
            <a:xfrm>
              <a:off x="3192262" y="5450616"/>
              <a:ext cx="113415" cy="80201"/>
            </a:xfrm>
            <a:custGeom>
              <a:avLst/>
              <a:gdLst>
                <a:gd name="T0" fmla="*/ 133 w 1101"/>
                <a:gd name="T1" fmla="*/ 0 h 745"/>
                <a:gd name="T2" fmla="*/ 0 w 1101"/>
                <a:gd name="T3" fmla="*/ 291 h 745"/>
                <a:gd name="T4" fmla="*/ 561 w 1101"/>
                <a:gd name="T5" fmla="*/ 688 h 745"/>
                <a:gd name="T6" fmla="*/ 1101 w 1101"/>
                <a:gd name="T7" fmla="*/ 306 h 745"/>
                <a:gd name="T8" fmla="*/ 971 w 1101"/>
                <a:gd name="T9" fmla="*/ 18 h 745"/>
                <a:gd name="T10" fmla="*/ 133 w 1101"/>
                <a:gd name="T11" fmla="*/ 0 h 745"/>
              </a:gdLst>
              <a:ahLst/>
              <a:cxnLst>
                <a:cxn ang="0">
                  <a:pos x="T0" y="T1"/>
                </a:cxn>
                <a:cxn ang="0">
                  <a:pos x="T2" y="T3"/>
                </a:cxn>
                <a:cxn ang="0">
                  <a:pos x="T4" y="T5"/>
                </a:cxn>
                <a:cxn ang="0">
                  <a:pos x="T6" y="T7"/>
                </a:cxn>
                <a:cxn ang="0">
                  <a:pos x="T8" y="T9"/>
                </a:cxn>
                <a:cxn ang="0">
                  <a:pos x="T10" y="T11"/>
                </a:cxn>
              </a:cxnLst>
              <a:rect l="0" t="0" r="r" b="b"/>
              <a:pathLst>
                <a:path w="1101" h="745">
                  <a:moveTo>
                    <a:pt x="133" y="0"/>
                  </a:moveTo>
                  <a:cubicBezTo>
                    <a:pt x="133" y="0"/>
                    <a:pt x="169" y="181"/>
                    <a:pt x="0" y="291"/>
                  </a:cubicBezTo>
                  <a:cubicBezTo>
                    <a:pt x="0" y="291"/>
                    <a:pt x="98" y="679"/>
                    <a:pt x="561" y="688"/>
                  </a:cubicBezTo>
                  <a:cubicBezTo>
                    <a:pt x="561" y="688"/>
                    <a:pt x="882" y="745"/>
                    <a:pt x="1101" y="306"/>
                  </a:cubicBezTo>
                  <a:cubicBezTo>
                    <a:pt x="1101" y="306"/>
                    <a:pt x="959" y="247"/>
                    <a:pt x="971" y="18"/>
                  </a:cubicBezTo>
                  <a:cubicBezTo>
                    <a:pt x="971" y="18"/>
                    <a:pt x="579" y="480"/>
                    <a:pt x="13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de-DE" dirty="0"/>
            </a:p>
          </p:txBody>
        </p:sp>
        <p:sp>
          <p:nvSpPr>
            <p:cNvPr id="317" name="Freeform 261"/>
            <p:cNvSpPr>
              <a:spLocks/>
            </p:cNvSpPr>
            <p:nvPr/>
          </p:nvSpPr>
          <p:spPr bwMode="gray">
            <a:xfrm>
              <a:off x="3193479" y="5317965"/>
              <a:ext cx="130209" cy="167277"/>
            </a:xfrm>
            <a:custGeom>
              <a:avLst/>
              <a:gdLst>
                <a:gd name="T0" fmla="*/ 1124 w 1266"/>
                <a:gd name="T1" fmla="*/ 834 h 1556"/>
                <a:gd name="T2" fmla="*/ 543 w 1266"/>
                <a:gd name="T3" fmla="*/ 1556 h 1556"/>
                <a:gd name="T4" fmla="*/ 0 w 1266"/>
                <a:gd name="T5" fmla="*/ 838 h 1556"/>
                <a:gd name="T6" fmla="*/ 551 w 1266"/>
                <a:gd name="T7" fmla="*/ 0 h 1556"/>
                <a:gd name="T8" fmla="*/ 1124 w 1266"/>
                <a:gd name="T9" fmla="*/ 834 h 1556"/>
              </a:gdLst>
              <a:ahLst/>
              <a:cxnLst>
                <a:cxn ang="0">
                  <a:pos x="T0" y="T1"/>
                </a:cxn>
                <a:cxn ang="0">
                  <a:pos x="T2" y="T3"/>
                </a:cxn>
                <a:cxn ang="0">
                  <a:pos x="T4" y="T5"/>
                </a:cxn>
                <a:cxn ang="0">
                  <a:pos x="T6" y="T7"/>
                </a:cxn>
                <a:cxn ang="0">
                  <a:pos x="T8" y="T9"/>
                </a:cxn>
              </a:cxnLst>
              <a:rect l="0" t="0" r="r" b="b"/>
              <a:pathLst>
                <a:path w="1266" h="1556">
                  <a:moveTo>
                    <a:pt x="1124" y="834"/>
                  </a:moveTo>
                  <a:cubicBezTo>
                    <a:pt x="1124" y="1148"/>
                    <a:pt x="841" y="1556"/>
                    <a:pt x="543" y="1556"/>
                  </a:cubicBezTo>
                  <a:cubicBezTo>
                    <a:pt x="286" y="1556"/>
                    <a:pt x="0" y="1175"/>
                    <a:pt x="0" y="838"/>
                  </a:cubicBezTo>
                  <a:cubicBezTo>
                    <a:pt x="0" y="423"/>
                    <a:pt x="56" y="0"/>
                    <a:pt x="551" y="0"/>
                  </a:cubicBezTo>
                  <a:cubicBezTo>
                    <a:pt x="1266" y="0"/>
                    <a:pt x="1124" y="791"/>
                    <a:pt x="1124" y="834"/>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de-DE" dirty="0"/>
            </a:p>
          </p:txBody>
        </p:sp>
        <p:sp>
          <p:nvSpPr>
            <p:cNvPr id="318" name="Freeform 263"/>
            <p:cNvSpPr>
              <a:spLocks/>
            </p:cNvSpPr>
            <p:nvPr/>
          </p:nvSpPr>
          <p:spPr bwMode="gray">
            <a:xfrm>
              <a:off x="3288154" y="5362521"/>
              <a:ext cx="20687" cy="78674"/>
            </a:xfrm>
            <a:custGeom>
              <a:avLst/>
              <a:gdLst>
                <a:gd name="T0" fmla="*/ 181 w 200"/>
                <a:gd name="T1" fmla="*/ 416 h 733"/>
                <a:gd name="T2" fmla="*/ 0 w 200"/>
                <a:gd name="T3" fmla="*/ 733 h 733"/>
                <a:gd name="T4" fmla="*/ 120 w 200"/>
                <a:gd name="T5" fmla="*/ 238 h 733"/>
                <a:gd name="T6" fmla="*/ 85 w 200"/>
                <a:gd name="T7" fmla="*/ 0 h 733"/>
                <a:gd name="T8" fmla="*/ 168 w 200"/>
                <a:gd name="T9" fmla="*/ 281 h 733"/>
                <a:gd name="T10" fmla="*/ 181 w 200"/>
                <a:gd name="T11" fmla="*/ 416 h 733"/>
              </a:gdLst>
              <a:ahLst/>
              <a:cxnLst>
                <a:cxn ang="0">
                  <a:pos x="T0" y="T1"/>
                </a:cxn>
                <a:cxn ang="0">
                  <a:pos x="T2" y="T3"/>
                </a:cxn>
                <a:cxn ang="0">
                  <a:pos x="T4" y="T5"/>
                </a:cxn>
                <a:cxn ang="0">
                  <a:pos x="T6" y="T7"/>
                </a:cxn>
                <a:cxn ang="0">
                  <a:pos x="T8" y="T9"/>
                </a:cxn>
                <a:cxn ang="0">
                  <a:pos x="T10" y="T11"/>
                </a:cxn>
              </a:cxnLst>
              <a:rect l="0" t="0" r="r" b="b"/>
              <a:pathLst>
                <a:path w="200" h="733">
                  <a:moveTo>
                    <a:pt x="181" y="416"/>
                  </a:moveTo>
                  <a:cubicBezTo>
                    <a:pt x="181" y="416"/>
                    <a:pt x="170" y="635"/>
                    <a:pt x="0" y="733"/>
                  </a:cubicBezTo>
                  <a:cubicBezTo>
                    <a:pt x="0" y="733"/>
                    <a:pt x="200" y="526"/>
                    <a:pt x="120" y="238"/>
                  </a:cubicBezTo>
                  <a:cubicBezTo>
                    <a:pt x="120" y="238"/>
                    <a:pt x="47" y="192"/>
                    <a:pt x="85" y="0"/>
                  </a:cubicBezTo>
                  <a:cubicBezTo>
                    <a:pt x="85" y="0"/>
                    <a:pt x="75" y="171"/>
                    <a:pt x="168" y="281"/>
                  </a:cubicBezTo>
                  <a:cubicBezTo>
                    <a:pt x="168" y="281"/>
                    <a:pt x="200" y="333"/>
                    <a:pt x="181" y="416"/>
                  </a:cubicBez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de-DE" dirty="0"/>
            </a:p>
          </p:txBody>
        </p:sp>
        <p:sp>
          <p:nvSpPr>
            <p:cNvPr id="319" name="Freeform 265"/>
            <p:cNvSpPr>
              <a:spLocks/>
            </p:cNvSpPr>
            <p:nvPr/>
          </p:nvSpPr>
          <p:spPr bwMode="gray">
            <a:xfrm>
              <a:off x="3196643" y="5407332"/>
              <a:ext cx="19714" cy="35390"/>
            </a:xfrm>
            <a:custGeom>
              <a:avLst/>
              <a:gdLst>
                <a:gd name="T0" fmla="*/ 11 w 192"/>
                <a:gd name="T1" fmla="*/ 78 h 331"/>
                <a:gd name="T2" fmla="*/ 192 w 192"/>
                <a:gd name="T3" fmla="*/ 331 h 331"/>
                <a:gd name="T4" fmla="*/ 16 w 192"/>
                <a:gd name="T5" fmla="*/ 0 h 331"/>
                <a:gd name="T6" fmla="*/ 11 w 192"/>
                <a:gd name="T7" fmla="*/ 78 h 331"/>
              </a:gdLst>
              <a:ahLst/>
              <a:cxnLst>
                <a:cxn ang="0">
                  <a:pos x="T0" y="T1"/>
                </a:cxn>
                <a:cxn ang="0">
                  <a:pos x="T2" y="T3"/>
                </a:cxn>
                <a:cxn ang="0">
                  <a:pos x="T4" y="T5"/>
                </a:cxn>
                <a:cxn ang="0">
                  <a:pos x="T6" y="T7"/>
                </a:cxn>
              </a:cxnLst>
              <a:rect l="0" t="0" r="r" b="b"/>
              <a:pathLst>
                <a:path w="192" h="331">
                  <a:moveTo>
                    <a:pt x="11" y="78"/>
                  </a:moveTo>
                  <a:cubicBezTo>
                    <a:pt x="11" y="78"/>
                    <a:pt x="0" y="262"/>
                    <a:pt x="192" y="331"/>
                  </a:cubicBezTo>
                  <a:cubicBezTo>
                    <a:pt x="192" y="331"/>
                    <a:pt x="22" y="265"/>
                    <a:pt x="16" y="0"/>
                  </a:cubicBezTo>
                  <a:lnTo>
                    <a:pt x="11" y="78"/>
                  </a:ln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de-DE" dirty="0"/>
            </a:p>
          </p:txBody>
        </p:sp>
        <p:sp>
          <p:nvSpPr>
            <p:cNvPr id="320" name="Freeform 267"/>
            <p:cNvSpPr>
              <a:spLocks/>
            </p:cNvSpPr>
            <p:nvPr/>
          </p:nvSpPr>
          <p:spPr bwMode="gray">
            <a:xfrm>
              <a:off x="3180580" y="5388746"/>
              <a:ext cx="16550" cy="39464"/>
            </a:xfrm>
            <a:custGeom>
              <a:avLst/>
              <a:gdLst>
                <a:gd name="T0" fmla="*/ 114 w 161"/>
                <a:gd name="T1" fmla="*/ 60 h 367"/>
                <a:gd name="T2" fmla="*/ 144 w 161"/>
                <a:gd name="T3" fmla="*/ 131 h 367"/>
                <a:gd name="T4" fmla="*/ 161 w 161"/>
                <a:gd name="T5" fmla="*/ 292 h 367"/>
                <a:gd name="T6" fmla="*/ 154 w 161"/>
                <a:gd name="T7" fmla="*/ 367 h 367"/>
                <a:gd name="T8" fmla="*/ 75 w 161"/>
                <a:gd name="T9" fmla="*/ 252 h 367"/>
                <a:gd name="T10" fmla="*/ 114 w 161"/>
                <a:gd name="T11" fmla="*/ 60 h 367"/>
              </a:gdLst>
              <a:ahLst/>
              <a:cxnLst>
                <a:cxn ang="0">
                  <a:pos x="T0" y="T1"/>
                </a:cxn>
                <a:cxn ang="0">
                  <a:pos x="T2" y="T3"/>
                </a:cxn>
                <a:cxn ang="0">
                  <a:pos x="T4" y="T5"/>
                </a:cxn>
                <a:cxn ang="0">
                  <a:pos x="T6" y="T7"/>
                </a:cxn>
                <a:cxn ang="0">
                  <a:pos x="T8" y="T9"/>
                </a:cxn>
                <a:cxn ang="0">
                  <a:pos x="T10" y="T11"/>
                </a:cxn>
              </a:cxnLst>
              <a:rect l="0" t="0" r="r" b="b"/>
              <a:pathLst>
                <a:path w="161" h="367">
                  <a:moveTo>
                    <a:pt x="114" y="60"/>
                  </a:moveTo>
                  <a:cubicBezTo>
                    <a:pt x="114" y="60"/>
                    <a:pt x="134" y="95"/>
                    <a:pt x="144" y="131"/>
                  </a:cubicBezTo>
                  <a:cubicBezTo>
                    <a:pt x="144" y="131"/>
                    <a:pt x="138" y="239"/>
                    <a:pt x="161" y="292"/>
                  </a:cubicBezTo>
                  <a:cubicBezTo>
                    <a:pt x="154" y="367"/>
                    <a:pt x="154" y="367"/>
                    <a:pt x="154" y="367"/>
                  </a:cubicBezTo>
                  <a:cubicBezTo>
                    <a:pt x="154" y="367"/>
                    <a:pt x="91" y="346"/>
                    <a:pt x="75" y="252"/>
                  </a:cubicBezTo>
                  <a:cubicBezTo>
                    <a:pt x="75" y="252"/>
                    <a:pt x="0" y="0"/>
                    <a:pt x="114" y="60"/>
                  </a:cubicBez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de-DE" dirty="0"/>
            </a:p>
          </p:txBody>
        </p:sp>
        <p:sp>
          <p:nvSpPr>
            <p:cNvPr id="321" name="Freeform 268"/>
            <p:cNvSpPr>
              <a:spLocks/>
            </p:cNvSpPr>
            <p:nvPr/>
          </p:nvSpPr>
          <p:spPr bwMode="gray">
            <a:xfrm>
              <a:off x="3188612" y="5400967"/>
              <a:ext cx="6085" cy="20878"/>
            </a:xfrm>
            <a:custGeom>
              <a:avLst/>
              <a:gdLst>
                <a:gd name="T0" fmla="*/ 29 w 59"/>
                <a:gd name="T1" fmla="*/ 13 h 195"/>
                <a:gd name="T2" fmla="*/ 38 w 59"/>
                <a:gd name="T3" fmla="*/ 130 h 195"/>
                <a:gd name="T4" fmla="*/ 59 w 59"/>
                <a:gd name="T5" fmla="*/ 195 h 195"/>
                <a:gd name="T6" fmla="*/ 29 w 59"/>
                <a:gd name="T7" fmla="*/ 13 h 195"/>
              </a:gdLst>
              <a:ahLst/>
              <a:cxnLst>
                <a:cxn ang="0">
                  <a:pos x="T0" y="T1"/>
                </a:cxn>
                <a:cxn ang="0">
                  <a:pos x="T2" y="T3"/>
                </a:cxn>
                <a:cxn ang="0">
                  <a:pos x="T4" y="T5"/>
                </a:cxn>
                <a:cxn ang="0">
                  <a:pos x="T6" y="T7"/>
                </a:cxn>
              </a:cxnLst>
              <a:rect l="0" t="0" r="r" b="b"/>
              <a:pathLst>
                <a:path w="59" h="195">
                  <a:moveTo>
                    <a:pt x="29" y="13"/>
                  </a:moveTo>
                  <a:cubicBezTo>
                    <a:pt x="29" y="13"/>
                    <a:pt x="0" y="0"/>
                    <a:pt x="38" y="130"/>
                  </a:cubicBezTo>
                  <a:cubicBezTo>
                    <a:pt x="59" y="195"/>
                    <a:pt x="59" y="195"/>
                    <a:pt x="59" y="195"/>
                  </a:cubicBezTo>
                  <a:lnTo>
                    <a:pt x="29"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22" name="Freeform 269"/>
            <p:cNvSpPr>
              <a:spLocks/>
            </p:cNvSpPr>
            <p:nvPr/>
          </p:nvSpPr>
          <p:spPr bwMode="gray">
            <a:xfrm>
              <a:off x="3303001" y="5390019"/>
              <a:ext cx="18254" cy="42010"/>
            </a:xfrm>
            <a:custGeom>
              <a:avLst/>
              <a:gdLst>
                <a:gd name="T0" fmla="*/ 75 w 178"/>
                <a:gd name="T1" fmla="*/ 0 h 392"/>
                <a:gd name="T2" fmla="*/ 101 w 178"/>
                <a:gd name="T3" fmla="*/ 203 h 392"/>
                <a:gd name="T4" fmla="*/ 0 w 178"/>
                <a:gd name="T5" fmla="*/ 392 h 392"/>
                <a:gd name="T6" fmla="*/ 75 w 178"/>
                <a:gd name="T7" fmla="*/ 0 h 392"/>
              </a:gdLst>
              <a:ahLst/>
              <a:cxnLst>
                <a:cxn ang="0">
                  <a:pos x="T0" y="T1"/>
                </a:cxn>
                <a:cxn ang="0">
                  <a:pos x="T2" y="T3"/>
                </a:cxn>
                <a:cxn ang="0">
                  <a:pos x="T4" y="T5"/>
                </a:cxn>
                <a:cxn ang="0">
                  <a:pos x="T6" y="T7"/>
                </a:cxn>
              </a:cxnLst>
              <a:rect l="0" t="0" r="r" b="b"/>
              <a:pathLst>
                <a:path w="178" h="392">
                  <a:moveTo>
                    <a:pt x="75" y="0"/>
                  </a:moveTo>
                  <a:cubicBezTo>
                    <a:pt x="75" y="0"/>
                    <a:pt x="178" y="22"/>
                    <a:pt x="101" y="203"/>
                  </a:cubicBezTo>
                  <a:cubicBezTo>
                    <a:pt x="101" y="203"/>
                    <a:pt x="67" y="340"/>
                    <a:pt x="0" y="392"/>
                  </a:cubicBezTo>
                  <a:lnTo>
                    <a:pt x="75" y="0"/>
                  </a:ln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de-DE" dirty="0"/>
            </a:p>
          </p:txBody>
        </p:sp>
        <p:sp>
          <p:nvSpPr>
            <p:cNvPr id="323" name="Freeform 270"/>
            <p:cNvSpPr>
              <a:spLocks/>
            </p:cNvSpPr>
            <p:nvPr/>
          </p:nvSpPr>
          <p:spPr bwMode="gray">
            <a:xfrm>
              <a:off x="3307868" y="5401222"/>
              <a:ext cx="6085" cy="21133"/>
            </a:xfrm>
            <a:custGeom>
              <a:avLst/>
              <a:gdLst>
                <a:gd name="T0" fmla="*/ 30 w 59"/>
                <a:gd name="T1" fmla="*/ 13 h 195"/>
                <a:gd name="T2" fmla="*/ 21 w 59"/>
                <a:gd name="T3" fmla="*/ 130 h 195"/>
                <a:gd name="T4" fmla="*/ 0 w 59"/>
                <a:gd name="T5" fmla="*/ 195 h 195"/>
                <a:gd name="T6" fmla="*/ 30 w 59"/>
                <a:gd name="T7" fmla="*/ 13 h 195"/>
              </a:gdLst>
              <a:ahLst/>
              <a:cxnLst>
                <a:cxn ang="0">
                  <a:pos x="T0" y="T1"/>
                </a:cxn>
                <a:cxn ang="0">
                  <a:pos x="T2" y="T3"/>
                </a:cxn>
                <a:cxn ang="0">
                  <a:pos x="T4" y="T5"/>
                </a:cxn>
                <a:cxn ang="0">
                  <a:pos x="T6" y="T7"/>
                </a:cxn>
              </a:cxnLst>
              <a:rect l="0" t="0" r="r" b="b"/>
              <a:pathLst>
                <a:path w="59" h="195">
                  <a:moveTo>
                    <a:pt x="30" y="13"/>
                  </a:moveTo>
                  <a:cubicBezTo>
                    <a:pt x="30" y="13"/>
                    <a:pt x="59" y="0"/>
                    <a:pt x="21" y="130"/>
                  </a:cubicBezTo>
                  <a:cubicBezTo>
                    <a:pt x="0" y="195"/>
                    <a:pt x="0" y="195"/>
                    <a:pt x="0" y="195"/>
                  </a:cubicBezTo>
                  <a:lnTo>
                    <a:pt x="30"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06" name="Freeform 262"/>
            <p:cNvSpPr>
              <a:spLocks/>
            </p:cNvSpPr>
            <p:nvPr/>
          </p:nvSpPr>
          <p:spPr bwMode="gray">
            <a:xfrm>
              <a:off x="3193705" y="5323566"/>
              <a:ext cx="85670" cy="85293"/>
            </a:xfrm>
            <a:custGeom>
              <a:avLst/>
              <a:gdLst>
                <a:gd name="T0" fmla="*/ 833 w 833"/>
                <a:gd name="T1" fmla="*/ 103 h 793"/>
                <a:gd name="T2" fmla="*/ 496 w 833"/>
                <a:gd name="T3" fmla="*/ 199 h 793"/>
                <a:gd name="T4" fmla="*/ 399 w 833"/>
                <a:gd name="T5" fmla="*/ 317 h 793"/>
                <a:gd name="T6" fmla="*/ 176 w 833"/>
                <a:gd name="T7" fmla="*/ 326 h 793"/>
                <a:gd name="T8" fmla="*/ 31 w 833"/>
                <a:gd name="T9" fmla="*/ 453 h 793"/>
                <a:gd name="T10" fmla="*/ 28 w 833"/>
                <a:gd name="T11" fmla="*/ 706 h 793"/>
                <a:gd name="T12" fmla="*/ 51 w 833"/>
                <a:gd name="T13" fmla="*/ 793 h 793"/>
                <a:gd name="T14" fmla="*/ 287 w 833"/>
                <a:gd name="T15" fmla="*/ 453 h 793"/>
                <a:gd name="T16" fmla="*/ 574 w 833"/>
                <a:gd name="T17" fmla="*/ 268 h 793"/>
                <a:gd name="T18" fmla="*/ 833 w 833"/>
                <a:gd name="T19" fmla="*/ 10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3" h="793">
                  <a:moveTo>
                    <a:pt x="833" y="103"/>
                  </a:moveTo>
                  <a:cubicBezTo>
                    <a:pt x="833" y="103"/>
                    <a:pt x="672" y="0"/>
                    <a:pt x="496" y="199"/>
                  </a:cubicBezTo>
                  <a:cubicBezTo>
                    <a:pt x="496" y="199"/>
                    <a:pt x="471" y="289"/>
                    <a:pt x="399" y="317"/>
                  </a:cubicBezTo>
                  <a:cubicBezTo>
                    <a:pt x="399" y="317"/>
                    <a:pt x="304" y="363"/>
                    <a:pt x="176" y="326"/>
                  </a:cubicBezTo>
                  <a:cubicBezTo>
                    <a:pt x="176" y="326"/>
                    <a:pt x="78" y="300"/>
                    <a:pt x="31" y="453"/>
                  </a:cubicBezTo>
                  <a:cubicBezTo>
                    <a:pt x="31" y="453"/>
                    <a:pt x="0" y="603"/>
                    <a:pt x="28" y="706"/>
                  </a:cubicBezTo>
                  <a:cubicBezTo>
                    <a:pt x="28" y="706"/>
                    <a:pt x="48" y="767"/>
                    <a:pt x="51" y="793"/>
                  </a:cubicBezTo>
                  <a:cubicBezTo>
                    <a:pt x="51" y="793"/>
                    <a:pt x="90" y="519"/>
                    <a:pt x="287" y="453"/>
                  </a:cubicBezTo>
                  <a:cubicBezTo>
                    <a:pt x="287" y="453"/>
                    <a:pt x="513" y="395"/>
                    <a:pt x="574" y="268"/>
                  </a:cubicBezTo>
                  <a:cubicBezTo>
                    <a:pt x="574" y="268"/>
                    <a:pt x="686" y="87"/>
                    <a:pt x="833" y="103"/>
                  </a:cubicBez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de-DE" dirty="0"/>
            </a:p>
          </p:txBody>
        </p:sp>
        <p:sp>
          <p:nvSpPr>
            <p:cNvPr id="307" name="Freeform 264"/>
            <p:cNvSpPr>
              <a:spLocks/>
            </p:cNvSpPr>
            <p:nvPr/>
          </p:nvSpPr>
          <p:spPr bwMode="gray">
            <a:xfrm>
              <a:off x="3195652" y="5353355"/>
              <a:ext cx="44295" cy="25206"/>
            </a:xfrm>
            <a:custGeom>
              <a:avLst/>
              <a:gdLst>
                <a:gd name="T0" fmla="*/ 431 w 431"/>
                <a:gd name="T1" fmla="*/ 3 h 234"/>
                <a:gd name="T2" fmla="*/ 180 w 431"/>
                <a:gd name="T3" fmla="*/ 52 h 234"/>
                <a:gd name="T4" fmla="*/ 0 w 431"/>
                <a:gd name="T5" fmla="*/ 234 h 234"/>
                <a:gd name="T6" fmla="*/ 133 w 431"/>
                <a:gd name="T7" fmla="*/ 32 h 234"/>
                <a:gd name="T8" fmla="*/ 224 w 431"/>
                <a:gd name="T9" fmla="*/ 43 h 234"/>
                <a:gd name="T10" fmla="*/ 431 w 431"/>
                <a:gd name="T11" fmla="*/ 3 h 234"/>
              </a:gdLst>
              <a:ahLst/>
              <a:cxnLst>
                <a:cxn ang="0">
                  <a:pos x="T0" y="T1"/>
                </a:cxn>
                <a:cxn ang="0">
                  <a:pos x="T2" y="T3"/>
                </a:cxn>
                <a:cxn ang="0">
                  <a:pos x="T4" y="T5"/>
                </a:cxn>
                <a:cxn ang="0">
                  <a:pos x="T6" y="T7"/>
                </a:cxn>
                <a:cxn ang="0">
                  <a:pos x="T8" y="T9"/>
                </a:cxn>
                <a:cxn ang="0">
                  <a:pos x="T10" y="T11"/>
                </a:cxn>
              </a:cxnLst>
              <a:rect l="0" t="0" r="r" b="b"/>
              <a:pathLst>
                <a:path w="431" h="234">
                  <a:moveTo>
                    <a:pt x="431" y="3"/>
                  </a:moveTo>
                  <a:cubicBezTo>
                    <a:pt x="431" y="3"/>
                    <a:pt x="362" y="103"/>
                    <a:pt x="180" y="52"/>
                  </a:cubicBezTo>
                  <a:cubicBezTo>
                    <a:pt x="180" y="52"/>
                    <a:pt x="41" y="0"/>
                    <a:pt x="0" y="234"/>
                  </a:cubicBezTo>
                  <a:cubicBezTo>
                    <a:pt x="0" y="234"/>
                    <a:pt x="4" y="61"/>
                    <a:pt x="133" y="32"/>
                  </a:cubicBezTo>
                  <a:cubicBezTo>
                    <a:pt x="133" y="32"/>
                    <a:pt x="163" y="20"/>
                    <a:pt x="224" y="43"/>
                  </a:cubicBezTo>
                  <a:cubicBezTo>
                    <a:pt x="224" y="43"/>
                    <a:pt x="339" y="83"/>
                    <a:pt x="431" y="3"/>
                  </a:cubicBez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08" name="Freeform 266"/>
            <p:cNvSpPr>
              <a:spLocks/>
            </p:cNvSpPr>
            <p:nvPr/>
          </p:nvSpPr>
          <p:spPr bwMode="gray">
            <a:xfrm>
              <a:off x="3185917" y="5305489"/>
              <a:ext cx="99299" cy="106426"/>
            </a:xfrm>
            <a:custGeom>
              <a:avLst/>
              <a:gdLst>
                <a:gd name="T0" fmla="*/ 966 w 966"/>
                <a:gd name="T1" fmla="*/ 129 h 989"/>
                <a:gd name="T2" fmla="*/ 895 w 966"/>
                <a:gd name="T3" fmla="*/ 346 h 989"/>
                <a:gd name="T4" fmla="*/ 578 w 966"/>
                <a:gd name="T5" fmla="*/ 464 h 989"/>
                <a:gd name="T6" fmla="*/ 248 w 966"/>
                <a:gd name="T7" fmla="*/ 587 h 989"/>
                <a:gd name="T8" fmla="*/ 114 w 966"/>
                <a:gd name="T9" fmla="*/ 756 h 989"/>
                <a:gd name="T10" fmla="*/ 123 w 966"/>
                <a:gd name="T11" fmla="*/ 892 h 989"/>
                <a:gd name="T12" fmla="*/ 39 w 966"/>
                <a:gd name="T13" fmla="*/ 936 h 989"/>
                <a:gd name="T14" fmla="*/ 18 w 966"/>
                <a:gd name="T15" fmla="*/ 575 h 989"/>
                <a:gd name="T16" fmla="*/ 456 w 966"/>
                <a:gd name="T17" fmla="*/ 78 h 989"/>
                <a:gd name="T18" fmla="*/ 966 w 966"/>
                <a:gd name="T19" fmla="*/ 12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989">
                  <a:moveTo>
                    <a:pt x="966" y="129"/>
                  </a:moveTo>
                  <a:cubicBezTo>
                    <a:pt x="895" y="346"/>
                    <a:pt x="895" y="346"/>
                    <a:pt x="895" y="346"/>
                  </a:cubicBezTo>
                  <a:cubicBezTo>
                    <a:pt x="895" y="346"/>
                    <a:pt x="703" y="259"/>
                    <a:pt x="578" y="464"/>
                  </a:cubicBezTo>
                  <a:cubicBezTo>
                    <a:pt x="578" y="464"/>
                    <a:pt x="536" y="648"/>
                    <a:pt x="248" y="587"/>
                  </a:cubicBezTo>
                  <a:cubicBezTo>
                    <a:pt x="248" y="587"/>
                    <a:pt x="126" y="583"/>
                    <a:pt x="114" y="756"/>
                  </a:cubicBezTo>
                  <a:cubicBezTo>
                    <a:pt x="123" y="892"/>
                    <a:pt x="123" y="892"/>
                    <a:pt x="123" y="892"/>
                  </a:cubicBezTo>
                  <a:cubicBezTo>
                    <a:pt x="123" y="892"/>
                    <a:pt x="99" y="989"/>
                    <a:pt x="39" y="936"/>
                  </a:cubicBezTo>
                  <a:cubicBezTo>
                    <a:pt x="39" y="936"/>
                    <a:pt x="0" y="781"/>
                    <a:pt x="18" y="575"/>
                  </a:cubicBezTo>
                  <a:cubicBezTo>
                    <a:pt x="18" y="575"/>
                    <a:pt x="85" y="142"/>
                    <a:pt x="456" y="78"/>
                  </a:cubicBezTo>
                  <a:cubicBezTo>
                    <a:pt x="456" y="78"/>
                    <a:pt x="761" y="0"/>
                    <a:pt x="966" y="129"/>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09" name="Freeform 271"/>
            <p:cNvSpPr>
              <a:spLocks/>
            </p:cNvSpPr>
            <p:nvPr/>
          </p:nvSpPr>
          <p:spPr bwMode="gray">
            <a:xfrm>
              <a:off x="3277915" y="5319493"/>
              <a:ext cx="46972" cy="89622"/>
            </a:xfrm>
            <a:custGeom>
              <a:avLst/>
              <a:gdLst>
                <a:gd name="T0" fmla="*/ 21 w 456"/>
                <a:gd name="T1" fmla="*/ 229 h 834"/>
                <a:gd name="T2" fmla="*/ 201 w 456"/>
                <a:gd name="T3" fmla="*/ 489 h 834"/>
                <a:gd name="T4" fmla="*/ 271 w 456"/>
                <a:gd name="T5" fmla="*/ 724 h 834"/>
                <a:gd name="T6" fmla="*/ 292 w 456"/>
                <a:gd name="T7" fmla="*/ 834 h 834"/>
                <a:gd name="T8" fmla="*/ 350 w 456"/>
                <a:gd name="T9" fmla="*/ 684 h 834"/>
                <a:gd name="T10" fmla="*/ 334 w 456"/>
                <a:gd name="T11" fmla="*/ 281 h 834"/>
                <a:gd name="T12" fmla="*/ 71 w 456"/>
                <a:gd name="T13" fmla="*/ 0 h 834"/>
                <a:gd name="T14" fmla="*/ 0 w 456"/>
                <a:gd name="T15" fmla="*/ 217 h 834"/>
                <a:gd name="T16" fmla="*/ 21 w 456"/>
                <a:gd name="T17" fmla="*/ 2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834">
                  <a:moveTo>
                    <a:pt x="21" y="229"/>
                  </a:moveTo>
                  <a:cubicBezTo>
                    <a:pt x="21" y="229"/>
                    <a:pt x="192" y="290"/>
                    <a:pt x="201" y="489"/>
                  </a:cubicBezTo>
                  <a:cubicBezTo>
                    <a:pt x="201" y="489"/>
                    <a:pt x="150" y="628"/>
                    <a:pt x="271" y="724"/>
                  </a:cubicBezTo>
                  <a:cubicBezTo>
                    <a:pt x="271" y="724"/>
                    <a:pt x="271" y="704"/>
                    <a:pt x="292" y="834"/>
                  </a:cubicBezTo>
                  <a:cubicBezTo>
                    <a:pt x="292" y="834"/>
                    <a:pt x="312" y="684"/>
                    <a:pt x="350" y="684"/>
                  </a:cubicBezTo>
                  <a:cubicBezTo>
                    <a:pt x="350" y="684"/>
                    <a:pt x="456" y="493"/>
                    <a:pt x="334" y="281"/>
                  </a:cubicBezTo>
                  <a:cubicBezTo>
                    <a:pt x="334" y="281"/>
                    <a:pt x="293" y="87"/>
                    <a:pt x="71" y="0"/>
                  </a:cubicBezTo>
                  <a:cubicBezTo>
                    <a:pt x="0" y="217"/>
                    <a:pt x="0" y="217"/>
                    <a:pt x="0" y="217"/>
                  </a:cubicBezTo>
                  <a:lnTo>
                    <a:pt x="21" y="229"/>
                  </a:ln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10" name="Freeform 272"/>
            <p:cNvSpPr>
              <a:spLocks/>
            </p:cNvSpPr>
            <p:nvPr/>
          </p:nvSpPr>
          <p:spPr bwMode="gray">
            <a:xfrm>
              <a:off x="3201250" y="5290722"/>
              <a:ext cx="84696" cy="46593"/>
            </a:xfrm>
            <a:custGeom>
              <a:avLst/>
              <a:gdLst>
                <a:gd name="T0" fmla="*/ 824 w 824"/>
                <a:gd name="T1" fmla="*/ 270 h 431"/>
                <a:gd name="T2" fmla="*/ 0 w 824"/>
                <a:gd name="T3" fmla="*/ 431 h 431"/>
                <a:gd name="T4" fmla="*/ 824 w 824"/>
                <a:gd name="T5" fmla="*/ 270 h 431"/>
              </a:gdLst>
              <a:ahLst/>
              <a:cxnLst>
                <a:cxn ang="0">
                  <a:pos x="T0" y="T1"/>
                </a:cxn>
                <a:cxn ang="0">
                  <a:pos x="T2" y="T3"/>
                </a:cxn>
                <a:cxn ang="0">
                  <a:pos x="T4" y="T5"/>
                </a:cxn>
              </a:cxnLst>
              <a:rect l="0" t="0" r="r" b="b"/>
              <a:pathLst>
                <a:path w="824" h="431">
                  <a:moveTo>
                    <a:pt x="824" y="270"/>
                  </a:moveTo>
                  <a:cubicBezTo>
                    <a:pt x="824" y="270"/>
                    <a:pt x="376" y="0"/>
                    <a:pt x="0" y="431"/>
                  </a:cubicBezTo>
                  <a:cubicBezTo>
                    <a:pt x="0" y="431"/>
                    <a:pt x="283" y="52"/>
                    <a:pt x="824" y="27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311" name="Freeform 273"/>
            <p:cNvSpPr>
              <a:spLocks/>
            </p:cNvSpPr>
            <p:nvPr/>
          </p:nvSpPr>
          <p:spPr bwMode="gray">
            <a:xfrm>
              <a:off x="3197599" y="5328149"/>
              <a:ext cx="83479" cy="56777"/>
            </a:xfrm>
            <a:custGeom>
              <a:avLst/>
              <a:gdLst>
                <a:gd name="T0" fmla="*/ 812 w 812"/>
                <a:gd name="T1" fmla="*/ 141 h 527"/>
                <a:gd name="T2" fmla="*/ 474 w 812"/>
                <a:gd name="T3" fmla="*/ 247 h 527"/>
                <a:gd name="T4" fmla="*/ 177 w 812"/>
                <a:gd name="T5" fmla="*/ 367 h 527"/>
                <a:gd name="T6" fmla="*/ 0 w 812"/>
                <a:gd name="T7" fmla="*/ 527 h 527"/>
                <a:gd name="T8" fmla="*/ 211 w 812"/>
                <a:gd name="T9" fmla="*/ 360 h 527"/>
                <a:gd name="T10" fmla="*/ 457 w 812"/>
                <a:gd name="T11" fmla="*/ 238 h 527"/>
                <a:gd name="T12" fmla="*/ 812 w 812"/>
                <a:gd name="T13" fmla="*/ 141 h 527"/>
              </a:gdLst>
              <a:ahLst/>
              <a:cxnLst>
                <a:cxn ang="0">
                  <a:pos x="T0" y="T1"/>
                </a:cxn>
                <a:cxn ang="0">
                  <a:pos x="T2" y="T3"/>
                </a:cxn>
                <a:cxn ang="0">
                  <a:pos x="T4" y="T5"/>
                </a:cxn>
                <a:cxn ang="0">
                  <a:pos x="T6" y="T7"/>
                </a:cxn>
                <a:cxn ang="0">
                  <a:pos x="T8" y="T9"/>
                </a:cxn>
                <a:cxn ang="0">
                  <a:pos x="T10" y="T11"/>
                </a:cxn>
                <a:cxn ang="0">
                  <a:pos x="T12" y="T13"/>
                </a:cxn>
              </a:cxnLst>
              <a:rect l="0" t="0" r="r" b="b"/>
              <a:pathLst>
                <a:path w="812" h="527">
                  <a:moveTo>
                    <a:pt x="812" y="141"/>
                  </a:moveTo>
                  <a:cubicBezTo>
                    <a:pt x="812" y="141"/>
                    <a:pt x="600" y="25"/>
                    <a:pt x="474" y="247"/>
                  </a:cubicBezTo>
                  <a:cubicBezTo>
                    <a:pt x="474" y="247"/>
                    <a:pt x="373" y="467"/>
                    <a:pt x="177" y="367"/>
                  </a:cubicBezTo>
                  <a:cubicBezTo>
                    <a:pt x="177" y="367"/>
                    <a:pt x="44" y="328"/>
                    <a:pt x="0" y="527"/>
                  </a:cubicBezTo>
                  <a:cubicBezTo>
                    <a:pt x="0" y="527"/>
                    <a:pt x="16" y="315"/>
                    <a:pt x="211" y="360"/>
                  </a:cubicBezTo>
                  <a:cubicBezTo>
                    <a:pt x="211" y="360"/>
                    <a:pt x="364" y="418"/>
                    <a:pt x="457" y="238"/>
                  </a:cubicBezTo>
                  <a:cubicBezTo>
                    <a:pt x="457" y="238"/>
                    <a:pt x="584" y="0"/>
                    <a:pt x="812" y="141"/>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312" name="Freeform 274"/>
            <p:cNvSpPr>
              <a:spLocks/>
            </p:cNvSpPr>
            <p:nvPr/>
          </p:nvSpPr>
          <p:spPr bwMode="gray">
            <a:xfrm>
              <a:off x="3214636" y="5326876"/>
              <a:ext cx="63765" cy="41501"/>
            </a:xfrm>
            <a:custGeom>
              <a:avLst/>
              <a:gdLst>
                <a:gd name="T0" fmla="*/ 621 w 621"/>
                <a:gd name="T1" fmla="*/ 131 h 385"/>
                <a:gd name="T2" fmla="*/ 255 w 621"/>
                <a:gd name="T3" fmla="*/ 234 h 385"/>
                <a:gd name="T4" fmla="*/ 0 w 621"/>
                <a:gd name="T5" fmla="*/ 324 h 385"/>
                <a:gd name="T6" fmla="*/ 245 w 621"/>
                <a:gd name="T7" fmla="*/ 212 h 385"/>
                <a:gd name="T8" fmla="*/ 621 w 621"/>
                <a:gd name="T9" fmla="*/ 131 h 385"/>
              </a:gdLst>
              <a:ahLst/>
              <a:cxnLst>
                <a:cxn ang="0">
                  <a:pos x="T0" y="T1"/>
                </a:cxn>
                <a:cxn ang="0">
                  <a:pos x="T2" y="T3"/>
                </a:cxn>
                <a:cxn ang="0">
                  <a:pos x="T4" y="T5"/>
                </a:cxn>
                <a:cxn ang="0">
                  <a:pos x="T6" y="T7"/>
                </a:cxn>
                <a:cxn ang="0">
                  <a:pos x="T8" y="T9"/>
                </a:cxn>
              </a:cxnLst>
              <a:rect l="0" t="0" r="r" b="b"/>
              <a:pathLst>
                <a:path w="621" h="385">
                  <a:moveTo>
                    <a:pt x="621" y="131"/>
                  </a:moveTo>
                  <a:cubicBezTo>
                    <a:pt x="621" y="131"/>
                    <a:pt x="432" y="12"/>
                    <a:pt x="255" y="234"/>
                  </a:cubicBezTo>
                  <a:cubicBezTo>
                    <a:pt x="255" y="234"/>
                    <a:pt x="149" y="385"/>
                    <a:pt x="0" y="324"/>
                  </a:cubicBezTo>
                  <a:cubicBezTo>
                    <a:pt x="0" y="324"/>
                    <a:pt x="155" y="376"/>
                    <a:pt x="245" y="212"/>
                  </a:cubicBezTo>
                  <a:cubicBezTo>
                    <a:pt x="245" y="212"/>
                    <a:pt x="376" y="0"/>
                    <a:pt x="621" y="131"/>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313" name="Freeform 275"/>
            <p:cNvSpPr>
              <a:spLocks/>
            </p:cNvSpPr>
            <p:nvPr/>
          </p:nvSpPr>
          <p:spPr bwMode="gray">
            <a:xfrm>
              <a:off x="3279131" y="5318474"/>
              <a:ext cx="7545" cy="24442"/>
            </a:xfrm>
            <a:custGeom>
              <a:avLst/>
              <a:gdLst>
                <a:gd name="T0" fmla="*/ 52 w 73"/>
                <a:gd name="T1" fmla="*/ 0 h 227"/>
                <a:gd name="T2" fmla="*/ 0 w 73"/>
                <a:gd name="T3" fmla="*/ 227 h 227"/>
                <a:gd name="T4" fmla="*/ 73 w 73"/>
                <a:gd name="T5" fmla="*/ 7 h 227"/>
                <a:gd name="T6" fmla="*/ 52 w 73"/>
                <a:gd name="T7" fmla="*/ 0 h 227"/>
              </a:gdLst>
              <a:ahLst/>
              <a:cxnLst>
                <a:cxn ang="0">
                  <a:pos x="T0" y="T1"/>
                </a:cxn>
                <a:cxn ang="0">
                  <a:pos x="T2" y="T3"/>
                </a:cxn>
                <a:cxn ang="0">
                  <a:pos x="T4" y="T5"/>
                </a:cxn>
                <a:cxn ang="0">
                  <a:pos x="T6" y="T7"/>
                </a:cxn>
              </a:cxnLst>
              <a:rect l="0" t="0" r="r" b="b"/>
              <a:pathLst>
                <a:path w="73" h="227">
                  <a:moveTo>
                    <a:pt x="52" y="0"/>
                  </a:moveTo>
                  <a:cubicBezTo>
                    <a:pt x="52" y="0"/>
                    <a:pt x="46" y="136"/>
                    <a:pt x="0" y="227"/>
                  </a:cubicBezTo>
                  <a:cubicBezTo>
                    <a:pt x="0" y="227"/>
                    <a:pt x="31" y="173"/>
                    <a:pt x="73" y="7"/>
                  </a:cubicBezTo>
                  <a:lnTo>
                    <a:pt x="52" y="0"/>
                  </a:ln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314" name="Freeform 276"/>
            <p:cNvSpPr>
              <a:spLocks/>
            </p:cNvSpPr>
            <p:nvPr/>
          </p:nvSpPr>
          <p:spPr bwMode="gray">
            <a:xfrm>
              <a:off x="3279131" y="5342916"/>
              <a:ext cx="28232" cy="56777"/>
            </a:xfrm>
            <a:custGeom>
              <a:avLst/>
              <a:gdLst>
                <a:gd name="T0" fmla="*/ 0 w 274"/>
                <a:gd name="T1" fmla="*/ 0 h 528"/>
                <a:gd name="T2" fmla="*/ 168 w 274"/>
                <a:gd name="T3" fmla="*/ 312 h 528"/>
                <a:gd name="T4" fmla="*/ 228 w 274"/>
                <a:gd name="T5" fmla="*/ 479 h 528"/>
                <a:gd name="T6" fmla="*/ 267 w 274"/>
                <a:gd name="T7" fmla="*/ 528 h 528"/>
                <a:gd name="T8" fmla="*/ 212 w 274"/>
                <a:gd name="T9" fmla="*/ 441 h 528"/>
                <a:gd name="T10" fmla="*/ 190 w 274"/>
                <a:gd name="T11" fmla="*/ 306 h 528"/>
                <a:gd name="T12" fmla="*/ 0 w 274"/>
                <a:gd name="T13" fmla="*/ 0 h 528"/>
              </a:gdLst>
              <a:ahLst/>
              <a:cxnLst>
                <a:cxn ang="0">
                  <a:pos x="T0" y="T1"/>
                </a:cxn>
                <a:cxn ang="0">
                  <a:pos x="T2" y="T3"/>
                </a:cxn>
                <a:cxn ang="0">
                  <a:pos x="T4" y="T5"/>
                </a:cxn>
                <a:cxn ang="0">
                  <a:pos x="T6" y="T7"/>
                </a:cxn>
                <a:cxn ang="0">
                  <a:pos x="T8" y="T9"/>
                </a:cxn>
                <a:cxn ang="0">
                  <a:pos x="T10" y="T11"/>
                </a:cxn>
                <a:cxn ang="0">
                  <a:pos x="T12" y="T13"/>
                </a:cxn>
              </a:cxnLst>
              <a:rect l="0" t="0" r="r" b="b"/>
              <a:pathLst>
                <a:path w="274" h="528">
                  <a:moveTo>
                    <a:pt x="0" y="0"/>
                  </a:moveTo>
                  <a:cubicBezTo>
                    <a:pt x="0" y="0"/>
                    <a:pt x="178" y="36"/>
                    <a:pt x="168" y="312"/>
                  </a:cubicBezTo>
                  <a:cubicBezTo>
                    <a:pt x="168" y="312"/>
                    <a:pt x="144" y="406"/>
                    <a:pt x="228" y="479"/>
                  </a:cubicBezTo>
                  <a:cubicBezTo>
                    <a:pt x="228" y="479"/>
                    <a:pt x="274" y="483"/>
                    <a:pt x="267" y="528"/>
                  </a:cubicBezTo>
                  <a:cubicBezTo>
                    <a:pt x="267" y="528"/>
                    <a:pt x="265" y="486"/>
                    <a:pt x="212" y="441"/>
                  </a:cubicBezTo>
                  <a:cubicBezTo>
                    <a:pt x="212" y="441"/>
                    <a:pt x="172" y="393"/>
                    <a:pt x="190" y="306"/>
                  </a:cubicBezTo>
                  <a:cubicBezTo>
                    <a:pt x="190" y="306"/>
                    <a:pt x="224" y="68"/>
                    <a:pt x="0" y="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315" name="Freeform 277"/>
            <p:cNvSpPr>
              <a:spLocks/>
            </p:cNvSpPr>
            <p:nvPr/>
          </p:nvSpPr>
          <p:spPr bwMode="gray">
            <a:xfrm>
              <a:off x="3292274" y="5325603"/>
              <a:ext cx="28476" cy="51940"/>
            </a:xfrm>
            <a:custGeom>
              <a:avLst/>
              <a:gdLst>
                <a:gd name="T0" fmla="*/ 0 w 277"/>
                <a:gd name="T1" fmla="*/ 0 h 482"/>
                <a:gd name="T2" fmla="*/ 240 w 277"/>
                <a:gd name="T3" fmla="*/ 482 h 482"/>
                <a:gd name="T4" fmla="*/ 0 w 277"/>
                <a:gd name="T5" fmla="*/ 0 h 482"/>
              </a:gdLst>
              <a:ahLst/>
              <a:cxnLst>
                <a:cxn ang="0">
                  <a:pos x="T0" y="T1"/>
                </a:cxn>
                <a:cxn ang="0">
                  <a:pos x="T2" y="T3"/>
                </a:cxn>
                <a:cxn ang="0">
                  <a:pos x="T4" y="T5"/>
                </a:cxn>
              </a:cxnLst>
              <a:rect l="0" t="0" r="r" b="b"/>
              <a:pathLst>
                <a:path w="277" h="482">
                  <a:moveTo>
                    <a:pt x="0" y="0"/>
                  </a:moveTo>
                  <a:cubicBezTo>
                    <a:pt x="0" y="0"/>
                    <a:pt x="261" y="141"/>
                    <a:pt x="240" y="482"/>
                  </a:cubicBezTo>
                  <a:cubicBezTo>
                    <a:pt x="240" y="482"/>
                    <a:pt x="277" y="209"/>
                    <a:pt x="0" y="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de-DE" dirty="0"/>
            </a:p>
          </p:txBody>
        </p:sp>
        <p:sp>
          <p:nvSpPr>
            <p:cNvPr id="289" name="Ellipse 288"/>
            <p:cNvSpPr/>
            <p:nvPr/>
          </p:nvSpPr>
          <p:spPr bwMode="gray">
            <a:xfrm>
              <a:off x="3062316" y="5564709"/>
              <a:ext cx="380852" cy="12053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90" name="Freeform 278"/>
            <p:cNvSpPr>
              <a:spLocks/>
            </p:cNvSpPr>
            <p:nvPr/>
          </p:nvSpPr>
          <p:spPr bwMode="gray">
            <a:xfrm>
              <a:off x="3100751" y="5466910"/>
              <a:ext cx="303982" cy="198085"/>
            </a:xfrm>
            <a:custGeom>
              <a:avLst/>
              <a:gdLst>
                <a:gd name="T0" fmla="*/ 1010 w 2958"/>
                <a:gd name="T1" fmla="*/ 3 h 1842"/>
                <a:gd name="T2" fmla="*/ 1888 w 2958"/>
                <a:gd name="T3" fmla="*/ 0 h 1842"/>
                <a:gd name="T4" fmla="*/ 2144 w 2958"/>
                <a:gd name="T5" fmla="*/ 167 h 1842"/>
                <a:gd name="T6" fmla="*/ 2698 w 2958"/>
                <a:gd name="T7" fmla="*/ 470 h 1842"/>
                <a:gd name="T8" fmla="*/ 2897 w 2958"/>
                <a:gd name="T9" fmla="*/ 1515 h 1842"/>
                <a:gd name="T10" fmla="*/ 2808 w 2958"/>
                <a:gd name="T11" fmla="*/ 1607 h 1842"/>
                <a:gd name="T12" fmla="*/ 1466 w 2958"/>
                <a:gd name="T13" fmla="*/ 1826 h 1842"/>
                <a:gd name="T14" fmla="*/ 75 w 2958"/>
                <a:gd name="T15" fmla="*/ 1574 h 1842"/>
                <a:gd name="T16" fmla="*/ 0 w 2958"/>
                <a:gd name="T17" fmla="*/ 1402 h 1842"/>
                <a:gd name="T18" fmla="*/ 248 w 2958"/>
                <a:gd name="T19" fmla="*/ 408 h 1842"/>
                <a:gd name="T20" fmla="*/ 461 w 2958"/>
                <a:gd name="T21" fmla="*/ 273 h 1842"/>
                <a:gd name="T22" fmla="*/ 1010 w 2958"/>
                <a:gd name="T23" fmla="*/ 3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8" h="1842">
                  <a:moveTo>
                    <a:pt x="1010" y="3"/>
                  </a:moveTo>
                  <a:cubicBezTo>
                    <a:pt x="1010" y="3"/>
                    <a:pt x="1389" y="921"/>
                    <a:pt x="1888" y="0"/>
                  </a:cubicBezTo>
                  <a:cubicBezTo>
                    <a:pt x="1888" y="0"/>
                    <a:pt x="1890" y="84"/>
                    <a:pt x="2144" y="167"/>
                  </a:cubicBezTo>
                  <a:cubicBezTo>
                    <a:pt x="2144" y="167"/>
                    <a:pt x="2620" y="308"/>
                    <a:pt x="2698" y="470"/>
                  </a:cubicBezTo>
                  <a:cubicBezTo>
                    <a:pt x="2698" y="470"/>
                    <a:pt x="2958" y="1023"/>
                    <a:pt x="2897" y="1515"/>
                  </a:cubicBezTo>
                  <a:cubicBezTo>
                    <a:pt x="2897" y="1515"/>
                    <a:pt x="2894" y="1556"/>
                    <a:pt x="2808" y="1607"/>
                  </a:cubicBezTo>
                  <a:cubicBezTo>
                    <a:pt x="2808" y="1607"/>
                    <a:pt x="2288" y="1842"/>
                    <a:pt x="1466" y="1826"/>
                  </a:cubicBezTo>
                  <a:cubicBezTo>
                    <a:pt x="1466" y="1826"/>
                    <a:pt x="585" y="1788"/>
                    <a:pt x="75" y="1574"/>
                  </a:cubicBezTo>
                  <a:cubicBezTo>
                    <a:pt x="75" y="1574"/>
                    <a:pt x="2" y="1558"/>
                    <a:pt x="0" y="1402"/>
                  </a:cubicBezTo>
                  <a:cubicBezTo>
                    <a:pt x="0" y="1402"/>
                    <a:pt x="26" y="716"/>
                    <a:pt x="248" y="408"/>
                  </a:cubicBezTo>
                  <a:cubicBezTo>
                    <a:pt x="248" y="408"/>
                    <a:pt x="311" y="327"/>
                    <a:pt x="461" y="273"/>
                  </a:cubicBezTo>
                  <a:cubicBezTo>
                    <a:pt x="461" y="273"/>
                    <a:pt x="975" y="127"/>
                    <a:pt x="1010" y="3"/>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de-DE" dirty="0"/>
            </a:p>
          </p:txBody>
        </p:sp>
        <p:sp>
          <p:nvSpPr>
            <p:cNvPr id="291" name="Freeform 279"/>
            <p:cNvSpPr>
              <a:spLocks/>
            </p:cNvSpPr>
            <p:nvPr/>
          </p:nvSpPr>
          <p:spPr bwMode="gray">
            <a:xfrm>
              <a:off x="3216357" y="5508666"/>
              <a:ext cx="66930" cy="137998"/>
            </a:xfrm>
            <a:custGeom>
              <a:avLst/>
              <a:gdLst>
                <a:gd name="T0" fmla="*/ 0 w 649"/>
                <a:gd name="T1" fmla="*/ 299 h 1284"/>
                <a:gd name="T2" fmla="*/ 327 w 649"/>
                <a:gd name="T3" fmla="*/ 1284 h 1284"/>
                <a:gd name="T4" fmla="*/ 649 w 649"/>
                <a:gd name="T5" fmla="*/ 299 h 1284"/>
                <a:gd name="T6" fmla="*/ 318 w 649"/>
                <a:gd name="T7" fmla="*/ 2 h 1284"/>
                <a:gd name="T8" fmla="*/ 0 w 649"/>
                <a:gd name="T9" fmla="*/ 299 h 1284"/>
              </a:gdLst>
              <a:ahLst/>
              <a:cxnLst>
                <a:cxn ang="0">
                  <a:pos x="T0" y="T1"/>
                </a:cxn>
                <a:cxn ang="0">
                  <a:pos x="T2" y="T3"/>
                </a:cxn>
                <a:cxn ang="0">
                  <a:pos x="T4" y="T5"/>
                </a:cxn>
                <a:cxn ang="0">
                  <a:pos x="T6" y="T7"/>
                </a:cxn>
                <a:cxn ang="0">
                  <a:pos x="T8" y="T9"/>
                </a:cxn>
              </a:cxnLst>
              <a:rect l="0" t="0" r="r" b="b"/>
              <a:pathLst>
                <a:path w="649" h="1284">
                  <a:moveTo>
                    <a:pt x="0" y="299"/>
                  </a:moveTo>
                  <a:cubicBezTo>
                    <a:pt x="0" y="299"/>
                    <a:pt x="175" y="1174"/>
                    <a:pt x="327" y="1284"/>
                  </a:cubicBezTo>
                  <a:cubicBezTo>
                    <a:pt x="327" y="1284"/>
                    <a:pt x="586" y="729"/>
                    <a:pt x="649" y="299"/>
                  </a:cubicBezTo>
                  <a:cubicBezTo>
                    <a:pt x="649" y="299"/>
                    <a:pt x="491" y="16"/>
                    <a:pt x="318" y="2"/>
                  </a:cubicBezTo>
                  <a:cubicBezTo>
                    <a:pt x="318" y="2"/>
                    <a:pt x="192" y="0"/>
                    <a:pt x="0" y="29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92" name="Freeform 280"/>
            <p:cNvSpPr>
              <a:spLocks/>
            </p:cNvSpPr>
            <p:nvPr/>
          </p:nvSpPr>
          <p:spPr bwMode="gray">
            <a:xfrm>
              <a:off x="3203701" y="5457999"/>
              <a:ext cx="45512" cy="83257"/>
            </a:xfrm>
            <a:custGeom>
              <a:avLst/>
              <a:gdLst>
                <a:gd name="T0" fmla="*/ 442 w 442"/>
                <a:gd name="T1" fmla="*/ 474 h 775"/>
                <a:gd name="T2" fmla="*/ 437 w 442"/>
                <a:gd name="T3" fmla="*/ 474 h 775"/>
                <a:gd name="T4" fmla="*/ 130 w 442"/>
                <a:gd name="T5" fmla="*/ 771 h 775"/>
                <a:gd name="T6" fmla="*/ 127 w 442"/>
                <a:gd name="T7" fmla="*/ 775 h 775"/>
                <a:gd name="T8" fmla="*/ 5 w 442"/>
                <a:gd name="T9" fmla="*/ 95 h 775"/>
                <a:gd name="T10" fmla="*/ 23 w 442"/>
                <a:gd name="T11" fmla="*/ 0 h 775"/>
                <a:gd name="T12" fmla="*/ 442 w 442"/>
                <a:gd name="T13" fmla="*/ 474 h 775"/>
              </a:gdLst>
              <a:ahLst/>
              <a:cxnLst>
                <a:cxn ang="0">
                  <a:pos x="T0" y="T1"/>
                </a:cxn>
                <a:cxn ang="0">
                  <a:pos x="T2" y="T3"/>
                </a:cxn>
                <a:cxn ang="0">
                  <a:pos x="T4" y="T5"/>
                </a:cxn>
                <a:cxn ang="0">
                  <a:pos x="T6" y="T7"/>
                </a:cxn>
                <a:cxn ang="0">
                  <a:pos x="T8" y="T9"/>
                </a:cxn>
                <a:cxn ang="0">
                  <a:pos x="T10" y="T11"/>
                </a:cxn>
                <a:cxn ang="0">
                  <a:pos x="T12" y="T13"/>
                </a:cxn>
              </a:cxnLst>
              <a:rect l="0" t="0" r="r" b="b"/>
              <a:pathLst>
                <a:path w="442" h="775">
                  <a:moveTo>
                    <a:pt x="442" y="474"/>
                  </a:moveTo>
                  <a:cubicBezTo>
                    <a:pt x="442" y="474"/>
                    <a:pt x="440" y="474"/>
                    <a:pt x="437" y="474"/>
                  </a:cubicBezTo>
                  <a:cubicBezTo>
                    <a:pt x="413" y="478"/>
                    <a:pt x="306" y="511"/>
                    <a:pt x="130" y="771"/>
                  </a:cubicBezTo>
                  <a:cubicBezTo>
                    <a:pt x="129" y="773"/>
                    <a:pt x="128" y="774"/>
                    <a:pt x="127" y="775"/>
                  </a:cubicBezTo>
                  <a:cubicBezTo>
                    <a:pt x="127" y="775"/>
                    <a:pt x="0" y="241"/>
                    <a:pt x="5" y="95"/>
                  </a:cubicBezTo>
                  <a:cubicBezTo>
                    <a:pt x="5" y="95"/>
                    <a:pt x="23" y="18"/>
                    <a:pt x="23" y="0"/>
                  </a:cubicBezTo>
                  <a:cubicBezTo>
                    <a:pt x="23" y="0"/>
                    <a:pt x="93" y="390"/>
                    <a:pt x="442" y="47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93" name="Freeform 281"/>
            <p:cNvSpPr>
              <a:spLocks/>
            </p:cNvSpPr>
            <p:nvPr/>
          </p:nvSpPr>
          <p:spPr bwMode="gray">
            <a:xfrm>
              <a:off x="3249457" y="5455453"/>
              <a:ext cx="46729" cy="86057"/>
            </a:xfrm>
            <a:custGeom>
              <a:avLst/>
              <a:gdLst>
                <a:gd name="T0" fmla="*/ 0 w 455"/>
                <a:gd name="T1" fmla="*/ 497 h 800"/>
                <a:gd name="T2" fmla="*/ 335 w 455"/>
                <a:gd name="T3" fmla="*/ 800 h 800"/>
                <a:gd name="T4" fmla="*/ 450 w 455"/>
                <a:gd name="T5" fmla="*/ 118 h 800"/>
                <a:gd name="T6" fmla="*/ 415 w 455"/>
                <a:gd name="T7" fmla="*/ 0 h 800"/>
                <a:gd name="T8" fmla="*/ 0 w 455"/>
                <a:gd name="T9" fmla="*/ 497 h 800"/>
              </a:gdLst>
              <a:ahLst/>
              <a:cxnLst>
                <a:cxn ang="0">
                  <a:pos x="T0" y="T1"/>
                </a:cxn>
                <a:cxn ang="0">
                  <a:pos x="T2" y="T3"/>
                </a:cxn>
                <a:cxn ang="0">
                  <a:pos x="T4" y="T5"/>
                </a:cxn>
                <a:cxn ang="0">
                  <a:pos x="T6" y="T7"/>
                </a:cxn>
                <a:cxn ang="0">
                  <a:pos x="T8" y="T9"/>
                </a:cxn>
              </a:cxnLst>
              <a:rect l="0" t="0" r="r" b="b"/>
              <a:pathLst>
                <a:path w="455" h="800">
                  <a:moveTo>
                    <a:pt x="0" y="497"/>
                  </a:moveTo>
                  <a:cubicBezTo>
                    <a:pt x="0" y="497"/>
                    <a:pt x="131" y="486"/>
                    <a:pt x="335" y="800"/>
                  </a:cubicBezTo>
                  <a:cubicBezTo>
                    <a:pt x="335" y="800"/>
                    <a:pt x="455" y="264"/>
                    <a:pt x="450" y="118"/>
                  </a:cubicBezTo>
                  <a:cubicBezTo>
                    <a:pt x="450" y="118"/>
                    <a:pt x="415" y="18"/>
                    <a:pt x="415" y="0"/>
                  </a:cubicBezTo>
                  <a:cubicBezTo>
                    <a:pt x="415" y="0"/>
                    <a:pt x="349" y="406"/>
                    <a:pt x="0" y="497"/>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94" name="Freeform 282"/>
            <p:cNvSpPr>
              <a:spLocks/>
            </p:cNvSpPr>
            <p:nvPr/>
          </p:nvSpPr>
          <p:spPr bwMode="gray">
            <a:xfrm>
              <a:off x="3326852" y="5505865"/>
              <a:ext cx="42105" cy="146145"/>
            </a:xfrm>
            <a:custGeom>
              <a:avLst/>
              <a:gdLst>
                <a:gd name="T0" fmla="*/ 409 w 409"/>
                <a:gd name="T1" fmla="*/ 0 h 1357"/>
                <a:gd name="T2" fmla="*/ 241 w 409"/>
                <a:gd name="T3" fmla="*/ 1354 h 1357"/>
                <a:gd name="T4" fmla="*/ 227 w 409"/>
                <a:gd name="T5" fmla="*/ 1357 h 1357"/>
                <a:gd name="T6" fmla="*/ 409 w 409"/>
                <a:gd name="T7" fmla="*/ 0 h 1357"/>
              </a:gdLst>
              <a:ahLst/>
              <a:cxnLst>
                <a:cxn ang="0">
                  <a:pos x="T0" y="T1"/>
                </a:cxn>
                <a:cxn ang="0">
                  <a:pos x="T2" y="T3"/>
                </a:cxn>
                <a:cxn ang="0">
                  <a:pos x="T4" y="T5"/>
                </a:cxn>
                <a:cxn ang="0">
                  <a:pos x="T6" y="T7"/>
                </a:cxn>
              </a:cxnLst>
              <a:rect l="0" t="0" r="r" b="b"/>
              <a:pathLst>
                <a:path w="409" h="1357">
                  <a:moveTo>
                    <a:pt x="409" y="0"/>
                  </a:moveTo>
                  <a:cubicBezTo>
                    <a:pt x="409" y="0"/>
                    <a:pt x="39" y="705"/>
                    <a:pt x="241" y="1354"/>
                  </a:cubicBezTo>
                  <a:cubicBezTo>
                    <a:pt x="227" y="1357"/>
                    <a:pt x="227" y="1357"/>
                    <a:pt x="227" y="1357"/>
                  </a:cubicBezTo>
                  <a:cubicBezTo>
                    <a:pt x="227" y="1357"/>
                    <a:pt x="0" y="708"/>
                    <a:pt x="409"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295" name="Freeform 283"/>
            <p:cNvSpPr>
              <a:spLocks/>
            </p:cNvSpPr>
            <p:nvPr/>
          </p:nvSpPr>
          <p:spPr bwMode="gray">
            <a:xfrm>
              <a:off x="3128253" y="5508666"/>
              <a:ext cx="42105" cy="139780"/>
            </a:xfrm>
            <a:custGeom>
              <a:avLst/>
              <a:gdLst>
                <a:gd name="T0" fmla="*/ 0 w 410"/>
                <a:gd name="T1" fmla="*/ 0 h 1301"/>
                <a:gd name="T2" fmla="*/ 157 w 410"/>
                <a:gd name="T3" fmla="*/ 1295 h 1301"/>
                <a:gd name="T4" fmla="*/ 180 w 410"/>
                <a:gd name="T5" fmla="*/ 1301 h 1301"/>
                <a:gd name="T6" fmla="*/ 0 w 410"/>
                <a:gd name="T7" fmla="*/ 0 h 1301"/>
              </a:gdLst>
              <a:ahLst/>
              <a:cxnLst>
                <a:cxn ang="0">
                  <a:pos x="T0" y="T1"/>
                </a:cxn>
                <a:cxn ang="0">
                  <a:pos x="T2" y="T3"/>
                </a:cxn>
                <a:cxn ang="0">
                  <a:pos x="T4" y="T5"/>
                </a:cxn>
                <a:cxn ang="0">
                  <a:pos x="T6" y="T7"/>
                </a:cxn>
              </a:cxnLst>
              <a:rect l="0" t="0" r="r" b="b"/>
              <a:pathLst>
                <a:path w="410" h="1301">
                  <a:moveTo>
                    <a:pt x="0" y="0"/>
                  </a:moveTo>
                  <a:cubicBezTo>
                    <a:pt x="0" y="0"/>
                    <a:pt x="359" y="647"/>
                    <a:pt x="157" y="1295"/>
                  </a:cubicBezTo>
                  <a:cubicBezTo>
                    <a:pt x="180" y="1301"/>
                    <a:pt x="180" y="1301"/>
                    <a:pt x="180" y="1301"/>
                  </a:cubicBezTo>
                  <a:cubicBezTo>
                    <a:pt x="180" y="1301"/>
                    <a:pt x="410" y="708"/>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296" name="Freeform 284"/>
            <p:cNvSpPr>
              <a:spLocks/>
            </p:cNvSpPr>
            <p:nvPr/>
          </p:nvSpPr>
          <p:spPr bwMode="gray">
            <a:xfrm>
              <a:off x="3216600" y="5508921"/>
              <a:ext cx="32613" cy="32081"/>
            </a:xfrm>
            <a:custGeom>
              <a:avLst/>
              <a:gdLst>
                <a:gd name="T0" fmla="*/ 317 w 317"/>
                <a:gd name="T1" fmla="*/ 0 h 298"/>
                <a:gd name="T2" fmla="*/ 113 w 317"/>
                <a:gd name="T3" fmla="*/ 149 h 298"/>
                <a:gd name="T4" fmla="*/ 0 w 317"/>
                <a:gd name="T5" fmla="*/ 298 h 298"/>
                <a:gd name="T6" fmla="*/ 317 w 317"/>
                <a:gd name="T7" fmla="*/ 0 h 298"/>
              </a:gdLst>
              <a:ahLst/>
              <a:cxnLst>
                <a:cxn ang="0">
                  <a:pos x="T0" y="T1"/>
                </a:cxn>
                <a:cxn ang="0">
                  <a:pos x="T2" y="T3"/>
                </a:cxn>
                <a:cxn ang="0">
                  <a:pos x="T4" y="T5"/>
                </a:cxn>
                <a:cxn ang="0">
                  <a:pos x="T6" y="T7"/>
                </a:cxn>
              </a:cxnLst>
              <a:rect l="0" t="0" r="r" b="b"/>
              <a:pathLst>
                <a:path w="317" h="298">
                  <a:moveTo>
                    <a:pt x="317" y="0"/>
                  </a:moveTo>
                  <a:cubicBezTo>
                    <a:pt x="317" y="0"/>
                    <a:pt x="213" y="33"/>
                    <a:pt x="113" y="149"/>
                  </a:cubicBezTo>
                  <a:cubicBezTo>
                    <a:pt x="113" y="149"/>
                    <a:pt x="29" y="243"/>
                    <a:pt x="0" y="298"/>
                  </a:cubicBezTo>
                  <a:cubicBezTo>
                    <a:pt x="0" y="298"/>
                    <a:pt x="103" y="68"/>
                    <a:pt x="317"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de-DE" dirty="0"/>
            </a:p>
          </p:txBody>
        </p:sp>
        <p:sp>
          <p:nvSpPr>
            <p:cNvPr id="297" name="Freeform 285"/>
            <p:cNvSpPr>
              <a:spLocks/>
            </p:cNvSpPr>
            <p:nvPr/>
          </p:nvSpPr>
          <p:spPr bwMode="gray">
            <a:xfrm>
              <a:off x="3162083" y="5467929"/>
              <a:ext cx="99056" cy="195285"/>
            </a:xfrm>
            <a:custGeom>
              <a:avLst/>
              <a:gdLst>
                <a:gd name="T0" fmla="*/ 407 w 963"/>
                <a:gd name="T1" fmla="*/ 0 h 1816"/>
                <a:gd name="T2" fmla="*/ 963 w 963"/>
                <a:gd name="T3" fmla="*/ 1816 h 1816"/>
                <a:gd name="T4" fmla="*/ 758 w 963"/>
                <a:gd name="T5" fmla="*/ 1807 h 1816"/>
                <a:gd name="T6" fmla="*/ 0 w 963"/>
                <a:gd name="T7" fmla="*/ 519 h 1816"/>
                <a:gd name="T8" fmla="*/ 190 w 963"/>
                <a:gd name="T9" fmla="*/ 377 h 1816"/>
                <a:gd name="T10" fmla="*/ 49 w 963"/>
                <a:gd name="T11" fmla="*/ 253 h 1816"/>
                <a:gd name="T12" fmla="*/ 407 w 963"/>
                <a:gd name="T13" fmla="*/ 0 h 1816"/>
              </a:gdLst>
              <a:ahLst/>
              <a:cxnLst>
                <a:cxn ang="0">
                  <a:pos x="T0" y="T1"/>
                </a:cxn>
                <a:cxn ang="0">
                  <a:pos x="T2" y="T3"/>
                </a:cxn>
                <a:cxn ang="0">
                  <a:pos x="T4" y="T5"/>
                </a:cxn>
                <a:cxn ang="0">
                  <a:pos x="T6" y="T7"/>
                </a:cxn>
                <a:cxn ang="0">
                  <a:pos x="T8" y="T9"/>
                </a:cxn>
                <a:cxn ang="0">
                  <a:pos x="T10" y="T11"/>
                </a:cxn>
                <a:cxn ang="0">
                  <a:pos x="T12" y="T13"/>
                </a:cxn>
              </a:cxnLst>
              <a:rect l="0" t="0" r="r" b="b"/>
              <a:pathLst>
                <a:path w="963" h="1816">
                  <a:moveTo>
                    <a:pt x="407" y="0"/>
                  </a:moveTo>
                  <a:cubicBezTo>
                    <a:pt x="407" y="0"/>
                    <a:pt x="578" y="1447"/>
                    <a:pt x="963" y="1816"/>
                  </a:cubicBezTo>
                  <a:cubicBezTo>
                    <a:pt x="963" y="1816"/>
                    <a:pt x="775" y="1807"/>
                    <a:pt x="758" y="1807"/>
                  </a:cubicBezTo>
                  <a:cubicBezTo>
                    <a:pt x="758" y="1807"/>
                    <a:pt x="342" y="1390"/>
                    <a:pt x="0" y="519"/>
                  </a:cubicBezTo>
                  <a:cubicBezTo>
                    <a:pt x="190" y="377"/>
                    <a:pt x="190" y="377"/>
                    <a:pt x="190" y="377"/>
                  </a:cubicBezTo>
                  <a:cubicBezTo>
                    <a:pt x="49" y="253"/>
                    <a:pt x="49" y="253"/>
                    <a:pt x="49" y="253"/>
                  </a:cubicBezTo>
                  <a:cubicBezTo>
                    <a:pt x="49" y="253"/>
                    <a:pt x="225" y="227"/>
                    <a:pt x="407"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298" name="Freeform 286"/>
            <p:cNvSpPr>
              <a:spLocks/>
            </p:cNvSpPr>
            <p:nvPr/>
          </p:nvSpPr>
          <p:spPr bwMode="gray">
            <a:xfrm>
              <a:off x="3162570" y="5522160"/>
              <a:ext cx="75448" cy="137488"/>
            </a:xfrm>
            <a:custGeom>
              <a:avLst/>
              <a:gdLst>
                <a:gd name="T0" fmla="*/ 0 w 733"/>
                <a:gd name="T1" fmla="*/ 6 h 1278"/>
                <a:gd name="T2" fmla="*/ 733 w 733"/>
                <a:gd name="T3" fmla="*/ 1278 h 1278"/>
                <a:gd name="T4" fmla="*/ 10 w 733"/>
                <a:gd name="T5" fmla="*/ 0 h 1278"/>
                <a:gd name="T6" fmla="*/ 0 w 733"/>
                <a:gd name="T7" fmla="*/ 6 h 1278"/>
              </a:gdLst>
              <a:ahLst/>
              <a:cxnLst>
                <a:cxn ang="0">
                  <a:pos x="T0" y="T1"/>
                </a:cxn>
                <a:cxn ang="0">
                  <a:pos x="T2" y="T3"/>
                </a:cxn>
                <a:cxn ang="0">
                  <a:pos x="T4" y="T5"/>
                </a:cxn>
                <a:cxn ang="0">
                  <a:pos x="T6" y="T7"/>
                </a:cxn>
              </a:cxnLst>
              <a:rect l="0" t="0" r="r" b="b"/>
              <a:pathLst>
                <a:path w="733" h="1278">
                  <a:moveTo>
                    <a:pt x="0" y="6"/>
                  </a:moveTo>
                  <a:cubicBezTo>
                    <a:pt x="0" y="6"/>
                    <a:pt x="315" y="859"/>
                    <a:pt x="733" y="1278"/>
                  </a:cubicBezTo>
                  <a:cubicBezTo>
                    <a:pt x="733" y="1278"/>
                    <a:pt x="258" y="688"/>
                    <a:pt x="10" y="0"/>
                  </a:cubicBezTo>
                  <a:lnTo>
                    <a:pt x="0" y="6"/>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299" name="Freeform 287"/>
            <p:cNvSpPr>
              <a:spLocks/>
            </p:cNvSpPr>
            <p:nvPr/>
          </p:nvSpPr>
          <p:spPr bwMode="gray">
            <a:xfrm>
              <a:off x="3162570" y="5508411"/>
              <a:ext cx="22148" cy="14513"/>
            </a:xfrm>
            <a:custGeom>
              <a:avLst/>
              <a:gdLst>
                <a:gd name="T0" fmla="*/ 79 w 91"/>
                <a:gd name="T1" fmla="*/ 0 h 57"/>
                <a:gd name="T2" fmla="*/ 0 w 91"/>
                <a:gd name="T3" fmla="*/ 57 h 57"/>
                <a:gd name="T4" fmla="*/ 91 w 91"/>
                <a:gd name="T5" fmla="*/ 6 h 57"/>
                <a:gd name="T6" fmla="*/ 79 w 91"/>
                <a:gd name="T7" fmla="*/ 0 h 57"/>
              </a:gdLst>
              <a:ahLst/>
              <a:cxnLst>
                <a:cxn ang="0">
                  <a:pos x="T0" y="T1"/>
                </a:cxn>
                <a:cxn ang="0">
                  <a:pos x="T2" y="T3"/>
                </a:cxn>
                <a:cxn ang="0">
                  <a:pos x="T4" y="T5"/>
                </a:cxn>
                <a:cxn ang="0">
                  <a:pos x="T6" y="T7"/>
                </a:cxn>
              </a:cxnLst>
              <a:rect l="0" t="0" r="r" b="b"/>
              <a:pathLst>
                <a:path w="91" h="57">
                  <a:moveTo>
                    <a:pt x="79" y="0"/>
                  </a:moveTo>
                  <a:lnTo>
                    <a:pt x="0" y="57"/>
                  </a:lnTo>
                  <a:lnTo>
                    <a:pt x="91" y="6"/>
                  </a:lnTo>
                  <a:lnTo>
                    <a:pt x="79"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300" name="Freeform 288"/>
            <p:cNvSpPr>
              <a:spLocks/>
            </p:cNvSpPr>
            <p:nvPr/>
          </p:nvSpPr>
          <p:spPr bwMode="gray">
            <a:xfrm>
              <a:off x="3168898" y="5495427"/>
              <a:ext cx="18740" cy="15276"/>
            </a:xfrm>
            <a:custGeom>
              <a:avLst/>
              <a:gdLst>
                <a:gd name="T0" fmla="*/ 0 w 77"/>
                <a:gd name="T1" fmla="*/ 0 h 60"/>
                <a:gd name="T2" fmla="*/ 63 w 77"/>
                <a:gd name="T3" fmla="*/ 60 h 60"/>
                <a:gd name="T4" fmla="*/ 77 w 77"/>
                <a:gd name="T5" fmla="*/ 52 h 60"/>
                <a:gd name="T6" fmla="*/ 0 w 77"/>
                <a:gd name="T7" fmla="*/ 0 h 60"/>
              </a:gdLst>
              <a:ahLst/>
              <a:cxnLst>
                <a:cxn ang="0">
                  <a:pos x="T0" y="T1"/>
                </a:cxn>
                <a:cxn ang="0">
                  <a:pos x="T2" y="T3"/>
                </a:cxn>
                <a:cxn ang="0">
                  <a:pos x="T4" y="T5"/>
                </a:cxn>
                <a:cxn ang="0">
                  <a:pos x="T6" y="T7"/>
                </a:cxn>
              </a:cxnLst>
              <a:rect l="0" t="0" r="r" b="b"/>
              <a:pathLst>
                <a:path w="77" h="60">
                  <a:moveTo>
                    <a:pt x="0" y="0"/>
                  </a:moveTo>
                  <a:lnTo>
                    <a:pt x="63" y="60"/>
                  </a:lnTo>
                  <a:lnTo>
                    <a:pt x="77" y="52"/>
                  </a:lnTo>
                  <a:lnTo>
                    <a:pt x="0"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301" name="Freeform 289"/>
            <p:cNvSpPr>
              <a:spLocks/>
            </p:cNvSpPr>
            <p:nvPr/>
          </p:nvSpPr>
          <p:spPr bwMode="gray">
            <a:xfrm>
              <a:off x="3247753" y="5508921"/>
              <a:ext cx="35047" cy="31317"/>
            </a:xfrm>
            <a:custGeom>
              <a:avLst/>
              <a:gdLst>
                <a:gd name="T0" fmla="*/ 0 w 341"/>
                <a:gd name="T1" fmla="*/ 0 h 291"/>
                <a:gd name="T2" fmla="*/ 217 w 341"/>
                <a:gd name="T3" fmla="*/ 143 h 291"/>
                <a:gd name="T4" fmla="*/ 341 w 341"/>
                <a:gd name="T5" fmla="*/ 291 h 291"/>
                <a:gd name="T6" fmla="*/ 0 w 341"/>
                <a:gd name="T7" fmla="*/ 0 h 291"/>
              </a:gdLst>
              <a:ahLst/>
              <a:cxnLst>
                <a:cxn ang="0">
                  <a:pos x="T0" y="T1"/>
                </a:cxn>
                <a:cxn ang="0">
                  <a:pos x="T2" y="T3"/>
                </a:cxn>
                <a:cxn ang="0">
                  <a:pos x="T4" y="T5"/>
                </a:cxn>
                <a:cxn ang="0">
                  <a:pos x="T6" y="T7"/>
                </a:cxn>
              </a:cxnLst>
              <a:rect l="0" t="0" r="r" b="b"/>
              <a:pathLst>
                <a:path w="341" h="291">
                  <a:moveTo>
                    <a:pt x="0" y="0"/>
                  </a:moveTo>
                  <a:cubicBezTo>
                    <a:pt x="0" y="0"/>
                    <a:pt x="116" y="27"/>
                    <a:pt x="217" y="143"/>
                  </a:cubicBezTo>
                  <a:cubicBezTo>
                    <a:pt x="217" y="143"/>
                    <a:pt x="312" y="236"/>
                    <a:pt x="341" y="291"/>
                  </a:cubicBezTo>
                  <a:cubicBezTo>
                    <a:pt x="341" y="291"/>
                    <a:pt x="218" y="54"/>
                    <a:pt x="0"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de-DE" dirty="0"/>
            </a:p>
          </p:txBody>
        </p:sp>
        <p:sp>
          <p:nvSpPr>
            <p:cNvPr id="302" name="Freeform 290"/>
            <p:cNvSpPr>
              <a:spLocks/>
            </p:cNvSpPr>
            <p:nvPr/>
          </p:nvSpPr>
          <p:spPr bwMode="gray">
            <a:xfrm>
              <a:off x="3249943" y="5466910"/>
              <a:ext cx="87374" cy="195794"/>
            </a:xfrm>
            <a:custGeom>
              <a:avLst/>
              <a:gdLst>
                <a:gd name="T0" fmla="*/ 435 w 851"/>
                <a:gd name="T1" fmla="*/ 0 h 1821"/>
                <a:gd name="T2" fmla="*/ 799 w 851"/>
                <a:gd name="T3" fmla="*/ 270 h 1821"/>
                <a:gd name="T4" fmla="*/ 661 w 851"/>
                <a:gd name="T5" fmla="*/ 403 h 1821"/>
                <a:gd name="T6" fmla="*/ 851 w 851"/>
                <a:gd name="T7" fmla="*/ 537 h 1821"/>
                <a:gd name="T8" fmla="*/ 107 w 851"/>
                <a:gd name="T9" fmla="*/ 1821 h 1821"/>
                <a:gd name="T10" fmla="*/ 0 w 851"/>
                <a:gd name="T11" fmla="*/ 1686 h 1821"/>
                <a:gd name="T12" fmla="*/ 435 w 851"/>
                <a:gd name="T13" fmla="*/ 0 h 1821"/>
              </a:gdLst>
              <a:ahLst/>
              <a:cxnLst>
                <a:cxn ang="0">
                  <a:pos x="T0" y="T1"/>
                </a:cxn>
                <a:cxn ang="0">
                  <a:pos x="T2" y="T3"/>
                </a:cxn>
                <a:cxn ang="0">
                  <a:pos x="T4" y="T5"/>
                </a:cxn>
                <a:cxn ang="0">
                  <a:pos x="T6" y="T7"/>
                </a:cxn>
                <a:cxn ang="0">
                  <a:pos x="T8" y="T9"/>
                </a:cxn>
                <a:cxn ang="0">
                  <a:pos x="T10" y="T11"/>
                </a:cxn>
                <a:cxn ang="0">
                  <a:pos x="T12" y="T13"/>
                </a:cxn>
              </a:cxnLst>
              <a:rect l="0" t="0" r="r" b="b"/>
              <a:pathLst>
                <a:path w="851" h="1821">
                  <a:moveTo>
                    <a:pt x="435" y="0"/>
                  </a:moveTo>
                  <a:cubicBezTo>
                    <a:pt x="435" y="0"/>
                    <a:pt x="518" y="233"/>
                    <a:pt x="799" y="270"/>
                  </a:cubicBezTo>
                  <a:cubicBezTo>
                    <a:pt x="661" y="403"/>
                    <a:pt x="661" y="403"/>
                    <a:pt x="661" y="403"/>
                  </a:cubicBezTo>
                  <a:cubicBezTo>
                    <a:pt x="851" y="537"/>
                    <a:pt x="851" y="537"/>
                    <a:pt x="851" y="537"/>
                  </a:cubicBezTo>
                  <a:cubicBezTo>
                    <a:pt x="851" y="537"/>
                    <a:pt x="535" y="1412"/>
                    <a:pt x="107" y="1821"/>
                  </a:cubicBezTo>
                  <a:cubicBezTo>
                    <a:pt x="107" y="1821"/>
                    <a:pt x="26" y="1759"/>
                    <a:pt x="0" y="1686"/>
                  </a:cubicBezTo>
                  <a:cubicBezTo>
                    <a:pt x="0" y="1686"/>
                    <a:pt x="305" y="1100"/>
                    <a:pt x="435"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03" name="Freeform 291"/>
            <p:cNvSpPr>
              <a:spLocks/>
            </p:cNvSpPr>
            <p:nvPr/>
          </p:nvSpPr>
          <p:spPr bwMode="gray">
            <a:xfrm>
              <a:off x="3263329" y="5521396"/>
              <a:ext cx="75448" cy="137488"/>
            </a:xfrm>
            <a:custGeom>
              <a:avLst/>
              <a:gdLst>
                <a:gd name="T0" fmla="*/ 734 w 734"/>
                <a:gd name="T1" fmla="*/ 6 h 1278"/>
                <a:gd name="T2" fmla="*/ 0 w 734"/>
                <a:gd name="T3" fmla="*/ 1278 h 1278"/>
                <a:gd name="T4" fmla="*/ 724 w 734"/>
                <a:gd name="T5" fmla="*/ 0 h 1278"/>
                <a:gd name="T6" fmla="*/ 734 w 734"/>
                <a:gd name="T7" fmla="*/ 6 h 1278"/>
              </a:gdLst>
              <a:ahLst/>
              <a:cxnLst>
                <a:cxn ang="0">
                  <a:pos x="T0" y="T1"/>
                </a:cxn>
                <a:cxn ang="0">
                  <a:pos x="T2" y="T3"/>
                </a:cxn>
                <a:cxn ang="0">
                  <a:pos x="T4" y="T5"/>
                </a:cxn>
                <a:cxn ang="0">
                  <a:pos x="T6" y="T7"/>
                </a:cxn>
              </a:cxnLst>
              <a:rect l="0" t="0" r="r" b="b"/>
              <a:pathLst>
                <a:path w="734" h="1278">
                  <a:moveTo>
                    <a:pt x="734" y="6"/>
                  </a:moveTo>
                  <a:cubicBezTo>
                    <a:pt x="734" y="6"/>
                    <a:pt x="418" y="859"/>
                    <a:pt x="0" y="1278"/>
                  </a:cubicBezTo>
                  <a:cubicBezTo>
                    <a:pt x="0" y="1278"/>
                    <a:pt x="475" y="688"/>
                    <a:pt x="724" y="0"/>
                  </a:cubicBezTo>
                  <a:lnTo>
                    <a:pt x="734" y="6"/>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304" name="Freeform 292"/>
            <p:cNvSpPr>
              <a:spLocks/>
            </p:cNvSpPr>
            <p:nvPr/>
          </p:nvSpPr>
          <p:spPr bwMode="gray">
            <a:xfrm>
              <a:off x="3316386" y="5507648"/>
              <a:ext cx="22391" cy="14258"/>
            </a:xfrm>
            <a:custGeom>
              <a:avLst/>
              <a:gdLst>
                <a:gd name="T0" fmla="*/ 12 w 92"/>
                <a:gd name="T1" fmla="*/ 0 h 56"/>
                <a:gd name="T2" fmla="*/ 92 w 92"/>
                <a:gd name="T3" fmla="*/ 56 h 56"/>
                <a:gd name="T4" fmla="*/ 0 w 92"/>
                <a:gd name="T5" fmla="*/ 6 h 56"/>
                <a:gd name="T6" fmla="*/ 12 w 92"/>
                <a:gd name="T7" fmla="*/ 0 h 56"/>
              </a:gdLst>
              <a:ahLst/>
              <a:cxnLst>
                <a:cxn ang="0">
                  <a:pos x="T0" y="T1"/>
                </a:cxn>
                <a:cxn ang="0">
                  <a:pos x="T2" y="T3"/>
                </a:cxn>
                <a:cxn ang="0">
                  <a:pos x="T4" y="T5"/>
                </a:cxn>
                <a:cxn ang="0">
                  <a:pos x="T6" y="T7"/>
                </a:cxn>
              </a:cxnLst>
              <a:rect l="0" t="0" r="r" b="b"/>
              <a:pathLst>
                <a:path w="92" h="56">
                  <a:moveTo>
                    <a:pt x="12" y="0"/>
                  </a:moveTo>
                  <a:lnTo>
                    <a:pt x="92" y="56"/>
                  </a:lnTo>
                  <a:lnTo>
                    <a:pt x="0" y="6"/>
                  </a:lnTo>
                  <a:lnTo>
                    <a:pt x="12"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305" name="Freeform 293"/>
            <p:cNvSpPr>
              <a:spLocks/>
            </p:cNvSpPr>
            <p:nvPr/>
          </p:nvSpPr>
          <p:spPr bwMode="gray">
            <a:xfrm>
              <a:off x="3313466" y="5494408"/>
              <a:ext cx="18984" cy="15276"/>
            </a:xfrm>
            <a:custGeom>
              <a:avLst/>
              <a:gdLst>
                <a:gd name="T0" fmla="*/ 78 w 78"/>
                <a:gd name="T1" fmla="*/ 0 h 60"/>
                <a:gd name="T2" fmla="*/ 15 w 78"/>
                <a:gd name="T3" fmla="*/ 60 h 60"/>
                <a:gd name="T4" fmla="*/ 0 w 78"/>
                <a:gd name="T5" fmla="*/ 52 h 60"/>
                <a:gd name="T6" fmla="*/ 78 w 78"/>
                <a:gd name="T7" fmla="*/ 0 h 60"/>
              </a:gdLst>
              <a:ahLst/>
              <a:cxnLst>
                <a:cxn ang="0">
                  <a:pos x="T0" y="T1"/>
                </a:cxn>
                <a:cxn ang="0">
                  <a:pos x="T2" y="T3"/>
                </a:cxn>
                <a:cxn ang="0">
                  <a:pos x="T4" y="T5"/>
                </a:cxn>
                <a:cxn ang="0">
                  <a:pos x="T6" y="T7"/>
                </a:cxn>
              </a:cxnLst>
              <a:rect l="0" t="0" r="r" b="b"/>
              <a:pathLst>
                <a:path w="78" h="60">
                  <a:moveTo>
                    <a:pt x="78" y="0"/>
                  </a:moveTo>
                  <a:lnTo>
                    <a:pt x="15" y="60"/>
                  </a:lnTo>
                  <a:lnTo>
                    <a:pt x="0" y="52"/>
                  </a:lnTo>
                  <a:lnTo>
                    <a:pt x="78"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de-DE" dirty="0"/>
            </a:p>
          </p:txBody>
        </p:sp>
      </p:grpSp>
      <p:sp>
        <p:nvSpPr>
          <p:cNvPr id="325" name="Ellipse 324"/>
          <p:cNvSpPr/>
          <p:nvPr/>
        </p:nvSpPr>
        <p:spPr bwMode="gray">
          <a:xfrm>
            <a:off x="641320" y="5314849"/>
            <a:ext cx="388183" cy="3881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2400" dirty="0">
              <a:latin typeface="Bebas Neue" panose="020B0506020202020201" pitchFamily="34" charset="0"/>
            </a:endParaRPr>
          </a:p>
        </p:txBody>
      </p:sp>
      <p:grpSp>
        <p:nvGrpSpPr>
          <p:cNvPr id="11" name="Gruppieren 10"/>
          <p:cNvGrpSpPr/>
          <p:nvPr/>
        </p:nvGrpSpPr>
        <p:grpSpPr bwMode="gray">
          <a:xfrm>
            <a:off x="1815356" y="5301413"/>
            <a:ext cx="388183" cy="401619"/>
            <a:chOff x="1815356" y="5301413"/>
            <a:chExt cx="388183" cy="401619"/>
          </a:xfrm>
        </p:grpSpPr>
        <p:sp>
          <p:nvSpPr>
            <p:cNvPr id="327" name="Ellipse 326"/>
            <p:cNvSpPr/>
            <p:nvPr/>
          </p:nvSpPr>
          <p:spPr bwMode="gray">
            <a:xfrm>
              <a:off x="1815356" y="5317965"/>
              <a:ext cx="388183" cy="38506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de-DE" dirty="0"/>
            </a:p>
          </p:txBody>
        </p:sp>
        <p:sp>
          <p:nvSpPr>
            <p:cNvPr id="384" name="Freeform 367"/>
            <p:cNvSpPr>
              <a:spLocks/>
            </p:cNvSpPr>
            <p:nvPr/>
          </p:nvSpPr>
          <p:spPr bwMode="gray">
            <a:xfrm>
              <a:off x="1956419" y="5456186"/>
              <a:ext cx="103501" cy="64606"/>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de-DE" dirty="0"/>
            </a:p>
          </p:txBody>
        </p:sp>
        <p:sp>
          <p:nvSpPr>
            <p:cNvPr id="385" name="Freeform 368"/>
            <p:cNvSpPr>
              <a:spLocks/>
            </p:cNvSpPr>
            <p:nvPr/>
          </p:nvSpPr>
          <p:spPr bwMode="gray">
            <a:xfrm>
              <a:off x="1942828" y="5334970"/>
              <a:ext cx="132426" cy="146019"/>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de-DE" dirty="0"/>
            </a:p>
          </p:txBody>
        </p:sp>
        <p:sp>
          <p:nvSpPr>
            <p:cNvPr id="386" name="Freeform 369"/>
            <p:cNvSpPr>
              <a:spLocks/>
            </p:cNvSpPr>
            <p:nvPr/>
          </p:nvSpPr>
          <p:spPr bwMode="gray">
            <a:xfrm>
              <a:off x="2057365" y="5398584"/>
              <a:ext cx="13882" cy="36476"/>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7" name="Freeform 370"/>
            <p:cNvSpPr>
              <a:spLocks/>
            </p:cNvSpPr>
            <p:nvPr/>
          </p:nvSpPr>
          <p:spPr bwMode="gray">
            <a:xfrm>
              <a:off x="2060792" y="5408505"/>
              <a:ext cx="5576" cy="1809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8" name="Freeform 371"/>
            <p:cNvSpPr>
              <a:spLocks/>
            </p:cNvSpPr>
            <p:nvPr/>
          </p:nvSpPr>
          <p:spPr bwMode="gray">
            <a:xfrm>
              <a:off x="1944338" y="5398175"/>
              <a:ext cx="12371" cy="32857"/>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9" name="Freeform 372"/>
            <p:cNvSpPr>
              <a:spLocks/>
            </p:cNvSpPr>
            <p:nvPr/>
          </p:nvSpPr>
          <p:spPr bwMode="gray">
            <a:xfrm>
              <a:off x="1950669" y="5408739"/>
              <a:ext cx="5576" cy="1809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90" name="Freeform 373"/>
            <p:cNvSpPr>
              <a:spLocks/>
            </p:cNvSpPr>
            <p:nvPr/>
          </p:nvSpPr>
          <p:spPr bwMode="gray">
            <a:xfrm>
              <a:off x="1954503" y="5406754"/>
              <a:ext cx="18470" cy="30756"/>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91" name="Freeform 374"/>
            <p:cNvSpPr>
              <a:spLocks/>
            </p:cNvSpPr>
            <p:nvPr/>
          </p:nvSpPr>
          <p:spPr bwMode="gray">
            <a:xfrm>
              <a:off x="2042554" y="5406754"/>
              <a:ext cx="18412" cy="30756"/>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1" name="Freeform 366"/>
            <p:cNvSpPr>
              <a:spLocks/>
            </p:cNvSpPr>
            <p:nvPr/>
          </p:nvSpPr>
          <p:spPr bwMode="gray">
            <a:xfrm>
              <a:off x="1942567" y="5303689"/>
              <a:ext cx="132949" cy="108260"/>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2" name="Freeform 375"/>
            <p:cNvSpPr>
              <a:spLocks/>
            </p:cNvSpPr>
            <p:nvPr/>
          </p:nvSpPr>
          <p:spPr bwMode="gray">
            <a:xfrm>
              <a:off x="1989497" y="5305265"/>
              <a:ext cx="20387" cy="36242"/>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3" name="Freeform 376"/>
            <p:cNvSpPr>
              <a:spLocks/>
            </p:cNvSpPr>
            <p:nvPr/>
          </p:nvSpPr>
          <p:spPr bwMode="gray">
            <a:xfrm>
              <a:off x="1983863" y="5314953"/>
              <a:ext cx="18819" cy="26554"/>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4" name="Freeform 377"/>
            <p:cNvSpPr>
              <a:spLocks/>
            </p:cNvSpPr>
            <p:nvPr/>
          </p:nvSpPr>
          <p:spPr bwMode="gray">
            <a:xfrm>
              <a:off x="1987638" y="5315711"/>
              <a:ext cx="18761" cy="26554"/>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5" name="Freeform 378"/>
            <p:cNvSpPr>
              <a:spLocks/>
            </p:cNvSpPr>
            <p:nvPr/>
          </p:nvSpPr>
          <p:spPr bwMode="gray">
            <a:xfrm>
              <a:off x="1970040" y="5315711"/>
              <a:ext cx="18819" cy="26554"/>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6" name="Freeform 379"/>
            <p:cNvSpPr>
              <a:spLocks/>
            </p:cNvSpPr>
            <p:nvPr/>
          </p:nvSpPr>
          <p:spPr bwMode="gray">
            <a:xfrm>
              <a:off x="1973815" y="5311509"/>
              <a:ext cx="18761" cy="26496"/>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7" name="Freeform 380"/>
            <p:cNvSpPr>
              <a:spLocks/>
            </p:cNvSpPr>
            <p:nvPr/>
          </p:nvSpPr>
          <p:spPr bwMode="gray">
            <a:xfrm>
              <a:off x="1965858" y="5319388"/>
              <a:ext cx="14869" cy="24920"/>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8" name="Freeform 381"/>
            <p:cNvSpPr>
              <a:spLocks/>
            </p:cNvSpPr>
            <p:nvPr/>
          </p:nvSpPr>
          <p:spPr bwMode="gray">
            <a:xfrm>
              <a:off x="2008722" y="5315361"/>
              <a:ext cx="19632" cy="24103"/>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9" name="Freeform 382"/>
            <p:cNvSpPr>
              <a:spLocks/>
            </p:cNvSpPr>
            <p:nvPr/>
          </p:nvSpPr>
          <p:spPr bwMode="gray">
            <a:xfrm>
              <a:off x="2007212" y="5305673"/>
              <a:ext cx="15043" cy="24628"/>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0" name="Freeform 383"/>
            <p:cNvSpPr>
              <a:spLocks/>
            </p:cNvSpPr>
            <p:nvPr/>
          </p:nvSpPr>
          <p:spPr bwMode="gray">
            <a:xfrm>
              <a:off x="2019467" y="5321372"/>
              <a:ext cx="12023" cy="1809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1" name="Freeform 384"/>
            <p:cNvSpPr>
              <a:spLocks/>
            </p:cNvSpPr>
            <p:nvPr/>
          </p:nvSpPr>
          <p:spPr bwMode="gray">
            <a:xfrm>
              <a:off x="2014704" y="5315478"/>
              <a:ext cx="12023" cy="1809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2" name="Freeform 385"/>
            <p:cNvSpPr>
              <a:spLocks/>
            </p:cNvSpPr>
            <p:nvPr/>
          </p:nvSpPr>
          <p:spPr bwMode="gray">
            <a:xfrm>
              <a:off x="1945616" y="5324757"/>
              <a:ext cx="103618" cy="70734"/>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0" tIns="0" rIns="0" bIns="0" numCol="1" anchor="t" anchorCtr="0" compatLnSpc="1">
              <a:prstTxWarp prst="textNoShape">
                <a:avLst/>
              </a:prstTxWarp>
            </a:bodyPr>
            <a:lstStyle/>
            <a:p>
              <a:endParaRPr lang="de-DE" dirty="0"/>
            </a:p>
          </p:txBody>
        </p:sp>
        <p:sp>
          <p:nvSpPr>
            <p:cNvPr id="363" name="Freeform 386"/>
            <p:cNvSpPr>
              <a:spLocks/>
            </p:cNvSpPr>
            <p:nvPr/>
          </p:nvSpPr>
          <p:spPr bwMode="gray">
            <a:xfrm>
              <a:off x="1984851" y="5304623"/>
              <a:ext cx="20445" cy="31574"/>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4" name="Freeform 387"/>
            <p:cNvSpPr>
              <a:spLocks/>
            </p:cNvSpPr>
            <p:nvPr/>
          </p:nvSpPr>
          <p:spPr bwMode="gray">
            <a:xfrm>
              <a:off x="1992982" y="5301413"/>
              <a:ext cx="20445" cy="36184"/>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5" name="Freeform 388"/>
            <p:cNvSpPr>
              <a:spLocks/>
            </p:cNvSpPr>
            <p:nvPr/>
          </p:nvSpPr>
          <p:spPr bwMode="gray">
            <a:xfrm>
              <a:off x="1984967" y="5314252"/>
              <a:ext cx="18819" cy="26496"/>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6" name="Freeform 389"/>
            <p:cNvSpPr>
              <a:spLocks/>
            </p:cNvSpPr>
            <p:nvPr/>
          </p:nvSpPr>
          <p:spPr bwMode="gray">
            <a:xfrm>
              <a:off x="1982063" y="5309467"/>
              <a:ext cx="16960" cy="27080"/>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7" name="Freeform 390"/>
            <p:cNvSpPr>
              <a:spLocks/>
            </p:cNvSpPr>
            <p:nvPr/>
          </p:nvSpPr>
          <p:spPr bwMode="gray">
            <a:xfrm>
              <a:off x="1988684" y="5315011"/>
              <a:ext cx="18935" cy="26554"/>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8" name="Freeform 391"/>
            <p:cNvSpPr>
              <a:spLocks/>
            </p:cNvSpPr>
            <p:nvPr/>
          </p:nvSpPr>
          <p:spPr bwMode="gray">
            <a:xfrm>
              <a:off x="1971143" y="5315011"/>
              <a:ext cx="18761" cy="26554"/>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69" name="Freeform 392"/>
            <p:cNvSpPr>
              <a:spLocks/>
            </p:cNvSpPr>
            <p:nvPr/>
          </p:nvSpPr>
          <p:spPr bwMode="gray">
            <a:xfrm>
              <a:off x="1974861" y="5310751"/>
              <a:ext cx="18819" cy="26496"/>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0" name="Freeform 393"/>
            <p:cNvSpPr>
              <a:spLocks/>
            </p:cNvSpPr>
            <p:nvPr/>
          </p:nvSpPr>
          <p:spPr bwMode="gray">
            <a:xfrm>
              <a:off x="1977939" y="5307483"/>
              <a:ext cx="16553" cy="2713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1" name="Freeform 394"/>
            <p:cNvSpPr>
              <a:spLocks/>
            </p:cNvSpPr>
            <p:nvPr/>
          </p:nvSpPr>
          <p:spPr bwMode="gray">
            <a:xfrm>
              <a:off x="1966961" y="5318629"/>
              <a:ext cx="14811" cy="24920"/>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2" name="Freeform 395"/>
            <p:cNvSpPr>
              <a:spLocks/>
            </p:cNvSpPr>
            <p:nvPr/>
          </p:nvSpPr>
          <p:spPr bwMode="gray">
            <a:xfrm>
              <a:off x="2011568" y="5307599"/>
              <a:ext cx="19632" cy="30640"/>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3" name="Freeform 396"/>
            <p:cNvSpPr>
              <a:spLocks/>
            </p:cNvSpPr>
            <p:nvPr/>
          </p:nvSpPr>
          <p:spPr bwMode="gray">
            <a:xfrm>
              <a:off x="2022778" y="5316587"/>
              <a:ext cx="19632" cy="21710"/>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4" name="Freeform 397"/>
            <p:cNvSpPr>
              <a:spLocks/>
            </p:cNvSpPr>
            <p:nvPr/>
          </p:nvSpPr>
          <p:spPr bwMode="gray">
            <a:xfrm>
              <a:off x="2057685" y="5346760"/>
              <a:ext cx="15043" cy="24628"/>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5" name="Freeform 398"/>
            <p:cNvSpPr>
              <a:spLocks/>
            </p:cNvSpPr>
            <p:nvPr/>
          </p:nvSpPr>
          <p:spPr bwMode="gray">
            <a:xfrm>
              <a:off x="2002217" y="5304039"/>
              <a:ext cx="20154" cy="28772"/>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6" name="Freeform 399"/>
            <p:cNvSpPr>
              <a:spLocks/>
            </p:cNvSpPr>
            <p:nvPr/>
          </p:nvSpPr>
          <p:spPr bwMode="gray">
            <a:xfrm>
              <a:off x="2020571" y="5315420"/>
              <a:ext cx="12023" cy="23344"/>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7" name="Freeform 400"/>
            <p:cNvSpPr>
              <a:spLocks/>
            </p:cNvSpPr>
            <p:nvPr/>
          </p:nvSpPr>
          <p:spPr bwMode="gray">
            <a:xfrm>
              <a:off x="2015750" y="5314719"/>
              <a:ext cx="12023" cy="1809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8" name="Freeform 401"/>
            <p:cNvSpPr>
              <a:spLocks/>
            </p:cNvSpPr>
            <p:nvPr/>
          </p:nvSpPr>
          <p:spPr bwMode="gray">
            <a:xfrm>
              <a:off x="2028586" y="5319505"/>
              <a:ext cx="13533" cy="22294"/>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79" name="Freeform 402"/>
            <p:cNvSpPr>
              <a:spLocks/>
            </p:cNvSpPr>
            <p:nvPr/>
          </p:nvSpPr>
          <p:spPr bwMode="gray">
            <a:xfrm>
              <a:off x="1958598" y="5322073"/>
              <a:ext cx="16437" cy="29531"/>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0" name="Freeform 403"/>
            <p:cNvSpPr>
              <a:spLocks/>
            </p:cNvSpPr>
            <p:nvPr/>
          </p:nvSpPr>
          <p:spPr bwMode="gray">
            <a:xfrm>
              <a:off x="1948840" y="5333278"/>
              <a:ext cx="16379" cy="29531"/>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1" name="Freeform 404"/>
            <p:cNvSpPr>
              <a:spLocks/>
            </p:cNvSpPr>
            <p:nvPr/>
          </p:nvSpPr>
          <p:spPr bwMode="gray">
            <a:xfrm>
              <a:off x="2037415" y="5327851"/>
              <a:ext cx="11210" cy="19376"/>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2" name="Freeform 405"/>
            <p:cNvSpPr>
              <a:spLocks/>
            </p:cNvSpPr>
            <p:nvPr/>
          </p:nvSpPr>
          <p:spPr bwMode="gray">
            <a:xfrm>
              <a:off x="2041480" y="5331878"/>
              <a:ext cx="11152" cy="19317"/>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3" name="Freeform 406"/>
            <p:cNvSpPr>
              <a:spLocks/>
            </p:cNvSpPr>
            <p:nvPr/>
          </p:nvSpPr>
          <p:spPr bwMode="gray">
            <a:xfrm>
              <a:off x="2047056" y="5334679"/>
              <a:ext cx="11210" cy="19317"/>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43" name="Ellipse 342"/>
            <p:cNvSpPr/>
            <p:nvPr/>
          </p:nvSpPr>
          <p:spPr bwMode="gray">
            <a:xfrm>
              <a:off x="1832986" y="5559248"/>
              <a:ext cx="352111" cy="111441"/>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344" name="Freeform 407"/>
            <p:cNvSpPr>
              <a:spLocks/>
            </p:cNvSpPr>
            <p:nvPr/>
          </p:nvSpPr>
          <p:spPr bwMode="gray">
            <a:xfrm>
              <a:off x="1871737" y="5470368"/>
              <a:ext cx="274610" cy="179402"/>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345" name="Freeform 408"/>
            <p:cNvSpPr>
              <a:spLocks/>
            </p:cNvSpPr>
            <p:nvPr/>
          </p:nvSpPr>
          <p:spPr bwMode="gray">
            <a:xfrm>
              <a:off x="1965074" y="5462664"/>
              <a:ext cx="41703" cy="74819"/>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346" name="Freeform 409"/>
            <p:cNvSpPr>
              <a:spLocks/>
            </p:cNvSpPr>
            <p:nvPr/>
          </p:nvSpPr>
          <p:spPr bwMode="gray">
            <a:xfrm>
              <a:off x="2006486" y="5460855"/>
              <a:ext cx="44374" cy="77679"/>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347" name="Freeform 410"/>
            <p:cNvSpPr>
              <a:spLocks/>
            </p:cNvSpPr>
            <p:nvPr/>
          </p:nvSpPr>
          <p:spPr bwMode="gray">
            <a:xfrm>
              <a:off x="2077055" y="5510696"/>
              <a:ext cx="38043" cy="127461"/>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0" tIns="0" rIns="0" bIns="0" numCol="1" anchor="t" anchorCtr="0" compatLnSpc="1">
              <a:prstTxWarp prst="textNoShape">
                <a:avLst/>
              </a:prstTxWarp>
            </a:bodyPr>
            <a:lstStyle/>
            <a:p>
              <a:endParaRPr lang="de-DE" dirty="0"/>
            </a:p>
          </p:txBody>
        </p:sp>
        <p:sp>
          <p:nvSpPr>
            <p:cNvPr id="348" name="Freeform 411"/>
            <p:cNvSpPr>
              <a:spLocks/>
            </p:cNvSpPr>
            <p:nvPr/>
          </p:nvSpPr>
          <p:spPr bwMode="gray">
            <a:xfrm>
              <a:off x="1897815" y="5508945"/>
              <a:ext cx="38043" cy="12623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0" tIns="0" rIns="0" bIns="0" numCol="1" anchor="t" anchorCtr="0" compatLnSpc="1">
              <a:prstTxWarp prst="textNoShape">
                <a:avLst/>
              </a:prstTxWarp>
            </a:bodyPr>
            <a:lstStyle/>
            <a:p>
              <a:endParaRPr lang="de-DE" dirty="0"/>
            </a:p>
          </p:txBody>
        </p:sp>
        <p:sp>
          <p:nvSpPr>
            <p:cNvPr id="349" name="Freeform 412"/>
            <p:cNvSpPr>
              <a:spLocks/>
            </p:cNvSpPr>
            <p:nvPr/>
          </p:nvSpPr>
          <p:spPr bwMode="gray">
            <a:xfrm>
              <a:off x="1977039" y="5509353"/>
              <a:ext cx="30493" cy="2947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de-DE" dirty="0"/>
            </a:p>
          </p:txBody>
        </p:sp>
        <p:sp>
          <p:nvSpPr>
            <p:cNvPr id="350" name="Freeform 413"/>
            <p:cNvSpPr>
              <a:spLocks/>
            </p:cNvSpPr>
            <p:nvPr/>
          </p:nvSpPr>
          <p:spPr bwMode="gray">
            <a:xfrm>
              <a:off x="2007531" y="5509353"/>
              <a:ext cx="30435" cy="2947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de-DE" dirty="0"/>
            </a:p>
          </p:txBody>
        </p:sp>
        <p:sp>
          <p:nvSpPr>
            <p:cNvPr id="334" name="Freeform 421"/>
            <p:cNvSpPr>
              <a:spLocks/>
            </p:cNvSpPr>
            <p:nvPr/>
          </p:nvSpPr>
          <p:spPr bwMode="gray">
            <a:xfrm>
              <a:off x="1999923" y="5397884"/>
              <a:ext cx="18238" cy="2976"/>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de-DE" dirty="0"/>
            </a:p>
          </p:txBody>
        </p:sp>
        <p:sp>
          <p:nvSpPr>
            <p:cNvPr id="335" name="Freeform 422"/>
            <p:cNvSpPr>
              <a:spLocks noEditPoints="1"/>
            </p:cNvSpPr>
            <p:nvPr/>
          </p:nvSpPr>
          <p:spPr bwMode="gray">
            <a:xfrm>
              <a:off x="2013805" y="5396892"/>
              <a:ext cx="45188" cy="25154"/>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36" name="Freeform 423"/>
            <p:cNvSpPr>
              <a:spLocks/>
            </p:cNvSpPr>
            <p:nvPr/>
          </p:nvSpPr>
          <p:spPr bwMode="gray">
            <a:xfrm>
              <a:off x="2008868" y="5398584"/>
              <a:ext cx="10455" cy="20018"/>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37" name="Freeform 424"/>
            <p:cNvSpPr>
              <a:spLocks/>
            </p:cNvSpPr>
            <p:nvPr/>
          </p:nvSpPr>
          <p:spPr bwMode="gray">
            <a:xfrm>
              <a:off x="2018103" y="5393332"/>
              <a:ext cx="45013" cy="17625"/>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38" name="Freeform 425"/>
            <p:cNvSpPr>
              <a:spLocks noEditPoints="1"/>
            </p:cNvSpPr>
            <p:nvPr/>
          </p:nvSpPr>
          <p:spPr bwMode="gray">
            <a:xfrm>
              <a:off x="1959150" y="5396775"/>
              <a:ext cx="45129" cy="25212"/>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39" name="Freeform 426"/>
            <p:cNvSpPr>
              <a:spLocks/>
            </p:cNvSpPr>
            <p:nvPr/>
          </p:nvSpPr>
          <p:spPr bwMode="gray">
            <a:xfrm>
              <a:off x="1954968" y="5393040"/>
              <a:ext cx="44955" cy="17625"/>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40" name="Freeform 427"/>
            <p:cNvSpPr>
              <a:spLocks/>
            </p:cNvSpPr>
            <p:nvPr/>
          </p:nvSpPr>
          <p:spPr bwMode="gray">
            <a:xfrm>
              <a:off x="1998645" y="5398584"/>
              <a:ext cx="10803" cy="20018"/>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de-DE" dirty="0"/>
            </a:p>
          </p:txBody>
        </p:sp>
        <p:sp>
          <p:nvSpPr>
            <p:cNvPr id="341" name="Freeform 428"/>
            <p:cNvSpPr>
              <a:spLocks/>
            </p:cNvSpPr>
            <p:nvPr/>
          </p:nvSpPr>
          <p:spPr bwMode="gray">
            <a:xfrm>
              <a:off x="1999517" y="5399635"/>
              <a:ext cx="8190" cy="1418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de-DE" dirty="0"/>
            </a:p>
          </p:txBody>
        </p:sp>
        <p:sp>
          <p:nvSpPr>
            <p:cNvPr id="342" name="Freeform 429"/>
            <p:cNvSpPr>
              <a:spLocks/>
            </p:cNvSpPr>
            <p:nvPr/>
          </p:nvSpPr>
          <p:spPr bwMode="gray">
            <a:xfrm>
              <a:off x="1956943" y="5395316"/>
              <a:ext cx="12662" cy="3969"/>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de-DE" dirty="0"/>
            </a:p>
          </p:txBody>
        </p:sp>
        <p:sp>
          <p:nvSpPr>
            <p:cNvPr id="333" name="Freeform 434"/>
            <p:cNvSpPr>
              <a:spLocks/>
            </p:cNvSpPr>
            <p:nvPr/>
          </p:nvSpPr>
          <p:spPr bwMode="gray">
            <a:xfrm>
              <a:off x="1990637" y="5509353"/>
              <a:ext cx="36809" cy="139338"/>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0" tIns="0" rIns="0" bIns="0" numCol="1" anchor="t" anchorCtr="0" compatLnSpc="1">
              <a:prstTxWarp prst="textNoShape">
                <a:avLst/>
              </a:prstTxWarp>
            </a:bodyPr>
            <a:lstStyle/>
            <a:p>
              <a:endParaRPr lang="de-DE" dirty="0"/>
            </a:p>
          </p:txBody>
        </p:sp>
      </p:grpSp>
      <p:sp>
        <p:nvSpPr>
          <p:cNvPr id="392" name="Content 1"/>
          <p:cNvSpPr>
            <a:spLocks noGrp="1"/>
          </p:cNvSpPr>
          <p:nvPr>
            <p:ph sz="half" idx="4294967295"/>
          </p:nvPr>
        </p:nvSpPr>
        <p:spPr bwMode="gray">
          <a:xfrm>
            <a:off x="4797399" y="5161613"/>
            <a:ext cx="2596794" cy="320285"/>
          </a:xfrm>
          <a:prstGeom prst="rect">
            <a:avLst/>
          </a:prstGeom>
          <a:noFill/>
        </p:spPr>
        <p:txBody>
          <a:bodyPr lIns="0" tIns="0" rIns="0" bIns="0" anchor="ctr"/>
          <a:lstStyle/>
          <a:p>
            <a:pPr marL="0" indent="0">
              <a:buNone/>
            </a:pPr>
            <a:r>
              <a:rPr lang="de-DE" sz="1200" dirty="0"/>
              <a:t>Business-to-Consumer (B2C) Transaktion</a:t>
            </a:r>
          </a:p>
        </p:txBody>
      </p:sp>
      <p:sp>
        <p:nvSpPr>
          <p:cNvPr id="393" name="Content 1"/>
          <p:cNvSpPr>
            <a:spLocks noGrp="1"/>
          </p:cNvSpPr>
          <p:nvPr>
            <p:ph sz="half" idx="4294967295"/>
          </p:nvPr>
        </p:nvSpPr>
        <p:spPr bwMode="gray">
          <a:xfrm>
            <a:off x="4795015" y="5505874"/>
            <a:ext cx="2596794" cy="320285"/>
          </a:xfrm>
          <a:prstGeom prst="rect">
            <a:avLst/>
          </a:prstGeom>
          <a:noFill/>
        </p:spPr>
        <p:txBody>
          <a:bodyPr lIns="0" tIns="0" rIns="0" bIns="0" anchor="ctr"/>
          <a:lstStyle/>
          <a:p>
            <a:pPr marL="0" indent="0">
              <a:buNone/>
            </a:pPr>
            <a:r>
              <a:rPr lang="de-DE" sz="1200" dirty="0"/>
              <a:t>Business-to-Business (B2B) Transaktion</a:t>
            </a:r>
          </a:p>
        </p:txBody>
      </p:sp>
      <p:sp>
        <p:nvSpPr>
          <p:cNvPr id="394" name="Content 1"/>
          <p:cNvSpPr>
            <a:spLocks noGrp="1"/>
          </p:cNvSpPr>
          <p:nvPr>
            <p:ph sz="half" idx="4294967295"/>
          </p:nvPr>
        </p:nvSpPr>
        <p:spPr bwMode="gray">
          <a:xfrm>
            <a:off x="1106712" y="5348797"/>
            <a:ext cx="647699" cy="320285"/>
          </a:xfrm>
          <a:prstGeom prst="rect">
            <a:avLst/>
          </a:prstGeom>
          <a:noFill/>
        </p:spPr>
        <p:txBody>
          <a:bodyPr lIns="0" tIns="0" rIns="0" bIns="0" anchor="ctr"/>
          <a:lstStyle/>
          <a:p>
            <a:pPr marL="0" indent="0">
              <a:buNone/>
            </a:pPr>
            <a:r>
              <a:rPr lang="de-DE" sz="1200" dirty="0"/>
              <a:t>Anbieter</a:t>
            </a:r>
          </a:p>
        </p:txBody>
      </p:sp>
      <p:sp>
        <p:nvSpPr>
          <p:cNvPr id="395" name="Content 1"/>
          <p:cNvSpPr>
            <a:spLocks noGrp="1"/>
          </p:cNvSpPr>
          <p:nvPr>
            <p:ph sz="half" idx="4294967295"/>
          </p:nvPr>
        </p:nvSpPr>
        <p:spPr bwMode="gray">
          <a:xfrm>
            <a:off x="2279329" y="5344470"/>
            <a:ext cx="647699" cy="320285"/>
          </a:xfrm>
          <a:prstGeom prst="rect">
            <a:avLst/>
          </a:prstGeom>
          <a:noFill/>
        </p:spPr>
        <p:txBody>
          <a:bodyPr lIns="0" tIns="0" rIns="0" bIns="0" anchor="ctr"/>
          <a:lstStyle/>
          <a:p>
            <a:pPr marL="0" indent="0">
              <a:spcAft>
                <a:spcPts val="0"/>
              </a:spcAft>
              <a:buNone/>
            </a:pPr>
            <a:r>
              <a:rPr lang="de-DE" sz="1200" dirty="0"/>
              <a:t>Zwischen-händler</a:t>
            </a:r>
          </a:p>
        </p:txBody>
      </p:sp>
      <p:sp>
        <p:nvSpPr>
          <p:cNvPr id="396" name="Content 1"/>
          <p:cNvSpPr>
            <a:spLocks noGrp="1"/>
          </p:cNvSpPr>
          <p:nvPr>
            <p:ph sz="half" idx="4294967295"/>
          </p:nvPr>
        </p:nvSpPr>
        <p:spPr bwMode="gray">
          <a:xfrm>
            <a:off x="3531181" y="5362579"/>
            <a:ext cx="498533" cy="320285"/>
          </a:xfrm>
          <a:prstGeom prst="rect">
            <a:avLst/>
          </a:prstGeom>
          <a:noFill/>
        </p:spPr>
        <p:txBody>
          <a:bodyPr lIns="0" tIns="0" rIns="0" bIns="0" anchor="ctr"/>
          <a:lstStyle/>
          <a:p>
            <a:pPr marL="0" indent="0">
              <a:buNone/>
            </a:pPr>
            <a:r>
              <a:rPr lang="de-DE" sz="1200" dirty="0"/>
              <a:t>Kunde</a:t>
            </a:r>
          </a:p>
        </p:txBody>
      </p:sp>
      <p:sp>
        <p:nvSpPr>
          <p:cNvPr id="174" name="Ellipse 173"/>
          <p:cNvSpPr>
            <a:spLocks noChangeAspect="1"/>
          </p:cNvSpPr>
          <p:nvPr/>
        </p:nvSpPr>
        <p:spPr bwMode="gray">
          <a:xfrm>
            <a:off x="1081527" y="3007651"/>
            <a:ext cx="1363665" cy="136366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2400" dirty="0">
                <a:latin typeface="Bebas Neue" panose="020B0506020202020201" pitchFamily="34" charset="0"/>
              </a:rPr>
              <a:t>Anbieter</a:t>
            </a:r>
          </a:p>
        </p:txBody>
      </p:sp>
      <p:sp>
        <p:nvSpPr>
          <p:cNvPr id="247" name="Rechteck 246"/>
          <p:cNvSpPr/>
          <p:nvPr/>
        </p:nvSpPr>
        <p:spPr bwMode="gray">
          <a:xfrm>
            <a:off x="5033372" y="3348011"/>
            <a:ext cx="2123668" cy="705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algn="ctr">
              <a:lnSpc>
                <a:spcPct val="90000"/>
              </a:lnSpc>
              <a:spcAft>
                <a:spcPts val="800"/>
              </a:spcAft>
            </a:pPr>
            <a:r>
              <a:rPr lang="de-DE" sz="2400" dirty="0">
                <a:solidFill>
                  <a:prstClr val="white"/>
                </a:solidFill>
                <a:latin typeface="Bebas Neue" panose="020B0506020202020201" pitchFamily="34" charset="0"/>
              </a:rPr>
              <a:t>organisation</a:t>
            </a:r>
          </a:p>
        </p:txBody>
      </p:sp>
      <p:sp>
        <p:nvSpPr>
          <p:cNvPr id="31" name="Pfeil nach links und rechts 30"/>
          <p:cNvSpPr/>
          <p:nvPr/>
        </p:nvSpPr>
        <p:spPr bwMode="gray">
          <a:xfrm rot="5400000">
            <a:off x="8099468" y="3523538"/>
            <a:ext cx="905872"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9" name="Pfeil nach links und rechts 248"/>
          <p:cNvSpPr/>
          <p:nvPr/>
        </p:nvSpPr>
        <p:spPr bwMode="gray">
          <a:xfrm>
            <a:off x="2621707" y="3538170"/>
            <a:ext cx="2235149"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5" name="Pfeil nach links und rechts 434"/>
          <p:cNvSpPr/>
          <p:nvPr/>
        </p:nvSpPr>
        <p:spPr bwMode="gray">
          <a:xfrm rot="18897969">
            <a:off x="2372798" y="2753469"/>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6" name="Pfeil nach links und rechts 435"/>
          <p:cNvSpPr/>
          <p:nvPr/>
        </p:nvSpPr>
        <p:spPr bwMode="gray">
          <a:xfrm rot="13497969" flipH="1" flipV="1">
            <a:off x="4243876" y="2753678"/>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 name="Gruppieren 6"/>
          <p:cNvGrpSpPr/>
          <p:nvPr/>
        </p:nvGrpSpPr>
        <p:grpSpPr bwMode="gray">
          <a:xfrm>
            <a:off x="9928340" y="3048537"/>
            <a:ext cx="1065600" cy="1175549"/>
            <a:chOff x="9928340" y="3048537"/>
            <a:chExt cx="1065600" cy="1175549"/>
          </a:xfrm>
        </p:grpSpPr>
        <p:sp>
          <p:nvSpPr>
            <p:cNvPr id="3" name="Ellipse 2"/>
            <p:cNvSpPr>
              <a:spLocks noChangeAspect="1"/>
            </p:cNvSpPr>
            <p:nvPr/>
          </p:nvSpPr>
          <p:spPr bwMode="gray">
            <a:xfrm>
              <a:off x="9928340" y="3158486"/>
              <a:ext cx="1065600" cy="10656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127" name="Freeform 367"/>
            <p:cNvSpPr>
              <a:spLocks/>
            </p:cNvSpPr>
            <p:nvPr/>
          </p:nvSpPr>
          <p:spPr bwMode="gray">
            <a:xfrm>
              <a:off x="10307697" y="3499850"/>
              <a:ext cx="301806" cy="188387"/>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128" name="Freeform 368"/>
            <p:cNvSpPr>
              <a:spLocks/>
            </p:cNvSpPr>
            <p:nvPr/>
          </p:nvSpPr>
          <p:spPr bwMode="gray">
            <a:xfrm>
              <a:off x="10268066" y="3146389"/>
              <a:ext cx="386149" cy="425786"/>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129" name="Freeform 369"/>
            <p:cNvSpPr>
              <a:spLocks/>
            </p:cNvSpPr>
            <p:nvPr/>
          </p:nvSpPr>
          <p:spPr bwMode="gray">
            <a:xfrm>
              <a:off x="10602051" y="3331883"/>
              <a:ext cx="40478" cy="10636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0" name="Freeform 370"/>
            <p:cNvSpPr>
              <a:spLocks/>
            </p:cNvSpPr>
            <p:nvPr/>
          </p:nvSpPr>
          <p:spPr bwMode="gray">
            <a:xfrm>
              <a:off x="10612043" y="3360814"/>
              <a:ext cx="16259" cy="5275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1" name="Freeform 371"/>
            <p:cNvSpPr>
              <a:spLocks/>
            </p:cNvSpPr>
            <p:nvPr/>
          </p:nvSpPr>
          <p:spPr bwMode="gray">
            <a:xfrm>
              <a:off x="10272469" y="3330693"/>
              <a:ext cx="36074" cy="95810"/>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2" name="Freeform 372"/>
            <p:cNvSpPr>
              <a:spLocks/>
            </p:cNvSpPr>
            <p:nvPr/>
          </p:nvSpPr>
          <p:spPr bwMode="gray">
            <a:xfrm>
              <a:off x="10290930" y="3361495"/>
              <a:ext cx="16259" cy="5275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3" name="Freeform 373"/>
            <p:cNvSpPr>
              <a:spLocks/>
            </p:cNvSpPr>
            <p:nvPr/>
          </p:nvSpPr>
          <p:spPr bwMode="gray">
            <a:xfrm>
              <a:off x="10302108" y="3355709"/>
              <a:ext cx="53857" cy="89684"/>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4" name="Freeform 374"/>
            <p:cNvSpPr>
              <a:spLocks/>
            </p:cNvSpPr>
            <p:nvPr/>
          </p:nvSpPr>
          <p:spPr bwMode="gray">
            <a:xfrm>
              <a:off x="10558863" y="3355709"/>
              <a:ext cx="53688" cy="89684"/>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 name="Freeform 366"/>
            <p:cNvSpPr>
              <a:spLocks/>
            </p:cNvSpPr>
            <p:nvPr/>
          </p:nvSpPr>
          <p:spPr bwMode="gray">
            <a:xfrm>
              <a:off x="10267304" y="3055174"/>
              <a:ext cx="387673" cy="315680"/>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 name="Freeform 375"/>
            <p:cNvSpPr>
              <a:spLocks/>
            </p:cNvSpPr>
            <p:nvPr/>
          </p:nvSpPr>
          <p:spPr bwMode="gray">
            <a:xfrm>
              <a:off x="10404150" y="3059768"/>
              <a:ext cx="59447" cy="105680"/>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 name="Freeform 376"/>
            <p:cNvSpPr>
              <a:spLocks/>
            </p:cNvSpPr>
            <p:nvPr/>
          </p:nvSpPr>
          <p:spPr bwMode="gray">
            <a:xfrm>
              <a:off x="10387722" y="3088018"/>
              <a:ext cx="54874" cy="77431"/>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 name="Freeform 377"/>
            <p:cNvSpPr>
              <a:spLocks/>
            </p:cNvSpPr>
            <p:nvPr/>
          </p:nvSpPr>
          <p:spPr bwMode="gray">
            <a:xfrm>
              <a:off x="10398730" y="3090230"/>
              <a:ext cx="54705" cy="77431"/>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 name="Freeform 378"/>
            <p:cNvSpPr>
              <a:spLocks/>
            </p:cNvSpPr>
            <p:nvPr/>
          </p:nvSpPr>
          <p:spPr bwMode="gray">
            <a:xfrm>
              <a:off x="10347413" y="3090230"/>
              <a:ext cx="54874" cy="77431"/>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 name="Freeform 379"/>
            <p:cNvSpPr>
              <a:spLocks/>
            </p:cNvSpPr>
            <p:nvPr/>
          </p:nvSpPr>
          <p:spPr bwMode="gray">
            <a:xfrm>
              <a:off x="10358421" y="3077978"/>
              <a:ext cx="54705" cy="7726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 name="Freeform 380"/>
            <p:cNvSpPr>
              <a:spLocks/>
            </p:cNvSpPr>
            <p:nvPr/>
          </p:nvSpPr>
          <p:spPr bwMode="gray">
            <a:xfrm>
              <a:off x="10335219" y="3100951"/>
              <a:ext cx="43357" cy="72666"/>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 name="Freeform 381"/>
            <p:cNvSpPr>
              <a:spLocks/>
            </p:cNvSpPr>
            <p:nvPr/>
          </p:nvSpPr>
          <p:spPr bwMode="gray">
            <a:xfrm>
              <a:off x="10460209" y="3089210"/>
              <a:ext cx="57245" cy="70283"/>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 name="Freeform 382"/>
            <p:cNvSpPr>
              <a:spLocks/>
            </p:cNvSpPr>
            <p:nvPr/>
          </p:nvSpPr>
          <p:spPr bwMode="gray">
            <a:xfrm>
              <a:off x="10455806" y="3060960"/>
              <a:ext cx="43865" cy="71815"/>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 name="Freeform 383"/>
            <p:cNvSpPr>
              <a:spLocks/>
            </p:cNvSpPr>
            <p:nvPr/>
          </p:nvSpPr>
          <p:spPr bwMode="gray">
            <a:xfrm>
              <a:off x="10491541" y="3106738"/>
              <a:ext cx="35058" cy="5275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 name="Freeform 384"/>
            <p:cNvSpPr>
              <a:spLocks/>
            </p:cNvSpPr>
            <p:nvPr/>
          </p:nvSpPr>
          <p:spPr bwMode="gray">
            <a:xfrm>
              <a:off x="10477653" y="3089550"/>
              <a:ext cx="35058" cy="5275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 name="Freeform 385"/>
            <p:cNvSpPr>
              <a:spLocks/>
            </p:cNvSpPr>
            <p:nvPr/>
          </p:nvSpPr>
          <p:spPr bwMode="gray">
            <a:xfrm>
              <a:off x="10276195" y="3116608"/>
              <a:ext cx="302145" cy="206256"/>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6" name="Freeform 386"/>
            <p:cNvSpPr>
              <a:spLocks/>
            </p:cNvSpPr>
            <p:nvPr/>
          </p:nvSpPr>
          <p:spPr bwMode="gray">
            <a:xfrm>
              <a:off x="10390601" y="3057897"/>
              <a:ext cx="59616" cy="92067"/>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 name="Freeform 387"/>
            <p:cNvSpPr>
              <a:spLocks/>
            </p:cNvSpPr>
            <p:nvPr/>
          </p:nvSpPr>
          <p:spPr bwMode="gray">
            <a:xfrm>
              <a:off x="10414312" y="3048537"/>
              <a:ext cx="59616" cy="105510"/>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 name="Freeform 388"/>
            <p:cNvSpPr>
              <a:spLocks/>
            </p:cNvSpPr>
            <p:nvPr/>
          </p:nvSpPr>
          <p:spPr bwMode="gray">
            <a:xfrm>
              <a:off x="10390939" y="3085976"/>
              <a:ext cx="54874" cy="7726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 name="Freeform 389"/>
            <p:cNvSpPr>
              <a:spLocks/>
            </p:cNvSpPr>
            <p:nvPr/>
          </p:nvSpPr>
          <p:spPr bwMode="gray">
            <a:xfrm>
              <a:off x="10382471" y="3072021"/>
              <a:ext cx="49454" cy="78962"/>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 name="Freeform 390"/>
            <p:cNvSpPr>
              <a:spLocks/>
            </p:cNvSpPr>
            <p:nvPr/>
          </p:nvSpPr>
          <p:spPr bwMode="gray">
            <a:xfrm>
              <a:off x="10401779" y="3088188"/>
              <a:ext cx="55213" cy="77431"/>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1" name="Freeform 391"/>
            <p:cNvSpPr>
              <a:spLocks/>
            </p:cNvSpPr>
            <p:nvPr/>
          </p:nvSpPr>
          <p:spPr bwMode="gray">
            <a:xfrm>
              <a:off x="10350631" y="3088188"/>
              <a:ext cx="54705" cy="77431"/>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2" name="Freeform 392"/>
            <p:cNvSpPr>
              <a:spLocks/>
            </p:cNvSpPr>
            <p:nvPr/>
          </p:nvSpPr>
          <p:spPr bwMode="gray">
            <a:xfrm>
              <a:off x="10361470" y="3075765"/>
              <a:ext cx="54874" cy="77260"/>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3" name="Freeform 393"/>
            <p:cNvSpPr>
              <a:spLocks/>
            </p:cNvSpPr>
            <p:nvPr/>
          </p:nvSpPr>
          <p:spPr bwMode="gray">
            <a:xfrm>
              <a:off x="10370446" y="3066236"/>
              <a:ext cx="48268" cy="79132"/>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4" name="Freeform 394"/>
            <p:cNvSpPr>
              <a:spLocks/>
            </p:cNvSpPr>
            <p:nvPr/>
          </p:nvSpPr>
          <p:spPr bwMode="gray">
            <a:xfrm>
              <a:off x="10338437" y="3098739"/>
              <a:ext cx="43188" cy="72666"/>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5" name="Freeform 395"/>
            <p:cNvSpPr>
              <a:spLocks/>
            </p:cNvSpPr>
            <p:nvPr/>
          </p:nvSpPr>
          <p:spPr bwMode="gray">
            <a:xfrm>
              <a:off x="10468508" y="3066576"/>
              <a:ext cx="57245" cy="893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6" name="Freeform 396"/>
            <p:cNvSpPr>
              <a:spLocks/>
            </p:cNvSpPr>
            <p:nvPr/>
          </p:nvSpPr>
          <p:spPr bwMode="gray">
            <a:xfrm>
              <a:off x="10501195" y="3092783"/>
              <a:ext cx="57245" cy="63306"/>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7" name="Freeform 397"/>
            <p:cNvSpPr>
              <a:spLocks/>
            </p:cNvSpPr>
            <p:nvPr/>
          </p:nvSpPr>
          <p:spPr bwMode="gray">
            <a:xfrm>
              <a:off x="10602983" y="3180765"/>
              <a:ext cx="43865" cy="71815"/>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8" name="Freeform 398"/>
            <p:cNvSpPr>
              <a:spLocks/>
            </p:cNvSpPr>
            <p:nvPr/>
          </p:nvSpPr>
          <p:spPr bwMode="gray">
            <a:xfrm>
              <a:off x="10441241" y="3056195"/>
              <a:ext cx="58769" cy="83898"/>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9" name="Freeform 399"/>
            <p:cNvSpPr>
              <a:spLocks/>
            </p:cNvSpPr>
            <p:nvPr/>
          </p:nvSpPr>
          <p:spPr bwMode="gray">
            <a:xfrm>
              <a:off x="10494760" y="3089380"/>
              <a:ext cx="35058" cy="68071"/>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0" name="Freeform 400"/>
            <p:cNvSpPr>
              <a:spLocks/>
            </p:cNvSpPr>
            <p:nvPr/>
          </p:nvSpPr>
          <p:spPr bwMode="gray">
            <a:xfrm>
              <a:off x="10480702" y="3087338"/>
              <a:ext cx="35058" cy="5275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1" name="Freeform 401"/>
            <p:cNvSpPr>
              <a:spLocks/>
            </p:cNvSpPr>
            <p:nvPr/>
          </p:nvSpPr>
          <p:spPr bwMode="gray">
            <a:xfrm>
              <a:off x="10518132" y="3101293"/>
              <a:ext cx="39462" cy="65008"/>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2" name="Freeform 402"/>
            <p:cNvSpPr>
              <a:spLocks/>
            </p:cNvSpPr>
            <p:nvPr/>
          </p:nvSpPr>
          <p:spPr bwMode="gray">
            <a:xfrm>
              <a:off x="10314049" y="3108780"/>
              <a:ext cx="47930" cy="86110"/>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3" name="Freeform 403"/>
            <p:cNvSpPr>
              <a:spLocks/>
            </p:cNvSpPr>
            <p:nvPr/>
          </p:nvSpPr>
          <p:spPr bwMode="gray">
            <a:xfrm>
              <a:off x="10285595" y="3141454"/>
              <a:ext cx="47760" cy="86110"/>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4" name="Freeform 404"/>
            <p:cNvSpPr>
              <a:spLocks/>
            </p:cNvSpPr>
            <p:nvPr/>
          </p:nvSpPr>
          <p:spPr bwMode="gray">
            <a:xfrm>
              <a:off x="10543875" y="3125627"/>
              <a:ext cx="32687" cy="56499"/>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5" name="Freeform 405"/>
            <p:cNvSpPr>
              <a:spLocks/>
            </p:cNvSpPr>
            <p:nvPr/>
          </p:nvSpPr>
          <p:spPr bwMode="gray">
            <a:xfrm>
              <a:off x="10555730" y="3137370"/>
              <a:ext cx="32518" cy="56329"/>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6" name="Freeform 406"/>
            <p:cNvSpPr>
              <a:spLocks/>
            </p:cNvSpPr>
            <p:nvPr/>
          </p:nvSpPr>
          <p:spPr bwMode="gray">
            <a:xfrm>
              <a:off x="10571989" y="3145538"/>
              <a:ext cx="32687" cy="56329"/>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 name="Ellipse 85"/>
            <p:cNvSpPr/>
            <p:nvPr/>
          </p:nvSpPr>
          <p:spPr bwMode="gray">
            <a:xfrm>
              <a:off x="9947770" y="3800374"/>
              <a:ext cx="1026741" cy="32495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7" name="Freeform 407"/>
            <p:cNvSpPr>
              <a:spLocks/>
            </p:cNvSpPr>
            <p:nvPr/>
          </p:nvSpPr>
          <p:spPr bwMode="gray">
            <a:xfrm>
              <a:off x="10060765" y="3541204"/>
              <a:ext cx="800751" cy="523127"/>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88" name="Freeform 408"/>
            <p:cNvSpPr>
              <a:spLocks/>
            </p:cNvSpPr>
            <p:nvPr/>
          </p:nvSpPr>
          <p:spPr bwMode="gray">
            <a:xfrm>
              <a:off x="10332933" y="3518740"/>
              <a:ext cx="121603" cy="218169"/>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89" name="Freeform 409"/>
            <p:cNvSpPr>
              <a:spLocks/>
            </p:cNvSpPr>
            <p:nvPr/>
          </p:nvSpPr>
          <p:spPr bwMode="gray">
            <a:xfrm>
              <a:off x="10453689" y="3513464"/>
              <a:ext cx="129394" cy="226507"/>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90" name="Freeform 410"/>
            <p:cNvSpPr>
              <a:spLocks/>
            </p:cNvSpPr>
            <p:nvPr/>
          </p:nvSpPr>
          <p:spPr bwMode="gray">
            <a:xfrm>
              <a:off x="10659466" y="3658797"/>
              <a:ext cx="110933" cy="371669"/>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91" name="Freeform 411"/>
            <p:cNvSpPr>
              <a:spLocks/>
            </p:cNvSpPr>
            <p:nvPr/>
          </p:nvSpPr>
          <p:spPr bwMode="gray">
            <a:xfrm>
              <a:off x="10136810" y="3653691"/>
              <a:ext cx="110933" cy="36809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92" name="Freeform 412"/>
            <p:cNvSpPr>
              <a:spLocks/>
            </p:cNvSpPr>
            <p:nvPr/>
          </p:nvSpPr>
          <p:spPr bwMode="gray">
            <a:xfrm>
              <a:off x="10367821" y="3654882"/>
              <a:ext cx="88916" cy="85940"/>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93" name="Freeform 413"/>
            <p:cNvSpPr>
              <a:spLocks/>
            </p:cNvSpPr>
            <p:nvPr/>
          </p:nvSpPr>
          <p:spPr bwMode="gray">
            <a:xfrm>
              <a:off x="10456737" y="3654882"/>
              <a:ext cx="88746" cy="85940"/>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7" name="Freeform 421"/>
            <p:cNvSpPr>
              <a:spLocks/>
            </p:cNvSpPr>
            <p:nvPr/>
          </p:nvSpPr>
          <p:spPr bwMode="gray">
            <a:xfrm>
              <a:off x="10434550" y="3329841"/>
              <a:ext cx="53180" cy="8679"/>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8" name="Freeform 422"/>
            <p:cNvSpPr>
              <a:spLocks noEditPoints="1"/>
            </p:cNvSpPr>
            <p:nvPr/>
          </p:nvSpPr>
          <p:spPr bwMode="gray">
            <a:xfrm>
              <a:off x="10475028" y="3326948"/>
              <a:ext cx="131765" cy="73347"/>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9" name="Freeform 423"/>
            <p:cNvSpPr>
              <a:spLocks/>
            </p:cNvSpPr>
            <p:nvPr/>
          </p:nvSpPr>
          <p:spPr bwMode="gray">
            <a:xfrm>
              <a:off x="10460632" y="3331883"/>
              <a:ext cx="30486" cy="58371"/>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0" name="Freeform 424"/>
            <p:cNvSpPr>
              <a:spLocks/>
            </p:cNvSpPr>
            <p:nvPr/>
          </p:nvSpPr>
          <p:spPr bwMode="gray">
            <a:xfrm>
              <a:off x="10487561" y="3316567"/>
              <a:ext cx="131257" cy="51394"/>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1" name="Freeform 425"/>
            <p:cNvSpPr>
              <a:spLocks noEditPoints="1"/>
            </p:cNvSpPr>
            <p:nvPr/>
          </p:nvSpPr>
          <p:spPr bwMode="gray">
            <a:xfrm>
              <a:off x="10315656" y="3326608"/>
              <a:ext cx="131596" cy="73517"/>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2" name="Freeform 426"/>
            <p:cNvSpPr>
              <a:spLocks/>
            </p:cNvSpPr>
            <p:nvPr/>
          </p:nvSpPr>
          <p:spPr bwMode="gray">
            <a:xfrm>
              <a:off x="10303463" y="3315716"/>
              <a:ext cx="131088" cy="51394"/>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3" name="Freeform 427"/>
            <p:cNvSpPr>
              <a:spLocks/>
            </p:cNvSpPr>
            <p:nvPr/>
          </p:nvSpPr>
          <p:spPr bwMode="gray">
            <a:xfrm>
              <a:off x="10430824" y="3331883"/>
              <a:ext cx="31501" cy="58371"/>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4" name="Freeform 428"/>
            <p:cNvSpPr>
              <a:spLocks/>
            </p:cNvSpPr>
            <p:nvPr/>
          </p:nvSpPr>
          <p:spPr bwMode="gray">
            <a:xfrm>
              <a:off x="10433365" y="3334947"/>
              <a:ext cx="23881" cy="41353"/>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5" name="Freeform 429"/>
            <p:cNvSpPr>
              <a:spLocks/>
            </p:cNvSpPr>
            <p:nvPr/>
          </p:nvSpPr>
          <p:spPr bwMode="gray">
            <a:xfrm>
              <a:off x="10309221" y="3322354"/>
              <a:ext cx="36921" cy="11572"/>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6" name="Freeform 434"/>
            <p:cNvSpPr>
              <a:spLocks/>
            </p:cNvSpPr>
            <p:nvPr/>
          </p:nvSpPr>
          <p:spPr bwMode="gray">
            <a:xfrm>
              <a:off x="10407475" y="3654882"/>
              <a:ext cx="107332" cy="406303"/>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nvGrpSpPr>
          <p:cNvPr id="8" name="Gruppieren 7"/>
          <p:cNvGrpSpPr/>
          <p:nvPr/>
        </p:nvGrpSpPr>
        <p:grpSpPr bwMode="gray">
          <a:xfrm>
            <a:off x="8019605" y="4201219"/>
            <a:ext cx="1065599" cy="1188469"/>
            <a:chOff x="8019605" y="4201219"/>
            <a:chExt cx="1065599" cy="1188469"/>
          </a:xfrm>
        </p:grpSpPr>
        <p:sp>
          <p:nvSpPr>
            <p:cNvPr id="180" name="Ellipse 179"/>
            <p:cNvSpPr>
              <a:spLocks noChangeAspect="1"/>
            </p:cNvSpPr>
            <p:nvPr/>
          </p:nvSpPr>
          <p:spPr bwMode="gray">
            <a:xfrm>
              <a:off x="8019605" y="4324087"/>
              <a:ext cx="1065599" cy="106560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164" name="Freihandform 163"/>
            <p:cNvSpPr/>
            <p:nvPr/>
          </p:nvSpPr>
          <p:spPr bwMode="gray">
            <a:xfrm>
              <a:off x="8434848" y="4482682"/>
              <a:ext cx="104029" cy="202651"/>
            </a:xfrm>
            <a:custGeom>
              <a:avLst/>
              <a:gdLst>
                <a:gd name="connsiteX0" fmla="*/ 59312 w 202651"/>
                <a:gd name="connsiteY0" fmla="*/ 69198 h 390473"/>
                <a:gd name="connsiteX1" fmla="*/ 93911 w 202651"/>
                <a:gd name="connsiteY1" fmla="*/ 0 h 390473"/>
                <a:gd name="connsiteX2" fmla="*/ 128510 w 202651"/>
                <a:gd name="connsiteY2" fmla="*/ 4943 h 390473"/>
                <a:gd name="connsiteX3" fmla="*/ 172994 w 202651"/>
                <a:gd name="connsiteY3" fmla="*/ 79083 h 390473"/>
                <a:gd name="connsiteX4" fmla="*/ 202651 w 202651"/>
                <a:gd name="connsiteY4" fmla="*/ 390473 h 390473"/>
                <a:gd name="connsiteX5" fmla="*/ 123567 w 202651"/>
                <a:gd name="connsiteY5" fmla="*/ 390473 h 390473"/>
                <a:gd name="connsiteX6" fmla="*/ 0 w 202651"/>
                <a:gd name="connsiteY6" fmla="*/ 385531 h 390473"/>
                <a:gd name="connsiteX7" fmla="*/ 29656 w 202651"/>
                <a:gd name="connsiteY7" fmla="*/ 207593 h 390473"/>
                <a:gd name="connsiteX8" fmla="*/ 59312 w 202651"/>
                <a:gd name="connsiteY8" fmla="*/ 69198 h 3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51" h="390473">
                  <a:moveTo>
                    <a:pt x="59312" y="69198"/>
                  </a:moveTo>
                  <a:lnTo>
                    <a:pt x="93911" y="0"/>
                  </a:lnTo>
                  <a:lnTo>
                    <a:pt x="128510" y="4943"/>
                  </a:lnTo>
                  <a:lnTo>
                    <a:pt x="172994" y="79083"/>
                  </a:lnTo>
                  <a:lnTo>
                    <a:pt x="202651" y="390473"/>
                  </a:lnTo>
                  <a:lnTo>
                    <a:pt x="123567" y="390473"/>
                  </a:lnTo>
                  <a:lnTo>
                    <a:pt x="0" y="385531"/>
                  </a:lnTo>
                  <a:lnTo>
                    <a:pt x="29656" y="207593"/>
                  </a:lnTo>
                  <a:lnTo>
                    <a:pt x="59312" y="69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5" name="Freeform 367"/>
            <p:cNvSpPr>
              <a:spLocks/>
            </p:cNvSpPr>
            <p:nvPr/>
          </p:nvSpPr>
          <p:spPr bwMode="gray">
            <a:xfrm>
              <a:off x="8401646" y="4647369"/>
              <a:ext cx="296526" cy="186233"/>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166" name="Freeform 368"/>
            <p:cNvSpPr>
              <a:spLocks/>
            </p:cNvSpPr>
            <p:nvPr/>
          </p:nvSpPr>
          <p:spPr bwMode="gray">
            <a:xfrm>
              <a:off x="8362708" y="4297952"/>
              <a:ext cx="379394" cy="420915"/>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167" name="Freeform 369"/>
            <p:cNvSpPr>
              <a:spLocks/>
            </p:cNvSpPr>
            <p:nvPr/>
          </p:nvSpPr>
          <p:spPr bwMode="gray">
            <a:xfrm>
              <a:off x="8690851" y="4481325"/>
              <a:ext cx="39770" cy="105145"/>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68" name="Freeform 370"/>
            <p:cNvSpPr>
              <a:spLocks/>
            </p:cNvSpPr>
            <p:nvPr/>
          </p:nvSpPr>
          <p:spPr bwMode="gray">
            <a:xfrm>
              <a:off x="8700668" y="4509925"/>
              <a:ext cx="15975" cy="5215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69" name="Freeform 371"/>
            <p:cNvSpPr>
              <a:spLocks/>
            </p:cNvSpPr>
            <p:nvPr/>
          </p:nvSpPr>
          <p:spPr bwMode="gray">
            <a:xfrm>
              <a:off x="8367035" y="4480147"/>
              <a:ext cx="35443" cy="94715"/>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70" name="Freeform 372"/>
            <p:cNvSpPr>
              <a:spLocks/>
            </p:cNvSpPr>
            <p:nvPr/>
          </p:nvSpPr>
          <p:spPr bwMode="gray">
            <a:xfrm>
              <a:off x="8385172" y="4510597"/>
              <a:ext cx="15975" cy="5215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71" name="Freeform 373"/>
            <p:cNvSpPr>
              <a:spLocks/>
            </p:cNvSpPr>
            <p:nvPr/>
          </p:nvSpPr>
          <p:spPr bwMode="gray">
            <a:xfrm>
              <a:off x="8396155" y="4504877"/>
              <a:ext cx="52916" cy="88658"/>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72" name="Freeform 374"/>
            <p:cNvSpPr>
              <a:spLocks/>
            </p:cNvSpPr>
            <p:nvPr/>
          </p:nvSpPr>
          <p:spPr bwMode="gray">
            <a:xfrm>
              <a:off x="8648418" y="4504877"/>
              <a:ext cx="52749" cy="88658"/>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6" name="Ellipse 155"/>
            <p:cNvSpPr/>
            <p:nvPr/>
          </p:nvSpPr>
          <p:spPr bwMode="gray">
            <a:xfrm>
              <a:off x="8038397" y="4944815"/>
              <a:ext cx="1028015" cy="327364"/>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7" name="Freeform 407"/>
            <p:cNvSpPr>
              <a:spLocks/>
            </p:cNvSpPr>
            <p:nvPr/>
          </p:nvSpPr>
          <p:spPr bwMode="gray">
            <a:xfrm>
              <a:off x="8159034" y="4688249"/>
              <a:ext cx="786742" cy="517144"/>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158" name="Freeform 408"/>
            <p:cNvSpPr>
              <a:spLocks/>
            </p:cNvSpPr>
            <p:nvPr/>
          </p:nvSpPr>
          <p:spPr bwMode="gray">
            <a:xfrm>
              <a:off x="8426440" y="4666042"/>
              <a:ext cx="119476" cy="215673"/>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159" name="Freeform 409"/>
            <p:cNvSpPr>
              <a:spLocks/>
            </p:cNvSpPr>
            <p:nvPr/>
          </p:nvSpPr>
          <p:spPr bwMode="gray">
            <a:xfrm>
              <a:off x="8545083" y="4660827"/>
              <a:ext cx="127130" cy="223916"/>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160" name="Freeform 410"/>
            <p:cNvSpPr>
              <a:spLocks/>
            </p:cNvSpPr>
            <p:nvPr/>
          </p:nvSpPr>
          <p:spPr bwMode="gray">
            <a:xfrm>
              <a:off x="8747260" y="4804497"/>
              <a:ext cx="108992" cy="367418"/>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61" name="Freeform 411"/>
            <p:cNvSpPr>
              <a:spLocks/>
            </p:cNvSpPr>
            <p:nvPr/>
          </p:nvSpPr>
          <p:spPr bwMode="gray">
            <a:xfrm>
              <a:off x="8233748" y="4799450"/>
              <a:ext cx="108992" cy="36388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62" name="Freeform 412"/>
            <p:cNvSpPr>
              <a:spLocks/>
            </p:cNvSpPr>
            <p:nvPr/>
          </p:nvSpPr>
          <p:spPr bwMode="gray">
            <a:xfrm>
              <a:off x="8460718" y="4800627"/>
              <a:ext cx="87360" cy="84957"/>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63" name="Freeform 413"/>
            <p:cNvSpPr>
              <a:spLocks/>
            </p:cNvSpPr>
            <p:nvPr/>
          </p:nvSpPr>
          <p:spPr bwMode="gray">
            <a:xfrm>
              <a:off x="8548079" y="4800627"/>
              <a:ext cx="87194" cy="84957"/>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39" name="Freeform 385"/>
            <p:cNvSpPr>
              <a:spLocks/>
            </p:cNvSpPr>
            <p:nvPr/>
          </p:nvSpPr>
          <p:spPr bwMode="gray">
            <a:xfrm>
              <a:off x="8385483" y="4304668"/>
              <a:ext cx="282070" cy="168006"/>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 name="connsiteX0" fmla="*/ 4733 w 9343"/>
                <a:gd name="connsiteY0" fmla="*/ 278 h 8499"/>
                <a:gd name="connsiteX1" fmla="*/ 1 w 9343"/>
                <a:gd name="connsiteY1" fmla="*/ 8486 h 8499"/>
                <a:gd name="connsiteX2" fmla="*/ 5021 w 9343"/>
                <a:gd name="connsiteY2" fmla="*/ 2233 h 8499"/>
                <a:gd name="connsiteX3" fmla="*/ 9343 w 9343"/>
                <a:gd name="connsiteY3" fmla="*/ 4106 h 8499"/>
                <a:gd name="connsiteX4" fmla="*/ 4733 w 9343"/>
                <a:gd name="connsiteY4" fmla="*/ 278 h 8499"/>
                <a:gd name="connsiteX0" fmla="*/ 5236 w 10170"/>
                <a:gd name="connsiteY0" fmla="*/ 327 h 10000"/>
                <a:gd name="connsiteX1" fmla="*/ 171 w 10170"/>
                <a:gd name="connsiteY1" fmla="*/ 9985 h 10000"/>
                <a:gd name="connsiteX2" fmla="*/ 5544 w 10170"/>
                <a:gd name="connsiteY2" fmla="*/ 2627 h 10000"/>
                <a:gd name="connsiteX3" fmla="*/ 10170 w 10170"/>
                <a:gd name="connsiteY3" fmla="*/ 4831 h 10000"/>
                <a:gd name="connsiteX4" fmla="*/ 5236 w 10170"/>
                <a:gd name="connsiteY4" fmla="*/ 327 h 10000"/>
                <a:gd name="connsiteX0" fmla="*/ 5236 w 10170"/>
                <a:gd name="connsiteY0" fmla="*/ 22 h 9695"/>
                <a:gd name="connsiteX1" fmla="*/ 171 w 10170"/>
                <a:gd name="connsiteY1" fmla="*/ 9680 h 9695"/>
                <a:gd name="connsiteX2" fmla="*/ 5544 w 10170"/>
                <a:gd name="connsiteY2" fmla="*/ 2322 h 9695"/>
                <a:gd name="connsiteX3" fmla="*/ 10170 w 10170"/>
                <a:gd name="connsiteY3" fmla="*/ 4526 h 9695"/>
                <a:gd name="connsiteX4" fmla="*/ 5236 w 10170"/>
                <a:gd name="connsiteY4" fmla="*/ 22 h 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 h="9695">
                  <a:moveTo>
                    <a:pt x="5236" y="22"/>
                  </a:moveTo>
                  <a:cubicBezTo>
                    <a:pt x="5236" y="22"/>
                    <a:pt x="-1114" y="-902"/>
                    <a:pt x="171" y="9680"/>
                  </a:cubicBezTo>
                  <a:cubicBezTo>
                    <a:pt x="218" y="10064"/>
                    <a:pt x="1783" y="3130"/>
                    <a:pt x="5544" y="2322"/>
                  </a:cubicBezTo>
                  <a:cubicBezTo>
                    <a:pt x="5544" y="2322"/>
                    <a:pt x="8148" y="1390"/>
                    <a:pt x="10170" y="4526"/>
                  </a:cubicBezTo>
                  <a:cubicBezTo>
                    <a:pt x="10170" y="4526"/>
                    <a:pt x="10157" y="-363"/>
                    <a:pt x="5236" y="2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40" name="Freeform 396"/>
            <p:cNvSpPr>
              <a:spLocks/>
            </p:cNvSpPr>
            <p:nvPr/>
          </p:nvSpPr>
          <p:spPr bwMode="gray">
            <a:xfrm>
              <a:off x="8591758" y="4244959"/>
              <a:ext cx="56243" cy="62582"/>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1" name="Freeform 366"/>
            <p:cNvSpPr>
              <a:spLocks/>
            </p:cNvSpPr>
            <p:nvPr/>
          </p:nvSpPr>
          <p:spPr bwMode="gray">
            <a:xfrm>
              <a:off x="8361959" y="4207780"/>
              <a:ext cx="380891" cy="312069"/>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2" name="Freeform 378"/>
            <p:cNvSpPr>
              <a:spLocks/>
            </p:cNvSpPr>
            <p:nvPr/>
          </p:nvSpPr>
          <p:spPr bwMode="gray">
            <a:xfrm>
              <a:off x="8443111" y="4235021"/>
              <a:ext cx="53914" cy="76545"/>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3" name="Freeform 379"/>
            <p:cNvSpPr>
              <a:spLocks/>
            </p:cNvSpPr>
            <p:nvPr/>
          </p:nvSpPr>
          <p:spPr bwMode="gray">
            <a:xfrm>
              <a:off x="8451482" y="4230323"/>
              <a:ext cx="53747" cy="76377"/>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4" name="Freeform 380"/>
            <p:cNvSpPr>
              <a:spLocks/>
            </p:cNvSpPr>
            <p:nvPr/>
          </p:nvSpPr>
          <p:spPr bwMode="gray">
            <a:xfrm>
              <a:off x="8428685" y="4246856"/>
              <a:ext cx="42599" cy="71835"/>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5" name="Freeform 381"/>
            <p:cNvSpPr>
              <a:spLocks/>
            </p:cNvSpPr>
            <p:nvPr/>
          </p:nvSpPr>
          <p:spPr bwMode="gray">
            <a:xfrm>
              <a:off x="8551489" y="4241426"/>
              <a:ext cx="56243" cy="69480"/>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6" name="Freeform 382"/>
            <p:cNvSpPr>
              <a:spLocks/>
            </p:cNvSpPr>
            <p:nvPr/>
          </p:nvSpPr>
          <p:spPr bwMode="gray">
            <a:xfrm>
              <a:off x="8547163" y="4213500"/>
              <a:ext cx="43098" cy="7099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7" name="Freeform 383"/>
            <p:cNvSpPr>
              <a:spLocks/>
            </p:cNvSpPr>
            <p:nvPr/>
          </p:nvSpPr>
          <p:spPr bwMode="gray">
            <a:xfrm>
              <a:off x="8582273" y="4258754"/>
              <a:ext cx="34444" cy="5215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8" name="Freeform 384"/>
            <p:cNvSpPr>
              <a:spLocks/>
            </p:cNvSpPr>
            <p:nvPr/>
          </p:nvSpPr>
          <p:spPr bwMode="gray">
            <a:xfrm>
              <a:off x="8568628" y="4241763"/>
              <a:ext cx="34444" cy="5215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9" name="Freeform 386"/>
            <p:cNvSpPr>
              <a:spLocks/>
            </p:cNvSpPr>
            <p:nvPr/>
          </p:nvSpPr>
          <p:spPr bwMode="gray">
            <a:xfrm>
              <a:off x="8483098" y="4210471"/>
              <a:ext cx="58572" cy="91013"/>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0" name="Freeform 387"/>
            <p:cNvSpPr>
              <a:spLocks/>
            </p:cNvSpPr>
            <p:nvPr/>
          </p:nvSpPr>
          <p:spPr bwMode="gray">
            <a:xfrm>
              <a:off x="8506394" y="4201219"/>
              <a:ext cx="58572" cy="104303"/>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1" name="Freeform 392"/>
            <p:cNvSpPr>
              <a:spLocks/>
            </p:cNvSpPr>
            <p:nvPr/>
          </p:nvSpPr>
          <p:spPr bwMode="gray">
            <a:xfrm>
              <a:off x="8454477" y="4228136"/>
              <a:ext cx="53914" cy="76377"/>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2" name="Freeform 393"/>
            <p:cNvSpPr>
              <a:spLocks/>
            </p:cNvSpPr>
            <p:nvPr/>
          </p:nvSpPr>
          <p:spPr bwMode="gray">
            <a:xfrm>
              <a:off x="8463297" y="4218716"/>
              <a:ext cx="47424" cy="7822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3" name="Freeform 398"/>
            <p:cNvSpPr>
              <a:spLocks/>
            </p:cNvSpPr>
            <p:nvPr/>
          </p:nvSpPr>
          <p:spPr bwMode="gray">
            <a:xfrm>
              <a:off x="8532852" y="4208790"/>
              <a:ext cx="57742" cy="82938"/>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4" name="Freeform 399"/>
            <p:cNvSpPr>
              <a:spLocks/>
            </p:cNvSpPr>
            <p:nvPr/>
          </p:nvSpPr>
          <p:spPr bwMode="gray">
            <a:xfrm>
              <a:off x="8585434" y="4241594"/>
              <a:ext cx="34444" cy="6729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5" name="Freeform 400"/>
            <p:cNvSpPr>
              <a:spLocks/>
            </p:cNvSpPr>
            <p:nvPr/>
          </p:nvSpPr>
          <p:spPr bwMode="gray">
            <a:xfrm>
              <a:off x="8571623" y="4239576"/>
              <a:ext cx="34444" cy="5215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6" name="Gruppieren 5"/>
          <p:cNvGrpSpPr/>
          <p:nvPr/>
        </p:nvGrpSpPr>
        <p:grpSpPr bwMode="gray">
          <a:xfrm>
            <a:off x="8015811" y="1512000"/>
            <a:ext cx="1073186" cy="1147453"/>
            <a:chOff x="8015811" y="1512000"/>
            <a:chExt cx="1073186" cy="1147453"/>
          </a:xfrm>
        </p:grpSpPr>
        <p:sp>
          <p:nvSpPr>
            <p:cNvPr id="398" name="Ellipse 397"/>
            <p:cNvSpPr/>
            <p:nvPr/>
          </p:nvSpPr>
          <p:spPr bwMode="gray">
            <a:xfrm>
              <a:off x="8015811" y="1593208"/>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de-DE" dirty="0"/>
            </a:p>
          </p:txBody>
        </p:sp>
        <p:sp>
          <p:nvSpPr>
            <p:cNvPr id="253" name="Ellipse 252"/>
            <p:cNvSpPr/>
            <p:nvPr/>
          </p:nvSpPr>
          <p:spPr bwMode="gray">
            <a:xfrm>
              <a:off x="8029289" y="2242098"/>
              <a:ext cx="1059708" cy="33745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54" name="Freeform 6"/>
            <p:cNvSpPr>
              <a:spLocks/>
            </p:cNvSpPr>
            <p:nvPr/>
          </p:nvSpPr>
          <p:spPr bwMode="gray">
            <a:xfrm>
              <a:off x="8137760" y="2003096"/>
              <a:ext cx="842768" cy="530789"/>
            </a:xfrm>
            <a:custGeom>
              <a:avLst/>
              <a:gdLst>
                <a:gd name="T0" fmla="*/ 404 w 1185"/>
                <a:gd name="T1" fmla="*/ 1 h 750"/>
                <a:gd name="T2" fmla="*/ 756 w 1185"/>
                <a:gd name="T3" fmla="*/ 0 h 750"/>
                <a:gd name="T4" fmla="*/ 859 w 1185"/>
                <a:gd name="T5" fmla="*/ 68 h 750"/>
                <a:gd name="T6" fmla="*/ 1081 w 1185"/>
                <a:gd name="T7" fmla="*/ 191 h 750"/>
                <a:gd name="T8" fmla="*/ 1161 w 1185"/>
                <a:gd name="T9" fmla="*/ 617 h 750"/>
                <a:gd name="T10" fmla="*/ 1125 w 1185"/>
                <a:gd name="T11" fmla="*/ 654 h 750"/>
                <a:gd name="T12" fmla="*/ 587 w 1185"/>
                <a:gd name="T13" fmla="*/ 743 h 750"/>
                <a:gd name="T14" fmla="*/ 30 w 1185"/>
                <a:gd name="T15" fmla="*/ 641 h 750"/>
                <a:gd name="T16" fmla="*/ 0 w 1185"/>
                <a:gd name="T17" fmla="*/ 571 h 750"/>
                <a:gd name="T18" fmla="*/ 99 w 1185"/>
                <a:gd name="T19" fmla="*/ 166 h 750"/>
                <a:gd name="T20" fmla="*/ 185 w 1185"/>
                <a:gd name="T21" fmla="*/ 111 h 750"/>
                <a:gd name="T22" fmla="*/ 404 w 1185"/>
                <a:gd name="T23" fmla="*/ 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5" h="750">
                  <a:moveTo>
                    <a:pt x="404" y="1"/>
                  </a:moveTo>
                  <a:cubicBezTo>
                    <a:pt x="404" y="1"/>
                    <a:pt x="556" y="375"/>
                    <a:pt x="756" y="0"/>
                  </a:cubicBezTo>
                  <a:cubicBezTo>
                    <a:pt x="756" y="0"/>
                    <a:pt x="768" y="26"/>
                    <a:pt x="859" y="68"/>
                  </a:cubicBezTo>
                  <a:cubicBezTo>
                    <a:pt x="859" y="68"/>
                    <a:pt x="1050" y="125"/>
                    <a:pt x="1081" y="191"/>
                  </a:cubicBezTo>
                  <a:cubicBezTo>
                    <a:pt x="1081" y="191"/>
                    <a:pt x="1185" y="417"/>
                    <a:pt x="1161" y="617"/>
                  </a:cubicBezTo>
                  <a:cubicBezTo>
                    <a:pt x="1161" y="617"/>
                    <a:pt x="1160" y="633"/>
                    <a:pt x="1125" y="654"/>
                  </a:cubicBezTo>
                  <a:cubicBezTo>
                    <a:pt x="1125" y="654"/>
                    <a:pt x="917" y="750"/>
                    <a:pt x="587" y="743"/>
                  </a:cubicBezTo>
                  <a:cubicBezTo>
                    <a:pt x="587" y="743"/>
                    <a:pt x="234" y="728"/>
                    <a:pt x="30" y="641"/>
                  </a:cubicBezTo>
                  <a:cubicBezTo>
                    <a:pt x="30" y="641"/>
                    <a:pt x="1" y="634"/>
                    <a:pt x="0" y="571"/>
                  </a:cubicBezTo>
                  <a:cubicBezTo>
                    <a:pt x="0" y="571"/>
                    <a:pt x="10" y="291"/>
                    <a:pt x="99" y="166"/>
                  </a:cubicBezTo>
                  <a:cubicBezTo>
                    <a:pt x="99" y="166"/>
                    <a:pt x="125" y="133"/>
                    <a:pt x="185" y="111"/>
                  </a:cubicBezTo>
                  <a:cubicBezTo>
                    <a:pt x="185" y="111"/>
                    <a:pt x="391" y="51"/>
                    <a:pt x="404" y="1"/>
                  </a:cubicBezTo>
                  <a:close/>
                </a:path>
              </a:pathLst>
            </a:custGeom>
            <a:gradFill>
              <a:gsLst>
                <a:gs pos="0">
                  <a:schemeClr val="accent1"/>
                </a:gs>
                <a:gs pos="100000">
                  <a:schemeClr val="accent1">
                    <a:lumMod val="75000"/>
                  </a:scheme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74" name="Freeform 7"/>
            <p:cNvSpPr>
              <a:spLocks/>
            </p:cNvSpPr>
            <p:nvPr/>
          </p:nvSpPr>
          <p:spPr bwMode="gray">
            <a:xfrm>
              <a:off x="8752199" y="2106484"/>
              <a:ext cx="116020" cy="396015"/>
            </a:xfrm>
            <a:custGeom>
              <a:avLst/>
              <a:gdLst>
                <a:gd name="T0" fmla="*/ 164 w 164"/>
                <a:gd name="T1" fmla="*/ 0 h 559"/>
                <a:gd name="T2" fmla="*/ 104 w 164"/>
                <a:gd name="T3" fmla="*/ 555 h 559"/>
                <a:gd name="T4" fmla="*/ 94 w 164"/>
                <a:gd name="T5" fmla="*/ 559 h 559"/>
                <a:gd name="T6" fmla="*/ 164 w 164"/>
                <a:gd name="T7" fmla="*/ 0 h 559"/>
              </a:gdLst>
              <a:ahLst/>
              <a:cxnLst>
                <a:cxn ang="0">
                  <a:pos x="T0" y="T1"/>
                </a:cxn>
                <a:cxn ang="0">
                  <a:pos x="T2" y="T3"/>
                </a:cxn>
                <a:cxn ang="0">
                  <a:pos x="T4" y="T5"/>
                </a:cxn>
                <a:cxn ang="0">
                  <a:pos x="T6" y="T7"/>
                </a:cxn>
              </a:cxnLst>
              <a:rect l="0" t="0" r="r" b="b"/>
              <a:pathLst>
                <a:path w="164" h="559">
                  <a:moveTo>
                    <a:pt x="164" y="0"/>
                  </a:moveTo>
                  <a:cubicBezTo>
                    <a:pt x="164" y="0"/>
                    <a:pt x="23" y="278"/>
                    <a:pt x="104" y="555"/>
                  </a:cubicBezTo>
                  <a:cubicBezTo>
                    <a:pt x="94" y="559"/>
                    <a:pt x="94" y="559"/>
                    <a:pt x="94" y="559"/>
                  </a:cubicBezTo>
                  <a:cubicBezTo>
                    <a:pt x="94" y="559"/>
                    <a:pt x="0" y="303"/>
                    <a:pt x="164"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75" name="Freeform 8"/>
            <p:cNvSpPr>
              <a:spLocks/>
            </p:cNvSpPr>
            <p:nvPr/>
          </p:nvSpPr>
          <p:spPr bwMode="gray">
            <a:xfrm>
              <a:off x="8223149" y="2112023"/>
              <a:ext cx="116020" cy="378476"/>
            </a:xfrm>
            <a:custGeom>
              <a:avLst/>
              <a:gdLst>
                <a:gd name="T0" fmla="*/ 0 w 164"/>
                <a:gd name="T1" fmla="*/ 0 h 534"/>
                <a:gd name="T2" fmla="*/ 60 w 164"/>
                <a:gd name="T3" fmla="*/ 533 h 534"/>
                <a:gd name="T4" fmla="*/ 68 w 164"/>
                <a:gd name="T5" fmla="*/ 534 h 534"/>
                <a:gd name="T6" fmla="*/ 0 w 164"/>
                <a:gd name="T7" fmla="*/ 0 h 534"/>
              </a:gdLst>
              <a:ahLst/>
              <a:cxnLst>
                <a:cxn ang="0">
                  <a:pos x="T0" y="T1"/>
                </a:cxn>
                <a:cxn ang="0">
                  <a:pos x="T2" y="T3"/>
                </a:cxn>
                <a:cxn ang="0">
                  <a:pos x="T4" y="T5"/>
                </a:cxn>
                <a:cxn ang="0">
                  <a:pos x="T6" y="T7"/>
                </a:cxn>
              </a:cxnLst>
              <a:rect l="0" t="0" r="r" b="b"/>
              <a:pathLst>
                <a:path w="164" h="534">
                  <a:moveTo>
                    <a:pt x="0" y="0"/>
                  </a:moveTo>
                  <a:cubicBezTo>
                    <a:pt x="0" y="0"/>
                    <a:pt x="141" y="256"/>
                    <a:pt x="60" y="533"/>
                  </a:cubicBezTo>
                  <a:cubicBezTo>
                    <a:pt x="68" y="534"/>
                    <a:pt x="68" y="534"/>
                    <a:pt x="68" y="534"/>
                  </a:cubicBezTo>
                  <a:cubicBezTo>
                    <a:pt x="68" y="534"/>
                    <a:pt x="164" y="303"/>
                    <a:pt x="0"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76" name="Freeform 9"/>
            <p:cNvSpPr>
              <a:spLocks/>
            </p:cNvSpPr>
            <p:nvPr/>
          </p:nvSpPr>
          <p:spPr bwMode="gray">
            <a:xfrm>
              <a:off x="8580490" y="2147101"/>
              <a:ext cx="220902" cy="382169"/>
            </a:xfrm>
            <a:custGeom>
              <a:avLst/>
              <a:gdLst>
                <a:gd name="T0" fmla="*/ 311 w 311"/>
                <a:gd name="T1" fmla="*/ 3 h 541"/>
                <a:gd name="T2" fmla="*/ 0 w 311"/>
                <a:gd name="T3" fmla="*/ 541 h 541"/>
                <a:gd name="T4" fmla="*/ 305 w 311"/>
                <a:gd name="T5" fmla="*/ 0 h 541"/>
                <a:gd name="T6" fmla="*/ 311 w 311"/>
                <a:gd name="T7" fmla="*/ 3 h 541"/>
              </a:gdLst>
              <a:ahLst/>
              <a:cxnLst>
                <a:cxn ang="0">
                  <a:pos x="T0" y="T1"/>
                </a:cxn>
                <a:cxn ang="0">
                  <a:pos x="T2" y="T3"/>
                </a:cxn>
                <a:cxn ang="0">
                  <a:pos x="T4" y="T5"/>
                </a:cxn>
                <a:cxn ang="0">
                  <a:pos x="T6" y="T7"/>
                </a:cxn>
              </a:cxnLst>
              <a:rect l="0" t="0" r="r" b="b"/>
              <a:pathLst>
                <a:path w="311" h="541">
                  <a:moveTo>
                    <a:pt x="311" y="3"/>
                  </a:moveTo>
                  <a:cubicBezTo>
                    <a:pt x="311" y="3"/>
                    <a:pt x="169" y="368"/>
                    <a:pt x="0" y="541"/>
                  </a:cubicBezTo>
                  <a:cubicBezTo>
                    <a:pt x="0" y="541"/>
                    <a:pt x="196" y="291"/>
                    <a:pt x="305" y="0"/>
                  </a:cubicBezTo>
                  <a:lnTo>
                    <a:pt x="311" y="3"/>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77" name="Freeform 10"/>
            <p:cNvSpPr>
              <a:spLocks/>
            </p:cNvSpPr>
            <p:nvPr/>
          </p:nvSpPr>
          <p:spPr bwMode="gray">
            <a:xfrm>
              <a:off x="8739205" y="2106484"/>
              <a:ext cx="62187" cy="42463"/>
            </a:xfrm>
            <a:custGeom>
              <a:avLst/>
              <a:gdLst>
                <a:gd name="T0" fmla="*/ 7 w 67"/>
                <a:gd name="T1" fmla="*/ 0 h 46"/>
                <a:gd name="T2" fmla="*/ 67 w 67"/>
                <a:gd name="T3" fmla="*/ 46 h 46"/>
                <a:gd name="T4" fmla="*/ 0 w 67"/>
                <a:gd name="T5" fmla="*/ 5 h 46"/>
                <a:gd name="T6" fmla="*/ 7 w 67"/>
                <a:gd name="T7" fmla="*/ 0 h 46"/>
              </a:gdLst>
              <a:ahLst/>
              <a:cxnLst>
                <a:cxn ang="0">
                  <a:pos x="T0" y="T1"/>
                </a:cxn>
                <a:cxn ang="0">
                  <a:pos x="T2" y="T3"/>
                </a:cxn>
                <a:cxn ang="0">
                  <a:pos x="T4" y="T5"/>
                </a:cxn>
                <a:cxn ang="0">
                  <a:pos x="T6" y="T7"/>
                </a:cxn>
              </a:cxnLst>
              <a:rect l="0" t="0" r="r" b="b"/>
              <a:pathLst>
                <a:path w="67" h="46">
                  <a:moveTo>
                    <a:pt x="7" y="0"/>
                  </a:moveTo>
                  <a:lnTo>
                    <a:pt x="67" y="46"/>
                  </a:lnTo>
                  <a:lnTo>
                    <a:pt x="0" y="5"/>
                  </a:lnTo>
                  <a:lnTo>
                    <a:pt x="7" y="0"/>
                  </a:lnTo>
                  <a:close/>
                </a:path>
              </a:pathLst>
            </a:custGeom>
            <a:solidFill>
              <a:srgbClr val="5F374F"/>
            </a:solidFill>
            <a:ln>
              <a:noFill/>
            </a:ln>
          </p:spPr>
          <p:txBody>
            <a:bodyPr vert="horz" wrap="square" lIns="0" tIns="0" rIns="0" bIns="0" numCol="1" anchor="t" anchorCtr="0" compatLnSpc="1">
              <a:prstTxWarp prst="textNoShape">
                <a:avLst/>
              </a:prstTxWarp>
            </a:bodyPr>
            <a:lstStyle/>
            <a:p>
              <a:endParaRPr lang="de-DE" dirty="0"/>
            </a:p>
          </p:txBody>
        </p:sp>
        <p:sp>
          <p:nvSpPr>
            <p:cNvPr id="278" name="Freeform 11"/>
            <p:cNvSpPr>
              <a:spLocks/>
            </p:cNvSpPr>
            <p:nvPr/>
          </p:nvSpPr>
          <p:spPr bwMode="gray">
            <a:xfrm>
              <a:off x="8732708" y="2072329"/>
              <a:ext cx="51976" cy="40617"/>
            </a:xfrm>
            <a:custGeom>
              <a:avLst/>
              <a:gdLst>
                <a:gd name="T0" fmla="*/ 56 w 56"/>
                <a:gd name="T1" fmla="*/ 0 h 44"/>
                <a:gd name="T2" fmla="*/ 12 w 56"/>
                <a:gd name="T3" fmla="*/ 44 h 44"/>
                <a:gd name="T4" fmla="*/ 0 w 56"/>
                <a:gd name="T5" fmla="*/ 38 h 44"/>
                <a:gd name="T6" fmla="*/ 56 w 56"/>
                <a:gd name="T7" fmla="*/ 0 h 44"/>
              </a:gdLst>
              <a:ahLst/>
              <a:cxnLst>
                <a:cxn ang="0">
                  <a:pos x="T0" y="T1"/>
                </a:cxn>
                <a:cxn ang="0">
                  <a:pos x="T2" y="T3"/>
                </a:cxn>
                <a:cxn ang="0">
                  <a:pos x="T4" y="T5"/>
                </a:cxn>
                <a:cxn ang="0">
                  <a:pos x="T6" y="T7"/>
                </a:cxn>
              </a:cxnLst>
              <a:rect l="0" t="0" r="r" b="b"/>
              <a:pathLst>
                <a:path w="56" h="44">
                  <a:moveTo>
                    <a:pt x="56" y="0"/>
                  </a:moveTo>
                  <a:lnTo>
                    <a:pt x="12" y="44"/>
                  </a:lnTo>
                  <a:lnTo>
                    <a:pt x="0" y="38"/>
                  </a:lnTo>
                  <a:lnTo>
                    <a:pt x="56" y="0"/>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79" name="Freeform 12"/>
            <p:cNvSpPr>
              <a:spLocks/>
            </p:cNvSpPr>
            <p:nvPr/>
          </p:nvSpPr>
          <p:spPr bwMode="gray">
            <a:xfrm>
              <a:off x="8296473" y="2145255"/>
              <a:ext cx="219045" cy="382169"/>
            </a:xfrm>
            <a:custGeom>
              <a:avLst/>
              <a:gdLst>
                <a:gd name="T0" fmla="*/ 0 w 308"/>
                <a:gd name="T1" fmla="*/ 3 h 541"/>
                <a:gd name="T2" fmla="*/ 308 w 308"/>
                <a:gd name="T3" fmla="*/ 541 h 541"/>
                <a:gd name="T4" fmla="*/ 6 w 308"/>
                <a:gd name="T5" fmla="*/ 0 h 541"/>
                <a:gd name="T6" fmla="*/ 0 w 308"/>
                <a:gd name="T7" fmla="*/ 3 h 541"/>
              </a:gdLst>
              <a:ahLst/>
              <a:cxnLst>
                <a:cxn ang="0">
                  <a:pos x="T0" y="T1"/>
                </a:cxn>
                <a:cxn ang="0">
                  <a:pos x="T2" y="T3"/>
                </a:cxn>
                <a:cxn ang="0">
                  <a:pos x="T4" y="T5"/>
                </a:cxn>
                <a:cxn ang="0">
                  <a:pos x="T6" y="T7"/>
                </a:cxn>
              </a:cxnLst>
              <a:rect l="0" t="0" r="r" b="b"/>
              <a:pathLst>
                <a:path w="308" h="541">
                  <a:moveTo>
                    <a:pt x="0" y="3"/>
                  </a:moveTo>
                  <a:cubicBezTo>
                    <a:pt x="0" y="3"/>
                    <a:pt x="139" y="368"/>
                    <a:pt x="308" y="541"/>
                  </a:cubicBezTo>
                  <a:cubicBezTo>
                    <a:pt x="308" y="541"/>
                    <a:pt x="116" y="292"/>
                    <a:pt x="6" y="0"/>
                  </a:cubicBezTo>
                  <a:lnTo>
                    <a:pt x="0" y="3"/>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80" name="Freeform 13"/>
            <p:cNvSpPr>
              <a:spLocks/>
            </p:cNvSpPr>
            <p:nvPr/>
          </p:nvSpPr>
          <p:spPr bwMode="gray">
            <a:xfrm>
              <a:off x="8296473" y="2105561"/>
              <a:ext cx="62187" cy="41540"/>
            </a:xfrm>
            <a:custGeom>
              <a:avLst/>
              <a:gdLst>
                <a:gd name="T0" fmla="*/ 61 w 67"/>
                <a:gd name="T1" fmla="*/ 0 h 45"/>
                <a:gd name="T2" fmla="*/ 0 w 67"/>
                <a:gd name="T3" fmla="*/ 45 h 45"/>
                <a:gd name="T4" fmla="*/ 67 w 67"/>
                <a:gd name="T5" fmla="*/ 4 h 45"/>
                <a:gd name="T6" fmla="*/ 61 w 67"/>
                <a:gd name="T7" fmla="*/ 0 h 45"/>
              </a:gdLst>
              <a:ahLst/>
              <a:cxnLst>
                <a:cxn ang="0">
                  <a:pos x="T0" y="T1"/>
                </a:cxn>
                <a:cxn ang="0">
                  <a:pos x="T2" y="T3"/>
                </a:cxn>
                <a:cxn ang="0">
                  <a:pos x="T4" y="T5"/>
                </a:cxn>
                <a:cxn ang="0">
                  <a:pos x="T6" y="T7"/>
                </a:cxn>
              </a:cxnLst>
              <a:rect l="0" t="0" r="r" b="b"/>
              <a:pathLst>
                <a:path w="67" h="45">
                  <a:moveTo>
                    <a:pt x="61" y="0"/>
                  </a:moveTo>
                  <a:lnTo>
                    <a:pt x="0" y="45"/>
                  </a:lnTo>
                  <a:lnTo>
                    <a:pt x="67" y="4"/>
                  </a:lnTo>
                  <a:lnTo>
                    <a:pt x="61" y="0"/>
                  </a:lnTo>
                  <a:close/>
                </a:path>
              </a:pathLst>
            </a:custGeom>
            <a:solidFill>
              <a:srgbClr val="5F374F"/>
            </a:solidFill>
            <a:ln>
              <a:noFill/>
            </a:ln>
          </p:spPr>
          <p:txBody>
            <a:bodyPr vert="horz" wrap="square" lIns="0" tIns="0" rIns="0" bIns="0" numCol="1" anchor="t" anchorCtr="0" compatLnSpc="1">
              <a:prstTxWarp prst="textNoShape">
                <a:avLst/>
              </a:prstTxWarp>
            </a:bodyPr>
            <a:lstStyle/>
            <a:p>
              <a:endParaRPr lang="de-DE" dirty="0"/>
            </a:p>
          </p:txBody>
        </p:sp>
        <p:sp>
          <p:nvSpPr>
            <p:cNvPr id="281" name="Freeform 14"/>
            <p:cNvSpPr>
              <a:spLocks/>
            </p:cNvSpPr>
            <p:nvPr/>
          </p:nvSpPr>
          <p:spPr bwMode="gray">
            <a:xfrm>
              <a:off x="8313180" y="2070483"/>
              <a:ext cx="52905" cy="41540"/>
            </a:xfrm>
            <a:custGeom>
              <a:avLst/>
              <a:gdLst>
                <a:gd name="T0" fmla="*/ 0 w 57"/>
                <a:gd name="T1" fmla="*/ 0 h 45"/>
                <a:gd name="T2" fmla="*/ 44 w 57"/>
                <a:gd name="T3" fmla="*/ 45 h 45"/>
                <a:gd name="T4" fmla="*/ 57 w 57"/>
                <a:gd name="T5" fmla="*/ 38 h 45"/>
                <a:gd name="T6" fmla="*/ 0 w 57"/>
                <a:gd name="T7" fmla="*/ 0 h 45"/>
              </a:gdLst>
              <a:ahLst/>
              <a:cxnLst>
                <a:cxn ang="0">
                  <a:pos x="T0" y="T1"/>
                </a:cxn>
                <a:cxn ang="0">
                  <a:pos x="T2" y="T3"/>
                </a:cxn>
                <a:cxn ang="0">
                  <a:pos x="T4" y="T5"/>
                </a:cxn>
                <a:cxn ang="0">
                  <a:pos x="T6" y="T7"/>
                </a:cxn>
              </a:cxnLst>
              <a:rect l="0" t="0" r="r" b="b"/>
              <a:pathLst>
                <a:path w="57" h="45">
                  <a:moveTo>
                    <a:pt x="0" y="0"/>
                  </a:moveTo>
                  <a:lnTo>
                    <a:pt x="44" y="45"/>
                  </a:lnTo>
                  <a:lnTo>
                    <a:pt x="57" y="38"/>
                  </a:lnTo>
                  <a:lnTo>
                    <a:pt x="0" y="0"/>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82" name="Freeform 32"/>
            <p:cNvSpPr>
              <a:spLocks/>
            </p:cNvSpPr>
            <p:nvPr/>
          </p:nvSpPr>
          <p:spPr bwMode="gray">
            <a:xfrm>
              <a:off x="8423631" y="2007711"/>
              <a:ext cx="257100" cy="523405"/>
            </a:xfrm>
            <a:custGeom>
              <a:avLst/>
              <a:gdLst>
                <a:gd name="T0" fmla="*/ 20 w 362"/>
                <a:gd name="T1" fmla="*/ 1 h 740"/>
                <a:gd name="T2" fmla="*/ 173 w 362"/>
                <a:gd name="T3" fmla="*/ 396 h 740"/>
                <a:gd name="T4" fmla="*/ 342 w 362"/>
                <a:gd name="T5" fmla="*/ 0 h 740"/>
                <a:gd name="T6" fmla="*/ 362 w 362"/>
                <a:gd name="T7" fmla="*/ 11 h 740"/>
                <a:gd name="T8" fmla="*/ 178 w 362"/>
                <a:gd name="T9" fmla="*/ 740 h 740"/>
                <a:gd name="T10" fmla="*/ 0 w 362"/>
                <a:gd name="T11" fmla="*/ 10 h 740"/>
                <a:gd name="T12" fmla="*/ 20 w 362"/>
                <a:gd name="T13" fmla="*/ 1 h 740"/>
              </a:gdLst>
              <a:ahLst/>
              <a:cxnLst>
                <a:cxn ang="0">
                  <a:pos x="T0" y="T1"/>
                </a:cxn>
                <a:cxn ang="0">
                  <a:pos x="T2" y="T3"/>
                </a:cxn>
                <a:cxn ang="0">
                  <a:pos x="T4" y="T5"/>
                </a:cxn>
                <a:cxn ang="0">
                  <a:pos x="T6" y="T7"/>
                </a:cxn>
                <a:cxn ang="0">
                  <a:pos x="T8" y="T9"/>
                </a:cxn>
                <a:cxn ang="0">
                  <a:pos x="T10" y="T11"/>
                </a:cxn>
                <a:cxn ang="0">
                  <a:pos x="T12" y="T13"/>
                </a:cxn>
              </a:cxnLst>
              <a:rect l="0" t="0" r="r" b="b"/>
              <a:pathLst>
                <a:path w="362" h="740">
                  <a:moveTo>
                    <a:pt x="20" y="1"/>
                  </a:moveTo>
                  <a:cubicBezTo>
                    <a:pt x="20" y="1"/>
                    <a:pt x="62" y="275"/>
                    <a:pt x="173" y="396"/>
                  </a:cubicBezTo>
                  <a:cubicBezTo>
                    <a:pt x="173" y="396"/>
                    <a:pt x="270" y="318"/>
                    <a:pt x="342" y="0"/>
                  </a:cubicBezTo>
                  <a:cubicBezTo>
                    <a:pt x="362" y="11"/>
                    <a:pt x="362" y="11"/>
                    <a:pt x="362" y="11"/>
                  </a:cubicBezTo>
                  <a:cubicBezTo>
                    <a:pt x="362" y="11"/>
                    <a:pt x="270" y="596"/>
                    <a:pt x="178" y="740"/>
                  </a:cubicBezTo>
                  <a:cubicBezTo>
                    <a:pt x="178" y="740"/>
                    <a:pt x="2" y="320"/>
                    <a:pt x="0" y="10"/>
                  </a:cubicBezTo>
                  <a:lnTo>
                    <a:pt x="20" y="1"/>
                  </a:ln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83" name="Freeform 33"/>
            <p:cNvSpPr>
              <a:spLocks/>
            </p:cNvSpPr>
            <p:nvPr/>
          </p:nvSpPr>
          <p:spPr bwMode="gray">
            <a:xfrm>
              <a:off x="8302971" y="1978171"/>
              <a:ext cx="198626" cy="242779"/>
            </a:xfrm>
            <a:custGeom>
              <a:avLst/>
              <a:gdLst>
                <a:gd name="T0" fmla="*/ 279 w 279"/>
                <a:gd name="T1" fmla="*/ 343 h 343"/>
                <a:gd name="T2" fmla="*/ 0 w 279"/>
                <a:gd name="T3" fmla="*/ 216 h 343"/>
                <a:gd name="T4" fmla="*/ 101 w 279"/>
                <a:gd name="T5" fmla="*/ 118 h 343"/>
                <a:gd name="T6" fmla="*/ 200 w 279"/>
                <a:gd name="T7" fmla="*/ 0 h 343"/>
                <a:gd name="T8" fmla="*/ 279 w 279"/>
                <a:gd name="T9" fmla="*/ 343 h 343"/>
              </a:gdLst>
              <a:ahLst/>
              <a:cxnLst>
                <a:cxn ang="0">
                  <a:pos x="T0" y="T1"/>
                </a:cxn>
                <a:cxn ang="0">
                  <a:pos x="T2" y="T3"/>
                </a:cxn>
                <a:cxn ang="0">
                  <a:pos x="T4" y="T5"/>
                </a:cxn>
                <a:cxn ang="0">
                  <a:pos x="T6" y="T7"/>
                </a:cxn>
                <a:cxn ang="0">
                  <a:pos x="T8" y="T9"/>
                </a:cxn>
              </a:cxnLst>
              <a:rect l="0" t="0" r="r" b="b"/>
              <a:pathLst>
                <a:path w="279" h="343">
                  <a:moveTo>
                    <a:pt x="279" y="343"/>
                  </a:moveTo>
                  <a:cubicBezTo>
                    <a:pt x="279" y="343"/>
                    <a:pt x="205" y="176"/>
                    <a:pt x="0" y="216"/>
                  </a:cubicBezTo>
                  <a:cubicBezTo>
                    <a:pt x="0" y="216"/>
                    <a:pt x="70" y="188"/>
                    <a:pt x="101" y="118"/>
                  </a:cubicBezTo>
                  <a:cubicBezTo>
                    <a:pt x="101" y="118"/>
                    <a:pt x="134" y="50"/>
                    <a:pt x="200" y="0"/>
                  </a:cubicBezTo>
                  <a:cubicBezTo>
                    <a:pt x="200" y="0"/>
                    <a:pt x="215" y="206"/>
                    <a:pt x="279" y="343"/>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84" name="Freeform 34"/>
            <p:cNvSpPr>
              <a:spLocks/>
            </p:cNvSpPr>
            <p:nvPr/>
          </p:nvSpPr>
          <p:spPr bwMode="gray">
            <a:xfrm>
              <a:off x="8593484" y="1966171"/>
              <a:ext cx="202338" cy="257548"/>
            </a:xfrm>
            <a:custGeom>
              <a:avLst/>
              <a:gdLst>
                <a:gd name="T0" fmla="*/ 0 w 285"/>
                <a:gd name="T1" fmla="*/ 364 h 364"/>
                <a:gd name="T2" fmla="*/ 285 w 285"/>
                <a:gd name="T3" fmla="*/ 233 h 364"/>
                <a:gd name="T4" fmla="*/ 184 w 285"/>
                <a:gd name="T5" fmla="*/ 135 h 364"/>
                <a:gd name="T6" fmla="*/ 84 w 285"/>
                <a:gd name="T7" fmla="*/ 0 h 364"/>
                <a:gd name="T8" fmla="*/ 0 w 285"/>
                <a:gd name="T9" fmla="*/ 364 h 364"/>
              </a:gdLst>
              <a:ahLst/>
              <a:cxnLst>
                <a:cxn ang="0">
                  <a:pos x="T0" y="T1"/>
                </a:cxn>
                <a:cxn ang="0">
                  <a:pos x="T2" y="T3"/>
                </a:cxn>
                <a:cxn ang="0">
                  <a:pos x="T4" y="T5"/>
                </a:cxn>
                <a:cxn ang="0">
                  <a:pos x="T6" y="T7"/>
                </a:cxn>
                <a:cxn ang="0">
                  <a:pos x="T8" y="T9"/>
                </a:cxn>
              </a:cxnLst>
              <a:rect l="0" t="0" r="r" b="b"/>
              <a:pathLst>
                <a:path w="285" h="364">
                  <a:moveTo>
                    <a:pt x="0" y="364"/>
                  </a:moveTo>
                  <a:cubicBezTo>
                    <a:pt x="0" y="364"/>
                    <a:pt x="79" y="193"/>
                    <a:pt x="285" y="233"/>
                  </a:cubicBezTo>
                  <a:cubicBezTo>
                    <a:pt x="285" y="233"/>
                    <a:pt x="215" y="205"/>
                    <a:pt x="184" y="135"/>
                  </a:cubicBezTo>
                  <a:cubicBezTo>
                    <a:pt x="184" y="135"/>
                    <a:pt x="150" y="50"/>
                    <a:pt x="84" y="0"/>
                  </a:cubicBezTo>
                  <a:cubicBezTo>
                    <a:pt x="84" y="0"/>
                    <a:pt x="64" y="227"/>
                    <a:pt x="0" y="36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68" name="Freeform 16"/>
            <p:cNvSpPr>
              <a:spLocks/>
            </p:cNvSpPr>
            <p:nvPr/>
          </p:nvSpPr>
          <p:spPr bwMode="gray">
            <a:xfrm>
              <a:off x="8438483" y="1899706"/>
              <a:ext cx="231112" cy="459710"/>
            </a:xfrm>
            <a:custGeom>
              <a:avLst/>
              <a:gdLst>
                <a:gd name="T0" fmla="*/ 24 w 325"/>
                <a:gd name="T1" fmla="*/ 2 h 649"/>
                <a:gd name="T2" fmla="*/ 0 w 325"/>
                <a:gd name="T3" fmla="*/ 157 h 649"/>
                <a:gd name="T4" fmla="*/ 62 w 325"/>
                <a:gd name="T5" fmla="*/ 579 h 649"/>
                <a:gd name="T6" fmla="*/ 245 w 325"/>
                <a:gd name="T7" fmla="*/ 584 h 649"/>
                <a:gd name="T8" fmla="*/ 325 w 325"/>
                <a:gd name="T9" fmla="*/ 159 h 649"/>
                <a:gd name="T10" fmla="*/ 300 w 325"/>
                <a:gd name="T11" fmla="*/ 0 h 649"/>
                <a:gd name="T12" fmla="*/ 24 w 325"/>
                <a:gd name="T13" fmla="*/ 2 h 649"/>
              </a:gdLst>
              <a:ahLst/>
              <a:cxnLst>
                <a:cxn ang="0">
                  <a:pos x="T0" y="T1"/>
                </a:cxn>
                <a:cxn ang="0">
                  <a:pos x="T2" y="T3"/>
                </a:cxn>
                <a:cxn ang="0">
                  <a:pos x="T4" y="T5"/>
                </a:cxn>
                <a:cxn ang="0">
                  <a:pos x="T6" y="T7"/>
                </a:cxn>
                <a:cxn ang="0">
                  <a:pos x="T8" y="T9"/>
                </a:cxn>
                <a:cxn ang="0">
                  <a:pos x="T10" y="T11"/>
                </a:cxn>
                <a:cxn ang="0">
                  <a:pos x="T12" y="T13"/>
                </a:cxn>
              </a:cxnLst>
              <a:rect l="0" t="0" r="r" b="b"/>
              <a:pathLst>
                <a:path w="325" h="649">
                  <a:moveTo>
                    <a:pt x="24" y="2"/>
                  </a:moveTo>
                  <a:cubicBezTo>
                    <a:pt x="24" y="2"/>
                    <a:pt x="24" y="110"/>
                    <a:pt x="0" y="157"/>
                  </a:cubicBezTo>
                  <a:cubicBezTo>
                    <a:pt x="0" y="157"/>
                    <a:pt x="29" y="483"/>
                    <a:pt x="62" y="579"/>
                  </a:cubicBezTo>
                  <a:cubicBezTo>
                    <a:pt x="62" y="579"/>
                    <a:pt x="135" y="649"/>
                    <a:pt x="245" y="584"/>
                  </a:cubicBezTo>
                  <a:cubicBezTo>
                    <a:pt x="245" y="584"/>
                    <a:pt x="305" y="369"/>
                    <a:pt x="325" y="159"/>
                  </a:cubicBezTo>
                  <a:cubicBezTo>
                    <a:pt x="325" y="159"/>
                    <a:pt x="290" y="103"/>
                    <a:pt x="300" y="0"/>
                  </a:cubicBezTo>
                  <a:cubicBezTo>
                    <a:pt x="300" y="0"/>
                    <a:pt x="192" y="111"/>
                    <a:pt x="24"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de-DE" dirty="0"/>
            </a:p>
          </p:txBody>
        </p:sp>
        <p:sp>
          <p:nvSpPr>
            <p:cNvPr id="269" name="Freeform 17"/>
            <p:cNvSpPr>
              <a:spLocks/>
            </p:cNvSpPr>
            <p:nvPr/>
          </p:nvSpPr>
          <p:spPr bwMode="gray">
            <a:xfrm>
              <a:off x="8393003" y="1555387"/>
              <a:ext cx="368480" cy="434786"/>
            </a:xfrm>
            <a:custGeom>
              <a:avLst/>
              <a:gdLst>
                <a:gd name="T0" fmla="*/ 459 w 517"/>
                <a:gd name="T1" fmla="*/ 329 h 614"/>
                <a:gd name="T2" fmla="*/ 222 w 517"/>
                <a:gd name="T3" fmla="*/ 614 h 614"/>
                <a:gd name="T4" fmla="*/ 0 w 517"/>
                <a:gd name="T5" fmla="*/ 331 h 614"/>
                <a:gd name="T6" fmla="*/ 225 w 517"/>
                <a:gd name="T7" fmla="*/ 0 h 614"/>
                <a:gd name="T8" fmla="*/ 459 w 517"/>
                <a:gd name="T9" fmla="*/ 329 h 614"/>
              </a:gdLst>
              <a:ahLst/>
              <a:cxnLst>
                <a:cxn ang="0">
                  <a:pos x="T0" y="T1"/>
                </a:cxn>
                <a:cxn ang="0">
                  <a:pos x="T2" y="T3"/>
                </a:cxn>
                <a:cxn ang="0">
                  <a:pos x="T4" y="T5"/>
                </a:cxn>
                <a:cxn ang="0">
                  <a:pos x="T6" y="T7"/>
                </a:cxn>
                <a:cxn ang="0">
                  <a:pos x="T8" y="T9"/>
                </a:cxn>
              </a:cxnLst>
              <a:rect l="0" t="0" r="r" b="b"/>
              <a:pathLst>
                <a:path w="517" h="614">
                  <a:moveTo>
                    <a:pt x="459" y="329"/>
                  </a:moveTo>
                  <a:cubicBezTo>
                    <a:pt x="459" y="453"/>
                    <a:pt x="344" y="614"/>
                    <a:pt x="222" y="614"/>
                  </a:cubicBezTo>
                  <a:cubicBezTo>
                    <a:pt x="117" y="614"/>
                    <a:pt x="0" y="464"/>
                    <a:pt x="0" y="331"/>
                  </a:cubicBezTo>
                  <a:cubicBezTo>
                    <a:pt x="0" y="167"/>
                    <a:pt x="23" y="0"/>
                    <a:pt x="225" y="0"/>
                  </a:cubicBezTo>
                  <a:cubicBezTo>
                    <a:pt x="517" y="0"/>
                    <a:pt x="459" y="312"/>
                    <a:pt x="459" y="329"/>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de-DE" dirty="0"/>
            </a:p>
          </p:txBody>
        </p:sp>
        <p:sp>
          <p:nvSpPr>
            <p:cNvPr id="270" name="Freeform 18"/>
            <p:cNvSpPr>
              <a:spLocks/>
            </p:cNvSpPr>
            <p:nvPr/>
          </p:nvSpPr>
          <p:spPr bwMode="gray">
            <a:xfrm>
              <a:off x="8706721" y="1715086"/>
              <a:ext cx="45480" cy="118158"/>
            </a:xfrm>
            <a:custGeom>
              <a:avLst/>
              <a:gdLst>
                <a:gd name="T0" fmla="*/ 27 w 64"/>
                <a:gd name="T1" fmla="*/ 0 h 167"/>
                <a:gd name="T2" fmla="*/ 37 w 64"/>
                <a:gd name="T3" fmla="*/ 87 h 167"/>
                <a:gd name="T4" fmla="*/ 0 w 64"/>
                <a:gd name="T5" fmla="*/ 167 h 167"/>
                <a:gd name="T6" fmla="*/ 27 w 64"/>
                <a:gd name="T7" fmla="*/ 0 h 167"/>
              </a:gdLst>
              <a:ahLst/>
              <a:cxnLst>
                <a:cxn ang="0">
                  <a:pos x="T0" y="T1"/>
                </a:cxn>
                <a:cxn ang="0">
                  <a:pos x="T2" y="T3"/>
                </a:cxn>
                <a:cxn ang="0">
                  <a:pos x="T4" y="T5"/>
                </a:cxn>
                <a:cxn ang="0">
                  <a:pos x="T6" y="T7"/>
                </a:cxn>
              </a:cxnLst>
              <a:rect l="0" t="0" r="r" b="b"/>
              <a:pathLst>
                <a:path w="64" h="167">
                  <a:moveTo>
                    <a:pt x="27" y="0"/>
                  </a:moveTo>
                  <a:cubicBezTo>
                    <a:pt x="27" y="0"/>
                    <a:pt x="64" y="10"/>
                    <a:pt x="37" y="87"/>
                  </a:cubicBezTo>
                  <a:cubicBezTo>
                    <a:pt x="37" y="87"/>
                    <a:pt x="24" y="145"/>
                    <a:pt x="0" y="167"/>
                  </a:cubicBezTo>
                  <a:lnTo>
                    <a:pt x="27"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71" name="Freeform 19"/>
            <p:cNvSpPr>
              <a:spLocks/>
            </p:cNvSpPr>
            <p:nvPr/>
          </p:nvSpPr>
          <p:spPr bwMode="gray">
            <a:xfrm>
              <a:off x="8717859" y="1737240"/>
              <a:ext cx="18563" cy="58156"/>
            </a:xfrm>
            <a:custGeom>
              <a:avLst/>
              <a:gdLst>
                <a:gd name="T0" fmla="*/ 13 w 26"/>
                <a:gd name="T1" fmla="*/ 5 h 82"/>
                <a:gd name="T2" fmla="*/ 9 w 26"/>
                <a:gd name="T3" fmla="*/ 55 h 82"/>
                <a:gd name="T4" fmla="*/ 0 w 26"/>
                <a:gd name="T5" fmla="*/ 82 h 82"/>
                <a:gd name="T6" fmla="*/ 13 w 26"/>
                <a:gd name="T7" fmla="*/ 5 h 82"/>
              </a:gdLst>
              <a:ahLst/>
              <a:cxnLst>
                <a:cxn ang="0">
                  <a:pos x="T0" y="T1"/>
                </a:cxn>
                <a:cxn ang="0">
                  <a:pos x="T2" y="T3"/>
                </a:cxn>
                <a:cxn ang="0">
                  <a:pos x="T4" y="T5"/>
                </a:cxn>
                <a:cxn ang="0">
                  <a:pos x="T6" y="T7"/>
                </a:cxn>
              </a:cxnLst>
              <a:rect l="0" t="0" r="r" b="b"/>
              <a:pathLst>
                <a:path w="26" h="82">
                  <a:moveTo>
                    <a:pt x="13" y="5"/>
                  </a:moveTo>
                  <a:cubicBezTo>
                    <a:pt x="13" y="5"/>
                    <a:pt x="26" y="0"/>
                    <a:pt x="9" y="55"/>
                  </a:cubicBezTo>
                  <a:cubicBezTo>
                    <a:pt x="0" y="82"/>
                    <a:pt x="0" y="82"/>
                    <a:pt x="0" y="82"/>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72" name="Freeform 23"/>
            <p:cNvSpPr>
              <a:spLocks/>
            </p:cNvSpPr>
            <p:nvPr/>
          </p:nvSpPr>
          <p:spPr bwMode="gray">
            <a:xfrm>
              <a:off x="8375368" y="1695700"/>
              <a:ext cx="32486" cy="119082"/>
            </a:xfrm>
            <a:custGeom>
              <a:avLst/>
              <a:gdLst>
                <a:gd name="T0" fmla="*/ 25 w 46"/>
                <a:gd name="T1" fmla="*/ 35 h 169"/>
                <a:gd name="T2" fmla="*/ 36 w 46"/>
                <a:gd name="T3" fmla="*/ 64 h 169"/>
                <a:gd name="T4" fmla="*/ 32 w 46"/>
                <a:gd name="T5" fmla="*/ 121 h 169"/>
                <a:gd name="T6" fmla="*/ 46 w 46"/>
                <a:gd name="T7" fmla="*/ 169 h 169"/>
                <a:gd name="T8" fmla="*/ 9 w 46"/>
                <a:gd name="T9" fmla="*/ 114 h 169"/>
                <a:gd name="T10" fmla="*/ 25 w 46"/>
                <a:gd name="T11" fmla="*/ 35 h 169"/>
              </a:gdLst>
              <a:ahLst/>
              <a:cxnLst>
                <a:cxn ang="0">
                  <a:pos x="T0" y="T1"/>
                </a:cxn>
                <a:cxn ang="0">
                  <a:pos x="T2" y="T3"/>
                </a:cxn>
                <a:cxn ang="0">
                  <a:pos x="T4" y="T5"/>
                </a:cxn>
                <a:cxn ang="0">
                  <a:pos x="T6" y="T7"/>
                </a:cxn>
                <a:cxn ang="0">
                  <a:pos x="T8" y="T9"/>
                </a:cxn>
                <a:cxn ang="0">
                  <a:pos x="T10" y="T11"/>
                </a:cxn>
              </a:cxnLst>
              <a:rect l="0" t="0" r="r" b="b"/>
              <a:pathLst>
                <a:path w="46" h="169">
                  <a:moveTo>
                    <a:pt x="25" y="35"/>
                  </a:moveTo>
                  <a:cubicBezTo>
                    <a:pt x="25" y="35"/>
                    <a:pt x="32" y="49"/>
                    <a:pt x="36" y="64"/>
                  </a:cubicBezTo>
                  <a:cubicBezTo>
                    <a:pt x="36" y="64"/>
                    <a:pt x="23" y="100"/>
                    <a:pt x="32" y="121"/>
                  </a:cubicBezTo>
                  <a:cubicBezTo>
                    <a:pt x="46" y="169"/>
                    <a:pt x="46" y="169"/>
                    <a:pt x="46" y="169"/>
                  </a:cubicBezTo>
                  <a:cubicBezTo>
                    <a:pt x="46" y="169"/>
                    <a:pt x="16" y="156"/>
                    <a:pt x="9" y="114"/>
                  </a:cubicBezTo>
                  <a:cubicBezTo>
                    <a:pt x="9" y="114"/>
                    <a:pt x="0" y="0"/>
                    <a:pt x="25" y="35"/>
                  </a:cubicBez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de-DE" dirty="0"/>
            </a:p>
          </p:txBody>
        </p:sp>
        <p:sp>
          <p:nvSpPr>
            <p:cNvPr id="273" name="Freeform 24"/>
            <p:cNvSpPr>
              <a:spLocks/>
            </p:cNvSpPr>
            <p:nvPr/>
          </p:nvSpPr>
          <p:spPr bwMode="gray">
            <a:xfrm>
              <a:off x="8380937" y="1737240"/>
              <a:ext cx="18563" cy="59079"/>
            </a:xfrm>
            <a:custGeom>
              <a:avLst/>
              <a:gdLst>
                <a:gd name="T0" fmla="*/ 13 w 26"/>
                <a:gd name="T1" fmla="*/ 5 h 83"/>
                <a:gd name="T2" fmla="*/ 17 w 26"/>
                <a:gd name="T3" fmla="*/ 55 h 83"/>
                <a:gd name="T4" fmla="*/ 26 w 26"/>
                <a:gd name="T5" fmla="*/ 83 h 83"/>
                <a:gd name="T6" fmla="*/ 13 w 26"/>
                <a:gd name="T7" fmla="*/ 5 h 83"/>
              </a:gdLst>
              <a:ahLst/>
              <a:cxnLst>
                <a:cxn ang="0">
                  <a:pos x="T0" y="T1"/>
                </a:cxn>
                <a:cxn ang="0">
                  <a:pos x="T2" y="T3"/>
                </a:cxn>
                <a:cxn ang="0">
                  <a:pos x="T4" y="T5"/>
                </a:cxn>
                <a:cxn ang="0">
                  <a:pos x="T6" y="T7"/>
                </a:cxn>
              </a:cxnLst>
              <a:rect l="0" t="0" r="r" b="b"/>
              <a:pathLst>
                <a:path w="26" h="83">
                  <a:moveTo>
                    <a:pt x="13" y="5"/>
                  </a:moveTo>
                  <a:cubicBezTo>
                    <a:pt x="13" y="5"/>
                    <a:pt x="0" y="0"/>
                    <a:pt x="17" y="55"/>
                  </a:cubicBezTo>
                  <a:cubicBezTo>
                    <a:pt x="26" y="83"/>
                    <a:pt x="26" y="83"/>
                    <a:pt x="26" y="83"/>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58" name="Freeform 20"/>
            <p:cNvSpPr>
              <a:spLocks/>
            </p:cNvSpPr>
            <p:nvPr/>
          </p:nvSpPr>
          <p:spPr bwMode="gray">
            <a:xfrm>
              <a:off x="8348452" y="1512000"/>
              <a:ext cx="400965" cy="224317"/>
            </a:xfrm>
            <a:custGeom>
              <a:avLst/>
              <a:gdLst>
                <a:gd name="T0" fmla="*/ 61 w 565"/>
                <a:gd name="T1" fmla="*/ 316 h 316"/>
                <a:gd name="T2" fmla="*/ 282 w 565"/>
                <a:gd name="T3" fmla="*/ 139 h 316"/>
                <a:gd name="T4" fmla="*/ 519 w 565"/>
                <a:gd name="T5" fmla="*/ 316 h 316"/>
                <a:gd name="T6" fmla="*/ 265 w 565"/>
                <a:gd name="T7" fmla="*/ 6 h 316"/>
                <a:gd name="T8" fmla="*/ 61 w 565"/>
                <a:gd name="T9" fmla="*/ 316 h 316"/>
              </a:gdLst>
              <a:ahLst/>
              <a:cxnLst>
                <a:cxn ang="0">
                  <a:pos x="T0" y="T1"/>
                </a:cxn>
                <a:cxn ang="0">
                  <a:pos x="T2" y="T3"/>
                </a:cxn>
                <a:cxn ang="0">
                  <a:pos x="T4" y="T5"/>
                </a:cxn>
                <a:cxn ang="0">
                  <a:pos x="T6" y="T7"/>
                </a:cxn>
                <a:cxn ang="0">
                  <a:pos x="T8" y="T9"/>
                </a:cxn>
              </a:cxnLst>
              <a:rect l="0" t="0" r="r" b="b"/>
              <a:pathLst>
                <a:path w="565" h="316">
                  <a:moveTo>
                    <a:pt x="61" y="316"/>
                  </a:moveTo>
                  <a:cubicBezTo>
                    <a:pt x="61" y="316"/>
                    <a:pt x="114" y="147"/>
                    <a:pt x="282" y="139"/>
                  </a:cubicBezTo>
                  <a:cubicBezTo>
                    <a:pt x="282" y="139"/>
                    <a:pt x="459" y="133"/>
                    <a:pt x="519" y="316"/>
                  </a:cubicBezTo>
                  <a:cubicBezTo>
                    <a:pt x="519" y="316"/>
                    <a:pt x="565" y="0"/>
                    <a:pt x="265" y="6"/>
                  </a:cubicBezTo>
                  <a:cubicBezTo>
                    <a:pt x="265" y="6"/>
                    <a:pt x="0" y="40"/>
                    <a:pt x="61" y="316"/>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59" name="Freeform 21"/>
            <p:cNvSpPr>
              <a:spLocks/>
            </p:cNvSpPr>
            <p:nvPr/>
          </p:nvSpPr>
          <p:spPr bwMode="gray">
            <a:xfrm>
              <a:off x="8499742" y="1627389"/>
              <a:ext cx="192129" cy="122774"/>
            </a:xfrm>
            <a:custGeom>
              <a:avLst/>
              <a:gdLst>
                <a:gd name="T0" fmla="*/ 0 w 270"/>
                <a:gd name="T1" fmla="*/ 0 h 173"/>
                <a:gd name="T2" fmla="*/ 270 w 270"/>
                <a:gd name="T3" fmla="*/ 173 h 173"/>
                <a:gd name="T4" fmla="*/ 0 w 270"/>
                <a:gd name="T5" fmla="*/ 0 h 173"/>
              </a:gdLst>
              <a:ahLst/>
              <a:cxnLst>
                <a:cxn ang="0">
                  <a:pos x="T0" y="T1"/>
                </a:cxn>
                <a:cxn ang="0">
                  <a:pos x="T2" y="T3"/>
                </a:cxn>
                <a:cxn ang="0">
                  <a:pos x="T4" y="T5"/>
                </a:cxn>
              </a:cxnLst>
              <a:rect l="0" t="0" r="r" b="b"/>
              <a:pathLst>
                <a:path w="270" h="173">
                  <a:moveTo>
                    <a:pt x="0" y="0"/>
                  </a:moveTo>
                  <a:cubicBezTo>
                    <a:pt x="0" y="0"/>
                    <a:pt x="100" y="151"/>
                    <a:pt x="270" y="173"/>
                  </a:cubicBezTo>
                  <a:cubicBezTo>
                    <a:pt x="270" y="173"/>
                    <a:pt x="91" y="121"/>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0" name="Freeform 22"/>
            <p:cNvSpPr>
              <a:spLocks/>
            </p:cNvSpPr>
            <p:nvPr/>
          </p:nvSpPr>
          <p:spPr bwMode="gray">
            <a:xfrm>
              <a:off x="8364230" y="1607081"/>
              <a:ext cx="42695" cy="132005"/>
            </a:xfrm>
            <a:custGeom>
              <a:avLst/>
              <a:gdLst>
                <a:gd name="T0" fmla="*/ 60 w 60"/>
                <a:gd name="T1" fmla="*/ 0 h 186"/>
                <a:gd name="T2" fmla="*/ 16 w 60"/>
                <a:gd name="T3" fmla="*/ 186 h 186"/>
                <a:gd name="T4" fmla="*/ 39 w 60"/>
                <a:gd name="T5" fmla="*/ 175 h 186"/>
                <a:gd name="T6" fmla="*/ 60 w 60"/>
                <a:gd name="T7" fmla="*/ 0 h 186"/>
              </a:gdLst>
              <a:ahLst/>
              <a:cxnLst>
                <a:cxn ang="0">
                  <a:pos x="T0" y="T1"/>
                </a:cxn>
                <a:cxn ang="0">
                  <a:pos x="T2" y="T3"/>
                </a:cxn>
                <a:cxn ang="0">
                  <a:pos x="T4" y="T5"/>
                </a:cxn>
                <a:cxn ang="0">
                  <a:pos x="T6" y="T7"/>
                </a:cxn>
              </a:cxnLst>
              <a:rect l="0" t="0" r="r" b="b"/>
              <a:pathLst>
                <a:path w="60" h="186">
                  <a:moveTo>
                    <a:pt x="60" y="0"/>
                  </a:moveTo>
                  <a:cubicBezTo>
                    <a:pt x="60" y="0"/>
                    <a:pt x="0" y="69"/>
                    <a:pt x="16" y="186"/>
                  </a:cubicBezTo>
                  <a:cubicBezTo>
                    <a:pt x="16" y="186"/>
                    <a:pt x="21" y="147"/>
                    <a:pt x="39" y="175"/>
                  </a:cubicBezTo>
                  <a:cubicBezTo>
                    <a:pt x="39" y="175"/>
                    <a:pt x="35" y="38"/>
                    <a:pt x="6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1" name="Freeform 25"/>
            <p:cNvSpPr>
              <a:spLocks/>
            </p:cNvSpPr>
            <p:nvPr/>
          </p:nvSpPr>
          <p:spPr bwMode="gray">
            <a:xfrm>
              <a:off x="8483962" y="1528617"/>
              <a:ext cx="300724" cy="384014"/>
            </a:xfrm>
            <a:custGeom>
              <a:avLst/>
              <a:gdLst>
                <a:gd name="T0" fmla="*/ 0 w 423"/>
                <a:gd name="T1" fmla="*/ 125 h 543"/>
                <a:gd name="T2" fmla="*/ 290 w 423"/>
                <a:gd name="T3" fmla="*/ 344 h 543"/>
                <a:gd name="T4" fmla="*/ 265 w 423"/>
                <a:gd name="T5" fmla="*/ 543 h 543"/>
                <a:gd name="T6" fmla="*/ 398 w 423"/>
                <a:gd name="T7" fmla="*/ 245 h 543"/>
                <a:gd name="T8" fmla="*/ 136 w 423"/>
                <a:gd name="T9" fmla="*/ 0 h 543"/>
                <a:gd name="T10" fmla="*/ 0 w 423"/>
                <a:gd name="T11" fmla="*/ 125 h 543"/>
              </a:gdLst>
              <a:ahLst/>
              <a:cxnLst>
                <a:cxn ang="0">
                  <a:pos x="T0" y="T1"/>
                </a:cxn>
                <a:cxn ang="0">
                  <a:pos x="T2" y="T3"/>
                </a:cxn>
                <a:cxn ang="0">
                  <a:pos x="T4" y="T5"/>
                </a:cxn>
                <a:cxn ang="0">
                  <a:pos x="T6" y="T7"/>
                </a:cxn>
                <a:cxn ang="0">
                  <a:pos x="T8" y="T9"/>
                </a:cxn>
                <a:cxn ang="0">
                  <a:pos x="T10" y="T11"/>
                </a:cxn>
              </a:cxnLst>
              <a:rect l="0" t="0" r="r" b="b"/>
              <a:pathLst>
                <a:path w="423" h="543">
                  <a:moveTo>
                    <a:pt x="0" y="125"/>
                  </a:moveTo>
                  <a:cubicBezTo>
                    <a:pt x="0" y="125"/>
                    <a:pt x="98" y="312"/>
                    <a:pt x="290" y="344"/>
                  </a:cubicBezTo>
                  <a:cubicBezTo>
                    <a:pt x="290" y="344"/>
                    <a:pt x="339" y="458"/>
                    <a:pt x="265" y="543"/>
                  </a:cubicBezTo>
                  <a:cubicBezTo>
                    <a:pt x="265" y="543"/>
                    <a:pt x="423" y="406"/>
                    <a:pt x="398" y="245"/>
                  </a:cubicBezTo>
                  <a:cubicBezTo>
                    <a:pt x="398" y="245"/>
                    <a:pt x="355" y="12"/>
                    <a:pt x="136" y="0"/>
                  </a:cubicBezTo>
                  <a:cubicBezTo>
                    <a:pt x="136" y="0"/>
                    <a:pt x="12" y="16"/>
                    <a:pt x="0" y="125"/>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62" name="Freeform 26"/>
            <p:cNvSpPr>
              <a:spLocks/>
            </p:cNvSpPr>
            <p:nvPr/>
          </p:nvSpPr>
          <p:spPr bwMode="gray">
            <a:xfrm>
              <a:off x="8375368" y="1776011"/>
              <a:ext cx="51049" cy="116312"/>
            </a:xfrm>
            <a:custGeom>
              <a:avLst/>
              <a:gdLst>
                <a:gd name="T0" fmla="*/ 37 w 72"/>
                <a:gd name="T1" fmla="*/ 51 h 164"/>
                <a:gd name="T2" fmla="*/ 72 w 72"/>
                <a:gd name="T3" fmla="*/ 164 h 164"/>
                <a:gd name="T4" fmla="*/ 1 w 72"/>
                <a:gd name="T5" fmla="*/ 0 h 164"/>
                <a:gd name="T6" fmla="*/ 37 w 72"/>
                <a:gd name="T7" fmla="*/ 51 h 164"/>
              </a:gdLst>
              <a:ahLst/>
              <a:cxnLst>
                <a:cxn ang="0">
                  <a:pos x="T0" y="T1"/>
                </a:cxn>
                <a:cxn ang="0">
                  <a:pos x="T2" y="T3"/>
                </a:cxn>
                <a:cxn ang="0">
                  <a:pos x="T4" y="T5"/>
                </a:cxn>
                <a:cxn ang="0">
                  <a:pos x="T6" y="T7"/>
                </a:cxn>
              </a:cxnLst>
              <a:rect l="0" t="0" r="r" b="b"/>
              <a:pathLst>
                <a:path w="72" h="164">
                  <a:moveTo>
                    <a:pt x="37" y="51"/>
                  </a:moveTo>
                  <a:cubicBezTo>
                    <a:pt x="37" y="51"/>
                    <a:pt x="53" y="138"/>
                    <a:pt x="72" y="164"/>
                  </a:cubicBezTo>
                  <a:cubicBezTo>
                    <a:pt x="72" y="164"/>
                    <a:pt x="0" y="139"/>
                    <a:pt x="1" y="0"/>
                  </a:cubicBezTo>
                  <a:lnTo>
                    <a:pt x="37" y="51"/>
                  </a:ln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63" name="Freeform 27"/>
            <p:cNvSpPr>
              <a:spLocks/>
            </p:cNvSpPr>
            <p:nvPr/>
          </p:nvSpPr>
          <p:spPr bwMode="gray">
            <a:xfrm>
              <a:off x="8524802" y="1641237"/>
              <a:ext cx="148505" cy="95081"/>
            </a:xfrm>
            <a:custGeom>
              <a:avLst/>
              <a:gdLst>
                <a:gd name="T0" fmla="*/ 0 w 210"/>
                <a:gd name="T1" fmla="*/ 0 h 134"/>
                <a:gd name="T2" fmla="*/ 210 w 210"/>
                <a:gd name="T3" fmla="*/ 134 h 134"/>
                <a:gd name="T4" fmla="*/ 0 w 210"/>
                <a:gd name="T5" fmla="*/ 0 h 134"/>
              </a:gdLst>
              <a:ahLst/>
              <a:cxnLst>
                <a:cxn ang="0">
                  <a:pos x="T0" y="T1"/>
                </a:cxn>
                <a:cxn ang="0">
                  <a:pos x="T2" y="T3"/>
                </a:cxn>
                <a:cxn ang="0">
                  <a:pos x="T4" y="T5"/>
                </a:cxn>
              </a:cxnLst>
              <a:rect l="0" t="0" r="r" b="b"/>
              <a:pathLst>
                <a:path w="210" h="134">
                  <a:moveTo>
                    <a:pt x="0" y="0"/>
                  </a:moveTo>
                  <a:cubicBezTo>
                    <a:pt x="0" y="0"/>
                    <a:pt x="70" y="94"/>
                    <a:pt x="210" y="134"/>
                  </a:cubicBezTo>
                  <a:cubicBezTo>
                    <a:pt x="210" y="134"/>
                    <a:pt x="53" y="72"/>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4" name="Freeform 28"/>
            <p:cNvSpPr>
              <a:spLocks/>
            </p:cNvSpPr>
            <p:nvPr/>
          </p:nvSpPr>
          <p:spPr bwMode="gray">
            <a:xfrm>
              <a:off x="8521089" y="1652314"/>
              <a:ext cx="166141" cy="99695"/>
            </a:xfrm>
            <a:custGeom>
              <a:avLst/>
              <a:gdLst>
                <a:gd name="T0" fmla="*/ 0 w 234"/>
                <a:gd name="T1" fmla="*/ 0 h 141"/>
                <a:gd name="T2" fmla="*/ 234 w 234"/>
                <a:gd name="T3" fmla="*/ 141 h 141"/>
                <a:gd name="T4" fmla="*/ 0 w 234"/>
                <a:gd name="T5" fmla="*/ 0 h 141"/>
              </a:gdLst>
              <a:ahLst/>
              <a:cxnLst>
                <a:cxn ang="0">
                  <a:pos x="T0" y="T1"/>
                </a:cxn>
                <a:cxn ang="0">
                  <a:pos x="T2" y="T3"/>
                </a:cxn>
                <a:cxn ang="0">
                  <a:pos x="T4" y="T5"/>
                </a:cxn>
              </a:cxnLst>
              <a:rect l="0" t="0" r="r" b="b"/>
              <a:pathLst>
                <a:path w="234" h="141">
                  <a:moveTo>
                    <a:pt x="0" y="0"/>
                  </a:moveTo>
                  <a:cubicBezTo>
                    <a:pt x="0" y="0"/>
                    <a:pt x="78" y="99"/>
                    <a:pt x="234" y="141"/>
                  </a:cubicBezTo>
                  <a:cubicBezTo>
                    <a:pt x="234" y="141"/>
                    <a:pt x="59" y="75"/>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5" name="Freeform 29"/>
            <p:cNvSpPr>
              <a:spLocks/>
            </p:cNvSpPr>
            <p:nvPr/>
          </p:nvSpPr>
          <p:spPr bwMode="gray">
            <a:xfrm>
              <a:off x="8521089" y="1629236"/>
              <a:ext cx="141080" cy="89542"/>
            </a:xfrm>
            <a:custGeom>
              <a:avLst/>
              <a:gdLst>
                <a:gd name="T0" fmla="*/ 0 w 199"/>
                <a:gd name="T1" fmla="*/ 0 h 127"/>
                <a:gd name="T2" fmla="*/ 199 w 199"/>
                <a:gd name="T3" fmla="*/ 127 h 127"/>
                <a:gd name="T4" fmla="*/ 0 w 199"/>
                <a:gd name="T5" fmla="*/ 0 h 127"/>
              </a:gdLst>
              <a:ahLst/>
              <a:cxnLst>
                <a:cxn ang="0">
                  <a:pos x="T0" y="T1"/>
                </a:cxn>
                <a:cxn ang="0">
                  <a:pos x="T2" y="T3"/>
                </a:cxn>
                <a:cxn ang="0">
                  <a:pos x="T4" y="T5"/>
                </a:cxn>
              </a:cxnLst>
              <a:rect l="0" t="0" r="r" b="b"/>
              <a:pathLst>
                <a:path w="199" h="127">
                  <a:moveTo>
                    <a:pt x="0" y="0"/>
                  </a:moveTo>
                  <a:cubicBezTo>
                    <a:pt x="0" y="0"/>
                    <a:pt x="66" y="89"/>
                    <a:pt x="199" y="127"/>
                  </a:cubicBezTo>
                  <a:cubicBezTo>
                    <a:pt x="199" y="127"/>
                    <a:pt x="50" y="67"/>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6" name="Freeform 30"/>
            <p:cNvSpPr>
              <a:spLocks/>
            </p:cNvSpPr>
            <p:nvPr/>
          </p:nvSpPr>
          <p:spPr bwMode="gray">
            <a:xfrm>
              <a:off x="8521089" y="1618158"/>
              <a:ext cx="151291" cy="90464"/>
            </a:xfrm>
            <a:custGeom>
              <a:avLst/>
              <a:gdLst>
                <a:gd name="T0" fmla="*/ 0 w 213"/>
                <a:gd name="T1" fmla="*/ 0 h 128"/>
                <a:gd name="T2" fmla="*/ 213 w 213"/>
                <a:gd name="T3" fmla="*/ 128 h 128"/>
                <a:gd name="T4" fmla="*/ 0 w 213"/>
                <a:gd name="T5" fmla="*/ 0 h 128"/>
              </a:gdLst>
              <a:ahLst/>
              <a:cxnLst>
                <a:cxn ang="0">
                  <a:pos x="T0" y="T1"/>
                </a:cxn>
                <a:cxn ang="0">
                  <a:pos x="T2" y="T3"/>
                </a:cxn>
                <a:cxn ang="0">
                  <a:pos x="T4" y="T5"/>
                </a:cxn>
              </a:cxnLst>
              <a:rect l="0" t="0" r="r" b="b"/>
              <a:pathLst>
                <a:path w="213" h="128">
                  <a:moveTo>
                    <a:pt x="0" y="0"/>
                  </a:moveTo>
                  <a:cubicBezTo>
                    <a:pt x="0" y="0"/>
                    <a:pt x="71" y="90"/>
                    <a:pt x="213" y="128"/>
                  </a:cubicBezTo>
                  <a:cubicBezTo>
                    <a:pt x="213" y="128"/>
                    <a:pt x="54" y="68"/>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sp>
          <p:nvSpPr>
            <p:cNvPr id="267" name="Freeform 31"/>
            <p:cNvSpPr>
              <a:spLocks/>
            </p:cNvSpPr>
            <p:nvPr/>
          </p:nvSpPr>
          <p:spPr bwMode="gray">
            <a:xfrm>
              <a:off x="8391147" y="1644929"/>
              <a:ext cx="54762" cy="72003"/>
            </a:xfrm>
            <a:custGeom>
              <a:avLst/>
              <a:gdLst>
                <a:gd name="T0" fmla="*/ 77 w 77"/>
                <a:gd name="T1" fmla="*/ 0 h 101"/>
                <a:gd name="T2" fmla="*/ 4 w 77"/>
                <a:gd name="T3" fmla="*/ 101 h 101"/>
                <a:gd name="T4" fmla="*/ 77 w 77"/>
                <a:gd name="T5" fmla="*/ 0 h 101"/>
              </a:gdLst>
              <a:ahLst/>
              <a:cxnLst>
                <a:cxn ang="0">
                  <a:pos x="T0" y="T1"/>
                </a:cxn>
                <a:cxn ang="0">
                  <a:pos x="T2" y="T3"/>
                </a:cxn>
                <a:cxn ang="0">
                  <a:pos x="T4" y="T5"/>
                </a:cxn>
              </a:cxnLst>
              <a:rect l="0" t="0" r="r" b="b"/>
              <a:pathLst>
                <a:path w="77" h="101">
                  <a:moveTo>
                    <a:pt x="77" y="0"/>
                  </a:moveTo>
                  <a:cubicBezTo>
                    <a:pt x="77" y="0"/>
                    <a:pt x="7" y="36"/>
                    <a:pt x="4" y="101"/>
                  </a:cubicBezTo>
                  <a:cubicBezTo>
                    <a:pt x="4" y="101"/>
                    <a:pt x="0" y="25"/>
                    <a:pt x="77"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de-DE" dirty="0"/>
            </a:p>
          </p:txBody>
        </p:sp>
      </p:grpSp>
      <p:grpSp>
        <p:nvGrpSpPr>
          <p:cNvPr id="9" name="Gruppieren 8"/>
          <p:cNvGrpSpPr/>
          <p:nvPr/>
        </p:nvGrpSpPr>
        <p:grpSpPr bwMode="gray">
          <a:xfrm>
            <a:off x="3202636" y="1512000"/>
            <a:ext cx="1071325" cy="1178526"/>
            <a:chOff x="3202636" y="1512000"/>
            <a:chExt cx="1071325" cy="1178526"/>
          </a:xfrm>
        </p:grpSpPr>
        <p:sp>
          <p:nvSpPr>
            <p:cNvPr id="401" name="Ellipse 400"/>
            <p:cNvSpPr/>
            <p:nvPr/>
          </p:nvSpPr>
          <p:spPr bwMode="gray">
            <a:xfrm>
              <a:off x="3202636" y="1624281"/>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71" name="Freeform 220"/>
            <p:cNvSpPr>
              <a:spLocks/>
            </p:cNvSpPr>
            <p:nvPr/>
          </p:nvSpPr>
          <p:spPr bwMode="gray">
            <a:xfrm>
              <a:off x="3577154" y="1938727"/>
              <a:ext cx="316425" cy="198434"/>
            </a:xfrm>
            <a:custGeom>
              <a:avLst/>
              <a:gdLst>
                <a:gd name="T0" fmla="*/ 84 w 730"/>
                <a:gd name="T1" fmla="*/ 0 h 453"/>
                <a:gd name="T2" fmla="*/ 0 w 730"/>
                <a:gd name="T3" fmla="*/ 179 h 453"/>
                <a:gd name="T4" fmla="*/ 357 w 730"/>
                <a:gd name="T5" fmla="*/ 423 h 453"/>
                <a:gd name="T6" fmla="*/ 730 w 730"/>
                <a:gd name="T7" fmla="*/ 183 h 453"/>
                <a:gd name="T8" fmla="*/ 626 w 730"/>
                <a:gd name="T9" fmla="*/ 10 h 453"/>
                <a:gd name="T10" fmla="*/ 84 w 730"/>
                <a:gd name="T11" fmla="*/ 0 h 453"/>
              </a:gdLst>
              <a:ahLst/>
              <a:cxnLst>
                <a:cxn ang="0">
                  <a:pos x="T0" y="T1"/>
                </a:cxn>
                <a:cxn ang="0">
                  <a:pos x="T2" y="T3"/>
                </a:cxn>
                <a:cxn ang="0">
                  <a:pos x="T4" y="T5"/>
                </a:cxn>
                <a:cxn ang="0">
                  <a:pos x="T6" y="T7"/>
                </a:cxn>
                <a:cxn ang="0">
                  <a:pos x="T8" y="T9"/>
                </a:cxn>
                <a:cxn ang="0">
                  <a:pos x="T10" y="T11"/>
                </a:cxn>
              </a:cxnLst>
              <a:rect l="0" t="0" r="r" b="b"/>
              <a:pathLst>
                <a:path w="730" h="453">
                  <a:moveTo>
                    <a:pt x="84" y="0"/>
                  </a:moveTo>
                  <a:cubicBezTo>
                    <a:pt x="84" y="0"/>
                    <a:pt x="107" y="111"/>
                    <a:pt x="0" y="179"/>
                  </a:cubicBezTo>
                  <a:cubicBezTo>
                    <a:pt x="0" y="179"/>
                    <a:pt x="62" y="418"/>
                    <a:pt x="357" y="423"/>
                  </a:cubicBezTo>
                  <a:cubicBezTo>
                    <a:pt x="357" y="423"/>
                    <a:pt x="590" y="453"/>
                    <a:pt x="730" y="183"/>
                  </a:cubicBezTo>
                  <a:cubicBezTo>
                    <a:pt x="730" y="183"/>
                    <a:pt x="619" y="151"/>
                    <a:pt x="626" y="10"/>
                  </a:cubicBezTo>
                  <a:cubicBezTo>
                    <a:pt x="626" y="10"/>
                    <a:pt x="368" y="295"/>
                    <a:pt x="84"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grpSp>
          <p:nvGrpSpPr>
            <p:cNvPr id="472" name="Gruppieren 471"/>
            <p:cNvGrpSpPr/>
            <p:nvPr/>
          </p:nvGrpSpPr>
          <p:grpSpPr bwMode="gray">
            <a:xfrm>
              <a:off x="3540468" y="1569861"/>
              <a:ext cx="399888" cy="445087"/>
              <a:chOff x="1138585" y="2215098"/>
              <a:chExt cx="462287" cy="508940"/>
            </a:xfrm>
          </p:grpSpPr>
          <p:sp>
            <p:nvSpPr>
              <p:cNvPr id="473" name="Freeform 229"/>
              <p:cNvSpPr>
                <a:spLocks/>
              </p:cNvSpPr>
              <p:nvPr/>
            </p:nvSpPr>
            <p:spPr bwMode="gray">
              <a:xfrm>
                <a:off x="1172514" y="2215098"/>
                <a:ext cx="428358" cy="508940"/>
              </a:xfrm>
              <a:custGeom>
                <a:avLst/>
                <a:gdLst>
                  <a:gd name="T0" fmla="*/ 759 w 855"/>
                  <a:gd name="T1" fmla="*/ 545 h 1016"/>
                  <a:gd name="T2" fmla="*/ 367 w 855"/>
                  <a:gd name="T3" fmla="*/ 1016 h 1016"/>
                  <a:gd name="T4" fmla="*/ 0 w 855"/>
                  <a:gd name="T5" fmla="*/ 548 h 1016"/>
                  <a:gd name="T6" fmla="*/ 372 w 855"/>
                  <a:gd name="T7" fmla="*/ 0 h 1016"/>
                  <a:gd name="T8" fmla="*/ 759 w 855"/>
                  <a:gd name="T9" fmla="*/ 545 h 1016"/>
                </a:gdLst>
                <a:ahLst/>
                <a:cxnLst>
                  <a:cxn ang="0">
                    <a:pos x="T0" y="T1"/>
                  </a:cxn>
                  <a:cxn ang="0">
                    <a:pos x="T2" y="T3"/>
                  </a:cxn>
                  <a:cxn ang="0">
                    <a:pos x="T4" y="T5"/>
                  </a:cxn>
                  <a:cxn ang="0">
                    <a:pos x="T6" y="T7"/>
                  </a:cxn>
                  <a:cxn ang="0">
                    <a:pos x="T8" y="T9"/>
                  </a:cxn>
                </a:cxnLst>
                <a:rect l="0" t="0" r="r" b="b"/>
                <a:pathLst>
                  <a:path w="855" h="1016">
                    <a:moveTo>
                      <a:pt x="759" y="545"/>
                    </a:moveTo>
                    <a:cubicBezTo>
                      <a:pt x="759" y="750"/>
                      <a:pt x="568" y="1016"/>
                      <a:pt x="367" y="1016"/>
                    </a:cubicBezTo>
                    <a:cubicBezTo>
                      <a:pt x="193" y="1016"/>
                      <a:pt x="0" y="768"/>
                      <a:pt x="0" y="548"/>
                    </a:cubicBezTo>
                    <a:cubicBezTo>
                      <a:pt x="0" y="277"/>
                      <a:pt x="38" y="0"/>
                      <a:pt x="372" y="0"/>
                    </a:cubicBezTo>
                    <a:cubicBezTo>
                      <a:pt x="855" y="0"/>
                      <a:pt x="759" y="517"/>
                      <a:pt x="759" y="545"/>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74" name="Freeform 230"/>
              <p:cNvSpPr>
                <a:spLocks/>
              </p:cNvSpPr>
              <p:nvPr/>
            </p:nvSpPr>
            <p:spPr bwMode="gray">
              <a:xfrm>
                <a:off x="1537678" y="2434579"/>
                <a:ext cx="49198" cy="128083"/>
              </a:xfrm>
              <a:custGeom>
                <a:avLst/>
                <a:gdLst>
                  <a:gd name="T0" fmla="*/ 41 w 98"/>
                  <a:gd name="T1" fmla="*/ 0 h 256"/>
                  <a:gd name="T2" fmla="*/ 55 w 98"/>
                  <a:gd name="T3" fmla="*/ 132 h 256"/>
                  <a:gd name="T4" fmla="*/ 0 w 98"/>
                  <a:gd name="T5" fmla="*/ 256 h 256"/>
                  <a:gd name="T6" fmla="*/ 41 w 98"/>
                  <a:gd name="T7" fmla="*/ 0 h 256"/>
                </a:gdLst>
                <a:ahLst/>
                <a:cxnLst>
                  <a:cxn ang="0">
                    <a:pos x="T0" y="T1"/>
                  </a:cxn>
                  <a:cxn ang="0">
                    <a:pos x="T2" y="T3"/>
                  </a:cxn>
                  <a:cxn ang="0">
                    <a:pos x="T4" y="T5"/>
                  </a:cxn>
                  <a:cxn ang="0">
                    <a:pos x="T6" y="T7"/>
                  </a:cxn>
                </a:cxnLst>
                <a:rect l="0" t="0" r="r" b="b"/>
                <a:pathLst>
                  <a:path w="98" h="256">
                    <a:moveTo>
                      <a:pt x="41" y="0"/>
                    </a:moveTo>
                    <a:cubicBezTo>
                      <a:pt x="41" y="0"/>
                      <a:pt x="98" y="14"/>
                      <a:pt x="55" y="132"/>
                    </a:cubicBezTo>
                    <a:cubicBezTo>
                      <a:pt x="55" y="132"/>
                      <a:pt x="36" y="222"/>
                      <a:pt x="0" y="256"/>
                    </a:cubicBezTo>
                    <a:lnTo>
                      <a:pt x="41"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75" name="Freeform 235"/>
              <p:cNvSpPr>
                <a:spLocks/>
              </p:cNvSpPr>
              <p:nvPr/>
            </p:nvSpPr>
            <p:spPr bwMode="gray">
              <a:xfrm>
                <a:off x="1549341" y="2469144"/>
                <a:ext cx="19933" cy="63617"/>
              </a:xfrm>
              <a:custGeom>
                <a:avLst/>
                <a:gdLst>
                  <a:gd name="T0" fmla="*/ 20 w 40"/>
                  <a:gd name="T1" fmla="*/ 9 h 127"/>
                  <a:gd name="T2" fmla="*/ 15 w 40"/>
                  <a:gd name="T3" fmla="*/ 85 h 127"/>
                  <a:gd name="T4" fmla="*/ 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40" y="0"/>
                      <a:pt x="15" y="85"/>
                    </a:cubicBezTo>
                    <a:cubicBezTo>
                      <a:pt x="0" y="127"/>
                      <a:pt x="0" y="127"/>
                      <a:pt x="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6" name="Freeform 237"/>
              <p:cNvSpPr>
                <a:spLocks/>
              </p:cNvSpPr>
              <p:nvPr/>
            </p:nvSpPr>
            <p:spPr bwMode="gray">
              <a:xfrm>
                <a:off x="1484664" y="2350816"/>
                <a:ext cx="67646" cy="240050"/>
              </a:xfrm>
              <a:custGeom>
                <a:avLst/>
                <a:gdLst>
                  <a:gd name="T0" fmla="*/ 122 w 135"/>
                  <a:gd name="T1" fmla="*/ 272 h 479"/>
                  <a:gd name="T2" fmla="*/ 0 w 135"/>
                  <a:gd name="T3" fmla="*/ 479 h 479"/>
                  <a:gd name="T4" fmla="*/ 80 w 135"/>
                  <a:gd name="T5" fmla="*/ 155 h 479"/>
                  <a:gd name="T6" fmla="*/ 57 w 135"/>
                  <a:gd name="T7" fmla="*/ 0 h 479"/>
                  <a:gd name="T8" fmla="*/ 113 w 135"/>
                  <a:gd name="T9" fmla="*/ 184 h 479"/>
                  <a:gd name="T10" fmla="*/ 122 w 135"/>
                  <a:gd name="T11" fmla="*/ 272 h 479"/>
                </a:gdLst>
                <a:ahLst/>
                <a:cxnLst>
                  <a:cxn ang="0">
                    <a:pos x="T0" y="T1"/>
                  </a:cxn>
                  <a:cxn ang="0">
                    <a:pos x="T2" y="T3"/>
                  </a:cxn>
                  <a:cxn ang="0">
                    <a:pos x="T4" y="T5"/>
                  </a:cxn>
                  <a:cxn ang="0">
                    <a:pos x="T6" y="T7"/>
                  </a:cxn>
                  <a:cxn ang="0">
                    <a:pos x="T8" y="T9"/>
                  </a:cxn>
                  <a:cxn ang="0">
                    <a:pos x="T10" y="T11"/>
                  </a:cxn>
                </a:cxnLst>
                <a:rect l="0" t="0" r="r" b="b"/>
                <a:pathLst>
                  <a:path w="135" h="479">
                    <a:moveTo>
                      <a:pt x="122" y="272"/>
                    </a:moveTo>
                    <a:cubicBezTo>
                      <a:pt x="122" y="272"/>
                      <a:pt x="114" y="415"/>
                      <a:pt x="0" y="479"/>
                    </a:cubicBezTo>
                    <a:cubicBezTo>
                      <a:pt x="0" y="479"/>
                      <a:pt x="135" y="344"/>
                      <a:pt x="80" y="155"/>
                    </a:cubicBezTo>
                    <a:cubicBezTo>
                      <a:pt x="80" y="155"/>
                      <a:pt x="31" y="125"/>
                      <a:pt x="57" y="0"/>
                    </a:cubicBezTo>
                    <a:cubicBezTo>
                      <a:pt x="57" y="0"/>
                      <a:pt x="50" y="112"/>
                      <a:pt x="113" y="184"/>
                    </a:cubicBezTo>
                    <a:cubicBezTo>
                      <a:pt x="113" y="184"/>
                      <a:pt x="135" y="218"/>
                      <a:pt x="122" y="272"/>
                    </a:cubicBez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77" name="Freeform 251"/>
              <p:cNvSpPr>
                <a:spLocks/>
              </p:cNvSpPr>
              <p:nvPr/>
            </p:nvSpPr>
            <p:spPr bwMode="gray">
              <a:xfrm>
                <a:off x="1138585" y="2432882"/>
                <a:ext cx="43472" cy="115360"/>
              </a:xfrm>
              <a:custGeom>
                <a:avLst/>
                <a:gdLst>
                  <a:gd name="T0" fmla="*/ 68 w 87"/>
                  <a:gd name="T1" fmla="*/ 37 h 230"/>
                  <a:gd name="T2" fmla="*/ 86 w 87"/>
                  <a:gd name="T3" fmla="*/ 83 h 230"/>
                  <a:gd name="T4" fmla="*/ 80 w 87"/>
                  <a:gd name="T5" fmla="*/ 170 h 230"/>
                  <a:gd name="T6" fmla="*/ 87 w 87"/>
                  <a:gd name="T7" fmla="*/ 230 h 230"/>
                  <a:gd name="T8" fmla="*/ 44 w 87"/>
                  <a:gd name="T9" fmla="*/ 159 h 230"/>
                  <a:gd name="T10" fmla="*/ 68 w 87"/>
                  <a:gd name="T11" fmla="*/ 37 h 230"/>
                </a:gdLst>
                <a:ahLst/>
                <a:cxnLst>
                  <a:cxn ang="0">
                    <a:pos x="T0" y="T1"/>
                  </a:cxn>
                  <a:cxn ang="0">
                    <a:pos x="T2" y="T3"/>
                  </a:cxn>
                  <a:cxn ang="0">
                    <a:pos x="T4" y="T5"/>
                  </a:cxn>
                  <a:cxn ang="0">
                    <a:pos x="T6" y="T7"/>
                  </a:cxn>
                  <a:cxn ang="0">
                    <a:pos x="T8" y="T9"/>
                  </a:cxn>
                  <a:cxn ang="0">
                    <a:pos x="T10" y="T11"/>
                  </a:cxn>
                </a:cxnLst>
                <a:rect l="0" t="0" r="r" b="b"/>
                <a:pathLst>
                  <a:path w="87" h="230">
                    <a:moveTo>
                      <a:pt x="68" y="37"/>
                    </a:moveTo>
                    <a:cubicBezTo>
                      <a:pt x="68" y="37"/>
                      <a:pt x="80" y="60"/>
                      <a:pt x="86" y="83"/>
                    </a:cubicBezTo>
                    <a:cubicBezTo>
                      <a:pt x="86" y="83"/>
                      <a:pt x="66" y="137"/>
                      <a:pt x="80" y="170"/>
                    </a:cubicBezTo>
                    <a:cubicBezTo>
                      <a:pt x="87" y="230"/>
                      <a:pt x="87" y="230"/>
                      <a:pt x="87" y="230"/>
                    </a:cubicBezTo>
                    <a:cubicBezTo>
                      <a:pt x="87" y="230"/>
                      <a:pt x="54" y="219"/>
                      <a:pt x="44" y="159"/>
                    </a:cubicBezTo>
                    <a:cubicBezTo>
                      <a:pt x="44" y="159"/>
                      <a:pt x="0" y="0"/>
                      <a:pt x="68" y="37"/>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78" name="Freeform 252"/>
              <p:cNvSpPr>
                <a:spLocks/>
              </p:cNvSpPr>
              <p:nvPr/>
            </p:nvSpPr>
            <p:spPr bwMode="gray">
              <a:xfrm>
                <a:off x="1160639" y="2469992"/>
                <a:ext cx="19933" cy="63617"/>
              </a:xfrm>
              <a:custGeom>
                <a:avLst/>
                <a:gdLst>
                  <a:gd name="T0" fmla="*/ 20 w 40"/>
                  <a:gd name="T1" fmla="*/ 9 h 127"/>
                  <a:gd name="T2" fmla="*/ 26 w 40"/>
                  <a:gd name="T3" fmla="*/ 85 h 127"/>
                  <a:gd name="T4" fmla="*/ 4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0" y="0"/>
                      <a:pt x="26" y="85"/>
                    </a:cubicBezTo>
                    <a:cubicBezTo>
                      <a:pt x="40" y="127"/>
                      <a:pt x="40" y="127"/>
                      <a:pt x="4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9" name="Freeform 253"/>
              <p:cNvSpPr>
                <a:spLocks/>
              </p:cNvSpPr>
              <p:nvPr/>
            </p:nvSpPr>
            <p:spPr bwMode="gray">
              <a:xfrm>
                <a:off x="1183117" y="2487169"/>
                <a:ext cx="64678" cy="108150"/>
              </a:xfrm>
              <a:custGeom>
                <a:avLst/>
                <a:gdLst>
                  <a:gd name="T0" fmla="*/ 7 w 129"/>
                  <a:gd name="T1" fmla="*/ 51 h 216"/>
                  <a:gd name="T2" fmla="*/ 129 w 129"/>
                  <a:gd name="T3" fmla="*/ 216 h 216"/>
                  <a:gd name="T4" fmla="*/ 11 w 129"/>
                  <a:gd name="T5" fmla="*/ 0 h 216"/>
                  <a:gd name="T6" fmla="*/ 7 w 129"/>
                  <a:gd name="T7" fmla="*/ 51 h 216"/>
                </a:gdLst>
                <a:ahLst/>
                <a:cxnLst>
                  <a:cxn ang="0">
                    <a:pos x="T0" y="T1"/>
                  </a:cxn>
                  <a:cxn ang="0">
                    <a:pos x="T2" y="T3"/>
                  </a:cxn>
                  <a:cxn ang="0">
                    <a:pos x="T4" y="T5"/>
                  </a:cxn>
                  <a:cxn ang="0">
                    <a:pos x="T6" y="T7"/>
                  </a:cxn>
                </a:cxnLst>
                <a:rect l="0" t="0" r="r" b="b"/>
                <a:pathLst>
                  <a:path w="129" h="216">
                    <a:moveTo>
                      <a:pt x="7" y="51"/>
                    </a:moveTo>
                    <a:cubicBezTo>
                      <a:pt x="7" y="51"/>
                      <a:pt x="0" y="171"/>
                      <a:pt x="129" y="216"/>
                    </a:cubicBezTo>
                    <a:cubicBezTo>
                      <a:pt x="129" y="216"/>
                      <a:pt x="15" y="173"/>
                      <a:pt x="11" y="0"/>
                    </a:cubicBezTo>
                    <a:lnTo>
                      <a:pt x="7" y="51"/>
                    </a:ln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de-DE" dirty="0"/>
              </a:p>
            </p:txBody>
          </p:sp>
        </p:grpSp>
        <p:sp>
          <p:nvSpPr>
            <p:cNvPr id="454" name="Ellipse 453"/>
            <p:cNvSpPr/>
            <p:nvPr/>
          </p:nvSpPr>
          <p:spPr bwMode="gray">
            <a:xfrm>
              <a:off x="3203742" y="2256664"/>
              <a:ext cx="1070219" cy="340804"/>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55" name="Freeform 221"/>
            <p:cNvSpPr>
              <a:spLocks/>
            </p:cNvSpPr>
            <p:nvPr/>
          </p:nvSpPr>
          <p:spPr bwMode="gray">
            <a:xfrm>
              <a:off x="3321079" y="1980824"/>
              <a:ext cx="835545" cy="562108"/>
            </a:xfrm>
            <a:custGeom>
              <a:avLst/>
              <a:gdLst>
                <a:gd name="T0" fmla="*/ 658 w 1928"/>
                <a:gd name="T1" fmla="*/ 1 h 1283"/>
                <a:gd name="T2" fmla="*/ 1231 w 1928"/>
                <a:gd name="T3" fmla="*/ 0 h 1283"/>
                <a:gd name="T4" fmla="*/ 1398 w 1928"/>
                <a:gd name="T5" fmla="*/ 116 h 1283"/>
                <a:gd name="T6" fmla="*/ 1759 w 1928"/>
                <a:gd name="T7" fmla="*/ 327 h 1283"/>
                <a:gd name="T8" fmla="*/ 1889 w 1928"/>
                <a:gd name="T9" fmla="*/ 1055 h 1283"/>
                <a:gd name="T10" fmla="*/ 1830 w 1928"/>
                <a:gd name="T11" fmla="*/ 1119 h 1283"/>
                <a:gd name="T12" fmla="*/ 955 w 1928"/>
                <a:gd name="T13" fmla="*/ 1271 h 1283"/>
                <a:gd name="T14" fmla="*/ 49 w 1928"/>
                <a:gd name="T15" fmla="*/ 1096 h 1283"/>
                <a:gd name="T16" fmla="*/ 0 w 1928"/>
                <a:gd name="T17" fmla="*/ 976 h 1283"/>
                <a:gd name="T18" fmla="*/ 162 w 1928"/>
                <a:gd name="T19" fmla="*/ 284 h 1283"/>
                <a:gd name="T20" fmla="*/ 301 w 1928"/>
                <a:gd name="T21" fmla="*/ 190 h 1283"/>
                <a:gd name="T22" fmla="*/ 658 w 1928"/>
                <a:gd name="T23" fmla="*/ 1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8" h="1283">
                  <a:moveTo>
                    <a:pt x="658" y="1"/>
                  </a:moveTo>
                  <a:cubicBezTo>
                    <a:pt x="658" y="1"/>
                    <a:pt x="905" y="641"/>
                    <a:pt x="1231" y="0"/>
                  </a:cubicBezTo>
                  <a:cubicBezTo>
                    <a:pt x="1231" y="0"/>
                    <a:pt x="1232" y="58"/>
                    <a:pt x="1398" y="116"/>
                  </a:cubicBezTo>
                  <a:cubicBezTo>
                    <a:pt x="1398" y="116"/>
                    <a:pt x="1708" y="214"/>
                    <a:pt x="1759" y="327"/>
                  </a:cubicBezTo>
                  <a:cubicBezTo>
                    <a:pt x="1759" y="327"/>
                    <a:pt x="1928" y="713"/>
                    <a:pt x="1889" y="1055"/>
                  </a:cubicBezTo>
                  <a:cubicBezTo>
                    <a:pt x="1889" y="1055"/>
                    <a:pt x="1887" y="1083"/>
                    <a:pt x="1830" y="1119"/>
                  </a:cubicBezTo>
                  <a:cubicBezTo>
                    <a:pt x="1830" y="1119"/>
                    <a:pt x="1492" y="1283"/>
                    <a:pt x="955" y="1271"/>
                  </a:cubicBezTo>
                  <a:cubicBezTo>
                    <a:pt x="955" y="1271"/>
                    <a:pt x="382" y="1245"/>
                    <a:pt x="49" y="1096"/>
                  </a:cubicBezTo>
                  <a:cubicBezTo>
                    <a:pt x="49" y="1096"/>
                    <a:pt x="2" y="1085"/>
                    <a:pt x="0" y="976"/>
                  </a:cubicBezTo>
                  <a:cubicBezTo>
                    <a:pt x="0" y="976"/>
                    <a:pt x="17" y="498"/>
                    <a:pt x="162" y="284"/>
                  </a:cubicBezTo>
                  <a:cubicBezTo>
                    <a:pt x="162" y="284"/>
                    <a:pt x="203" y="227"/>
                    <a:pt x="301" y="190"/>
                  </a:cubicBezTo>
                  <a:cubicBezTo>
                    <a:pt x="301" y="190"/>
                    <a:pt x="636" y="88"/>
                    <a:pt x="658" y="1"/>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6" name="Freeform 222"/>
            <p:cNvSpPr>
              <a:spLocks/>
            </p:cNvSpPr>
            <p:nvPr/>
          </p:nvSpPr>
          <p:spPr bwMode="gray">
            <a:xfrm>
              <a:off x="3729772" y="1959312"/>
              <a:ext cx="128771" cy="233857"/>
            </a:xfrm>
            <a:custGeom>
              <a:avLst/>
              <a:gdLst>
                <a:gd name="T0" fmla="*/ 0 w 297"/>
                <a:gd name="T1" fmla="*/ 323 h 534"/>
                <a:gd name="T2" fmla="*/ 218 w 297"/>
                <a:gd name="T3" fmla="*/ 534 h 534"/>
                <a:gd name="T4" fmla="*/ 294 w 297"/>
                <a:gd name="T5" fmla="*/ 59 h 534"/>
                <a:gd name="T6" fmla="*/ 276 w 297"/>
                <a:gd name="T7" fmla="*/ 0 h 534"/>
                <a:gd name="T8" fmla="*/ 0 w 297"/>
                <a:gd name="T9" fmla="*/ 323 h 534"/>
              </a:gdLst>
              <a:ahLst/>
              <a:cxnLst>
                <a:cxn ang="0">
                  <a:pos x="T0" y="T1"/>
                </a:cxn>
                <a:cxn ang="0">
                  <a:pos x="T2" y="T3"/>
                </a:cxn>
                <a:cxn ang="0">
                  <a:pos x="T4" y="T5"/>
                </a:cxn>
                <a:cxn ang="0">
                  <a:pos x="T6" y="T7"/>
                </a:cxn>
                <a:cxn ang="0">
                  <a:pos x="T8" y="T9"/>
                </a:cxn>
              </a:cxnLst>
              <a:rect l="0" t="0" r="r" b="b"/>
              <a:pathLst>
                <a:path w="297" h="534">
                  <a:moveTo>
                    <a:pt x="0" y="323"/>
                  </a:moveTo>
                  <a:cubicBezTo>
                    <a:pt x="0" y="323"/>
                    <a:pt x="86" y="315"/>
                    <a:pt x="218" y="534"/>
                  </a:cubicBezTo>
                  <a:cubicBezTo>
                    <a:pt x="218" y="534"/>
                    <a:pt x="297" y="161"/>
                    <a:pt x="294" y="59"/>
                  </a:cubicBezTo>
                  <a:cubicBezTo>
                    <a:pt x="294" y="59"/>
                    <a:pt x="276" y="13"/>
                    <a:pt x="276" y="0"/>
                  </a:cubicBezTo>
                  <a:cubicBezTo>
                    <a:pt x="276" y="0"/>
                    <a:pt x="228" y="260"/>
                    <a:pt x="0" y="323"/>
                  </a:cubicBezTo>
                  <a:close/>
                </a:path>
              </a:pathLst>
            </a:custGeom>
            <a:gradFill>
              <a:gsLst>
                <a:gs pos="0">
                  <a:srgbClr val="FFFFFF"/>
                </a:gs>
                <a:gs pos="100000">
                  <a:srgbClr val="DDDDDD">
                    <a:lumMod val="95000"/>
                    <a:lumOff val="5000"/>
                  </a:srgbClr>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7" name="Freeform 223"/>
            <p:cNvSpPr>
              <a:spLocks/>
            </p:cNvSpPr>
            <p:nvPr/>
          </p:nvSpPr>
          <p:spPr bwMode="gray">
            <a:xfrm>
              <a:off x="3640989" y="2100812"/>
              <a:ext cx="183251" cy="391676"/>
            </a:xfrm>
            <a:custGeom>
              <a:avLst/>
              <a:gdLst>
                <a:gd name="T0" fmla="*/ 0 w 423"/>
                <a:gd name="T1" fmla="*/ 209 h 894"/>
                <a:gd name="T2" fmla="*/ 213 w 423"/>
                <a:gd name="T3" fmla="*/ 894 h 894"/>
                <a:gd name="T4" fmla="*/ 423 w 423"/>
                <a:gd name="T5" fmla="*/ 209 h 894"/>
                <a:gd name="T6" fmla="*/ 208 w 423"/>
                <a:gd name="T7" fmla="*/ 1 h 894"/>
                <a:gd name="T8" fmla="*/ 0 w 423"/>
                <a:gd name="T9" fmla="*/ 209 h 894"/>
              </a:gdLst>
              <a:ahLst/>
              <a:cxnLst>
                <a:cxn ang="0">
                  <a:pos x="T0" y="T1"/>
                </a:cxn>
                <a:cxn ang="0">
                  <a:pos x="T2" y="T3"/>
                </a:cxn>
                <a:cxn ang="0">
                  <a:pos x="T4" y="T5"/>
                </a:cxn>
                <a:cxn ang="0">
                  <a:pos x="T6" y="T7"/>
                </a:cxn>
                <a:cxn ang="0">
                  <a:pos x="T8" y="T9"/>
                </a:cxn>
              </a:cxnLst>
              <a:rect l="0" t="0" r="r" b="b"/>
              <a:pathLst>
                <a:path w="423" h="894">
                  <a:moveTo>
                    <a:pt x="0" y="209"/>
                  </a:moveTo>
                  <a:cubicBezTo>
                    <a:pt x="0" y="209"/>
                    <a:pt x="115" y="818"/>
                    <a:pt x="213" y="894"/>
                  </a:cubicBezTo>
                  <a:cubicBezTo>
                    <a:pt x="213" y="894"/>
                    <a:pt x="382" y="508"/>
                    <a:pt x="423" y="209"/>
                  </a:cubicBezTo>
                  <a:cubicBezTo>
                    <a:pt x="423" y="209"/>
                    <a:pt x="320" y="11"/>
                    <a:pt x="208" y="1"/>
                  </a:cubicBezTo>
                  <a:cubicBezTo>
                    <a:pt x="208" y="1"/>
                    <a:pt x="126" y="0"/>
                    <a:pt x="0" y="20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8" name="Freeform 226"/>
            <p:cNvSpPr>
              <a:spLocks/>
            </p:cNvSpPr>
            <p:nvPr/>
          </p:nvSpPr>
          <p:spPr bwMode="gray">
            <a:xfrm>
              <a:off x="3489656" y="1983420"/>
              <a:ext cx="272217" cy="554133"/>
            </a:xfrm>
            <a:custGeom>
              <a:avLst/>
              <a:gdLst>
                <a:gd name="T0" fmla="*/ 265 w 628"/>
                <a:gd name="T1" fmla="*/ 0 h 1265"/>
                <a:gd name="T2" fmla="*/ 628 w 628"/>
                <a:gd name="T3" fmla="*/ 1265 h 1265"/>
                <a:gd name="T4" fmla="*/ 494 w 628"/>
                <a:gd name="T5" fmla="*/ 1259 h 1265"/>
                <a:gd name="T6" fmla="*/ 0 w 628"/>
                <a:gd name="T7" fmla="*/ 361 h 1265"/>
                <a:gd name="T8" fmla="*/ 124 w 628"/>
                <a:gd name="T9" fmla="*/ 263 h 1265"/>
                <a:gd name="T10" fmla="*/ 33 w 628"/>
                <a:gd name="T11" fmla="*/ 176 h 1265"/>
                <a:gd name="T12" fmla="*/ 265 w 628"/>
                <a:gd name="T13" fmla="*/ 0 h 1265"/>
              </a:gdLst>
              <a:ahLst/>
              <a:cxnLst>
                <a:cxn ang="0">
                  <a:pos x="T0" y="T1"/>
                </a:cxn>
                <a:cxn ang="0">
                  <a:pos x="T2" y="T3"/>
                </a:cxn>
                <a:cxn ang="0">
                  <a:pos x="T4" y="T5"/>
                </a:cxn>
                <a:cxn ang="0">
                  <a:pos x="T6" y="T7"/>
                </a:cxn>
                <a:cxn ang="0">
                  <a:pos x="T8" y="T9"/>
                </a:cxn>
                <a:cxn ang="0">
                  <a:pos x="T10" y="T11"/>
                </a:cxn>
                <a:cxn ang="0">
                  <a:pos x="T12" y="T13"/>
                </a:cxn>
              </a:cxnLst>
              <a:rect l="0" t="0" r="r" b="b"/>
              <a:pathLst>
                <a:path w="628" h="1265">
                  <a:moveTo>
                    <a:pt x="265" y="0"/>
                  </a:moveTo>
                  <a:cubicBezTo>
                    <a:pt x="265" y="0"/>
                    <a:pt x="377" y="1008"/>
                    <a:pt x="628" y="1265"/>
                  </a:cubicBezTo>
                  <a:cubicBezTo>
                    <a:pt x="628" y="1265"/>
                    <a:pt x="506" y="1259"/>
                    <a:pt x="494" y="1259"/>
                  </a:cubicBezTo>
                  <a:cubicBezTo>
                    <a:pt x="494" y="1259"/>
                    <a:pt x="223" y="968"/>
                    <a:pt x="0" y="361"/>
                  </a:cubicBezTo>
                  <a:cubicBezTo>
                    <a:pt x="124" y="263"/>
                    <a:pt x="124" y="263"/>
                    <a:pt x="124" y="263"/>
                  </a:cubicBezTo>
                  <a:cubicBezTo>
                    <a:pt x="33" y="176"/>
                    <a:pt x="33" y="176"/>
                    <a:pt x="33" y="176"/>
                  </a:cubicBezTo>
                  <a:cubicBezTo>
                    <a:pt x="33" y="176"/>
                    <a:pt x="147" y="158"/>
                    <a:pt x="26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9" name="Freeform 227"/>
            <p:cNvSpPr>
              <a:spLocks/>
            </p:cNvSpPr>
            <p:nvPr/>
          </p:nvSpPr>
          <p:spPr bwMode="gray">
            <a:xfrm>
              <a:off x="3731056" y="1980268"/>
              <a:ext cx="240483" cy="555617"/>
            </a:xfrm>
            <a:custGeom>
              <a:avLst/>
              <a:gdLst>
                <a:gd name="T0" fmla="*/ 283 w 555"/>
                <a:gd name="T1" fmla="*/ 0 h 1268"/>
                <a:gd name="T2" fmla="*/ 521 w 555"/>
                <a:gd name="T3" fmla="*/ 188 h 1268"/>
                <a:gd name="T4" fmla="*/ 431 w 555"/>
                <a:gd name="T5" fmla="*/ 281 h 1268"/>
                <a:gd name="T6" fmla="*/ 555 w 555"/>
                <a:gd name="T7" fmla="*/ 374 h 1268"/>
                <a:gd name="T8" fmla="*/ 69 w 555"/>
                <a:gd name="T9" fmla="*/ 1268 h 1268"/>
                <a:gd name="T10" fmla="*/ 0 w 555"/>
                <a:gd name="T11" fmla="*/ 1174 h 1268"/>
                <a:gd name="T12" fmla="*/ 283 w 555"/>
                <a:gd name="T13" fmla="*/ 0 h 1268"/>
              </a:gdLst>
              <a:ahLst/>
              <a:cxnLst>
                <a:cxn ang="0">
                  <a:pos x="T0" y="T1"/>
                </a:cxn>
                <a:cxn ang="0">
                  <a:pos x="T2" y="T3"/>
                </a:cxn>
                <a:cxn ang="0">
                  <a:pos x="T4" y="T5"/>
                </a:cxn>
                <a:cxn ang="0">
                  <a:pos x="T6" y="T7"/>
                </a:cxn>
                <a:cxn ang="0">
                  <a:pos x="T8" y="T9"/>
                </a:cxn>
                <a:cxn ang="0">
                  <a:pos x="T10" y="T11"/>
                </a:cxn>
                <a:cxn ang="0">
                  <a:pos x="T12" y="T13"/>
                </a:cxn>
              </a:cxnLst>
              <a:rect l="0" t="0" r="r" b="b"/>
              <a:pathLst>
                <a:path w="555" h="1268">
                  <a:moveTo>
                    <a:pt x="283" y="0"/>
                  </a:moveTo>
                  <a:cubicBezTo>
                    <a:pt x="283" y="0"/>
                    <a:pt x="337" y="162"/>
                    <a:pt x="521" y="188"/>
                  </a:cubicBezTo>
                  <a:cubicBezTo>
                    <a:pt x="431" y="281"/>
                    <a:pt x="431" y="281"/>
                    <a:pt x="431" y="281"/>
                  </a:cubicBezTo>
                  <a:cubicBezTo>
                    <a:pt x="555" y="374"/>
                    <a:pt x="555" y="374"/>
                    <a:pt x="555" y="374"/>
                  </a:cubicBezTo>
                  <a:cubicBezTo>
                    <a:pt x="555" y="374"/>
                    <a:pt x="349" y="983"/>
                    <a:pt x="69" y="1268"/>
                  </a:cubicBezTo>
                  <a:cubicBezTo>
                    <a:pt x="69" y="1268"/>
                    <a:pt x="17" y="1225"/>
                    <a:pt x="0" y="1174"/>
                  </a:cubicBezTo>
                  <a:cubicBezTo>
                    <a:pt x="0" y="1174"/>
                    <a:pt x="199" y="766"/>
                    <a:pt x="283"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0" name="Freeform 228"/>
            <p:cNvSpPr>
              <a:spLocks/>
            </p:cNvSpPr>
            <p:nvPr/>
          </p:nvSpPr>
          <p:spPr bwMode="gray">
            <a:xfrm>
              <a:off x="3605403" y="1960981"/>
              <a:ext cx="124368" cy="231816"/>
            </a:xfrm>
            <a:custGeom>
              <a:avLst/>
              <a:gdLst>
                <a:gd name="T0" fmla="*/ 287 w 287"/>
                <a:gd name="T1" fmla="*/ 319 h 529"/>
                <a:gd name="T2" fmla="*/ 284 w 287"/>
                <a:gd name="T3" fmla="*/ 320 h 529"/>
                <a:gd name="T4" fmla="*/ 84 w 287"/>
                <a:gd name="T5" fmla="*/ 527 h 529"/>
                <a:gd name="T6" fmla="*/ 82 w 287"/>
                <a:gd name="T7" fmla="*/ 529 h 529"/>
                <a:gd name="T8" fmla="*/ 3 w 287"/>
                <a:gd name="T9" fmla="*/ 55 h 529"/>
                <a:gd name="T10" fmla="*/ 19 w 287"/>
                <a:gd name="T11" fmla="*/ 0 h 529"/>
                <a:gd name="T12" fmla="*/ 287 w 287"/>
                <a:gd name="T13" fmla="*/ 319 h 529"/>
              </a:gdLst>
              <a:ahLst/>
              <a:cxnLst>
                <a:cxn ang="0">
                  <a:pos x="T0" y="T1"/>
                </a:cxn>
                <a:cxn ang="0">
                  <a:pos x="T2" y="T3"/>
                </a:cxn>
                <a:cxn ang="0">
                  <a:pos x="T4" y="T5"/>
                </a:cxn>
                <a:cxn ang="0">
                  <a:pos x="T6" y="T7"/>
                </a:cxn>
                <a:cxn ang="0">
                  <a:pos x="T8" y="T9"/>
                </a:cxn>
                <a:cxn ang="0">
                  <a:pos x="T10" y="T11"/>
                </a:cxn>
                <a:cxn ang="0">
                  <a:pos x="T12" y="T13"/>
                </a:cxn>
              </a:cxnLst>
              <a:rect l="0" t="0" r="r" b="b"/>
              <a:pathLst>
                <a:path w="287" h="529">
                  <a:moveTo>
                    <a:pt x="287" y="319"/>
                  </a:moveTo>
                  <a:cubicBezTo>
                    <a:pt x="287" y="319"/>
                    <a:pt x="286" y="319"/>
                    <a:pt x="284" y="320"/>
                  </a:cubicBezTo>
                  <a:cubicBezTo>
                    <a:pt x="268" y="323"/>
                    <a:pt x="199" y="345"/>
                    <a:pt x="84" y="527"/>
                  </a:cubicBezTo>
                  <a:cubicBezTo>
                    <a:pt x="83" y="527"/>
                    <a:pt x="83" y="528"/>
                    <a:pt x="82" y="529"/>
                  </a:cubicBezTo>
                  <a:cubicBezTo>
                    <a:pt x="82" y="529"/>
                    <a:pt x="0" y="157"/>
                    <a:pt x="3" y="55"/>
                  </a:cubicBezTo>
                  <a:cubicBezTo>
                    <a:pt x="3" y="55"/>
                    <a:pt x="19" y="13"/>
                    <a:pt x="19" y="0"/>
                  </a:cubicBezTo>
                  <a:cubicBezTo>
                    <a:pt x="19" y="0"/>
                    <a:pt x="60" y="261"/>
                    <a:pt x="287" y="31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1" name="Freeform 233"/>
            <p:cNvSpPr>
              <a:spLocks/>
            </p:cNvSpPr>
            <p:nvPr/>
          </p:nvSpPr>
          <p:spPr bwMode="gray">
            <a:xfrm>
              <a:off x="3940722" y="2096918"/>
              <a:ext cx="115748" cy="403916"/>
            </a:xfrm>
            <a:custGeom>
              <a:avLst/>
              <a:gdLst>
                <a:gd name="T0" fmla="*/ 267 w 267"/>
                <a:gd name="T1" fmla="*/ 0 h 922"/>
                <a:gd name="T2" fmla="*/ 162 w 267"/>
                <a:gd name="T3" fmla="*/ 911 h 922"/>
                <a:gd name="T4" fmla="*/ 135 w 267"/>
                <a:gd name="T5" fmla="*/ 922 h 922"/>
                <a:gd name="T6" fmla="*/ 267 w 267"/>
                <a:gd name="T7" fmla="*/ 0 h 922"/>
              </a:gdLst>
              <a:ahLst/>
              <a:cxnLst>
                <a:cxn ang="0">
                  <a:pos x="T0" y="T1"/>
                </a:cxn>
                <a:cxn ang="0">
                  <a:pos x="T2" y="T3"/>
                </a:cxn>
                <a:cxn ang="0">
                  <a:pos x="T4" y="T5"/>
                </a:cxn>
                <a:cxn ang="0">
                  <a:pos x="T6" y="T7"/>
                </a:cxn>
              </a:cxnLst>
              <a:rect l="0" t="0" r="r" b="b"/>
              <a:pathLst>
                <a:path w="267" h="922">
                  <a:moveTo>
                    <a:pt x="267" y="0"/>
                  </a:moveTo>
                  <a:cubicBezTo>
                    <a:pt x="267" y="0"/>
                    <a:pt x="30" y="459"/>
                    <a:pt x="162" y="911"/>
                  </a:cubicBezTo>
                  <a:cubicBezTo>
                    <a:pt x="135" y="922"/>
                    <a:pt x="135" y="922"/>
                    <a:pt x="135" y="922"/>
                  </a:cubicBezTo>
                  <a:cubicBezTo>
                    <a:pt x="135" y="922"/>
                    <a:pt x="0" y="493"/>
                    <a:pt x="267"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2" name="Freeform 234"/>
            <p:cNvSpPr>
              <a:spLocks/>
            </p:cNvSpPr>
            <p:nvPr/>
          </p:nvSpPr>
          <p:spPr bwMode="gray">
            <a:xfrm>
              <a:off x="3399039" y="2100812"/>
              <a:ext cx="115748" cy="399094"/>
            </a:xfrm>
            <a:custGeom>
              <a:avLst/>
              <a:gdLst>
                <a:gd name="T0" fmla="*/ 0 w 267"/>
                <a:gd name="T1" fmla="*/ 0 h 911"/>
                <a:gd name="T2" fmla="*/ 102 w 267"/>
                <a:gd name="T3" fmla="*/ 902 h 911"/>
                <a:gd name="T4" fmla="*/ 131 w 267"/>
                <a:gd name="T5" fmla="*/ 911 h 911"/>
                <a:gd name="T6" fmla="*/ 0 w 267"/>
                <a:gd name="T7" fmla="*/ 0 h 911"/>
              </a:gdLst>
              <a:ahLst/>
              <a:cxnLst>
                <a:cxn ang="0">
                  <a:pos x="T0" y="T1"/>
                </a:cxn>
                <a:cxn ang="0">
                  <a:pos x="T2" y="T3"/>
                </a:cxn>
                <a:cxn ang="0">
                  <a:pos x="T4" y="T5"/>
                </a:cxn>
                <a:cxn ang="0">
                  <a:pos x="T6" y="T7"/>
                </a:cxn>
              </a:cxnLst>
              <a:rect l="0" t="0" r="r" b="b"/>
              <a:pathLst>
                <a:path w="267" h="911">
                  <a:moveTo>
                    <a:pt x="0" y="0"/>
                  </a:moveTo>
                  <a:cubicBezTo>
                    <a:pt x="0" y="0"/>
                    <a:pt x="233" y="450"/>
                    <a:pt x="102" y="902"/>
                  </a:cubicBezTo>
                  <a:cubicBezTo>
                    <a:pt x="131" y="911"/>
                    <a:pt x="131" y="911"/>
                    <a:pt x="131" y="911"/>
                  </a:cubicBezTo>
                  <a:cubicBezTo>
                    <a:pt x="131" y="911"/>
                    <a:pt x="267" y="493"/>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3" name="Freeform 238"/>
            <p:cNvSpPr>
              <a:spLocks/>
            </p:cNvSpPr>
            <p:nvPr/>
          </p:nvSpPr>
          <p:spPr bwMode="gray">
            <a:xfrm>
              <a:off x="3731056" y="2100812"/>
              <a:ext cx="92267" cy="91058"/>
            </a:xfrm>
            <a:custGeom>
              <a:avLst/>
              <a:gdLst>
                <a:gd name="T0" fmla="*/ 0 w 213"/>
                <a:gd name="T1" fmla="*/ 0 h 208"/>
                <a:gd name="T2" fmla="*/ 136 w 213"/>
                <a:gd name="T3" fmla="*/ 93 h 208"/>
                <a:gd name="T4" fmla="*/ 213 w 213"/>
                <a:gd name="T5" fmla="*/ 208 h 208"/>
                <a:gd name="T6" fmla="*/ 0 w 213"/>
                <a:gd name="T7" fmla="*/ 0 h 208"/>
              </a:gdLst>
              <a:ahLst/>
              <a:cxnLst>
                <a:cxn ang="0">
                  <a:pos x="T0" y="T1"/>
                </a:cxn>
                <a:cxn ang="0">
                  <a:pos x="T2" y="T3"/>
                </a:cxn>
                <a:cxn ang="0">
                  <a:pos x="T4" y="T5"/>
                </a:cxn>
                <a:cxn ang="0">
                  <a:pos x="T6" y="T7"/>
                </a:cxn>
              </a:cxnLst>
              <a:rect l="0" t="0" r="r" b="b"/>
              <a:pathLst>
                <a:path w="213" h="208">
                  <a:moveTo>
                    <a:pt x="0" y="0"/>
                  </a:moveTo>
                  <a:cubicBezTo>
                    <a:pt x="0" y="0"/>
                    <a:pt x="70" y="12"/>
                    <a:pt x="136" y="93"/>
                  </a:cubicBezTo>
                  <a:cubicBezTo>
                    <a:pt x="136" y="93"/>
                    <a:pt x="197" y="171"/>
                    <a:pt x="213" y="208"/>
                  </a:cubicBezTo>
                  <a:cubicBezTo>
                    <a:pt x="213" y="208"/>
                    <a:pt x="137" y="2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4" name="Freeform 244"/>
            <p:cNvSpPr>
              <a:spLocks/>
            </p:cNvSpPr>
            <p:nvPr/>
          </p:nvSpPr>
          <p:spPr bwMode="gray">
            <a:xfrm>
              <a:off x="3640989" y="2095990"/>
              <a:ext cx="88782" cy="96806"/>
            </a:xfrm>
            <a:custGeom>
              <a:avLst/>
              <a:gdLst>
                <a:gd name="T0" fmla="*/ 0 w 205"/>
                <a:gd name="T1" fmla="*/ 221 h 221"/>
                <a:gd name="T2" fmla="*/ 205 w 205"/>
                <a:gd name="T3" fmla="*/ 11 h 221"/>
                <a:gd name="T4" fmla="*/ 0 w 205"/>
                <a:gd name="T5" fmla="*/ 221 h 221"/>
              </a:gdLst>
              <a:ahLst/>
              <a:cxnLst>
                <a:cxn ang="0">
                  <a:pos x="T0" y="T1"/>
                </a:cxn>
                <a:cxn ang="0">
                  <a:pos x="T2" y="T3"/>
                </a:cxn>
                <a:cxn ang="0">
                  <a:pos x="T4" y="T5"/>
                </a:cxn>
              </a:cxnLst>
              <a:rect l="0" t="0" r="r" b="b"/>
              <a:pathLst>
                <a:path w="205" h="221">
                  <a:moveTo>
                    <a:pt x="0" y="221"/>
                  </a:moveTo>
                  <a:cubicBezTo>
                    <a:pt x="0" y="221"/>
                    <a:pt x="124" y="25"/>
                    <a:pt x="205" y="11"/>
                  </a:cubicBezTo>
                  <a:cubicBezTo>
                    <a:pt x="205" y="11"/>
                    <a:pt x="132" y="0"/>
                    <a:pt x="0" y="221"/>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5" name="Freeform 245"/>
            <p:cNvSpPr>
              <a:spLocks/>
            </p:cNvSpPr>
            <p:nvPr/>
          </p:nvSpPr>
          <p:spPr bwMode="gray">
            <a:xfrm>
              <a:off x="3764808" y="2145506"/>
              <a:ext cx="205813" cy="394644"/>
            </a:xfrm>
            <a:custGeom>
              <a:avLst/>
              <a:gdLst>
                <a:gd name="T0" fmla="*/ 475 w 475"/>
                <a:gd name="T1" fmla="*/ 10 h 901"/>
                <a:gd name="T2" fmla="*/ 0 w 475"/>
                <a:gd name="T3" fmla="*/ 901 h 901"/>
                <a:gd name="T4" fmla="*/ 464 w 475"/>
                <a:gd name="T5" fmla="*/ 0 h 901"/>
                <a:gd name="T6" fmla="*/ 475 w 475"/>
                <a:gd name="T7" fmla="*/ 10 h 901"/>
              </a:gdLst>
              <a:ahLst/>
              <a:cxnLst>
                <a:cxn ang="0">
                  <a:pos x="T0" y="T1"/>
                </a:cxn>
                <a:cxn ang="0">
                  <a:pos x="T2" y="T3"/>
                </a:cxn>
                <a:cxn ang="0">
                  <a:pos x="T4" y="T5"/>
                </a:cxn>
                <a:cxn ang="0">
                  <a:pos x="T6" y="T7"/>
                </a:cxn>
              </a:cxnLst>
              <a:rect l="0" t="0" r="r" b="b"/>
              <a:pathLst>
                <a:path w="475" h="901">
                  <a:moveTo>
                    <a:pt x="475" y="10"/>
                  </a:moveTo>
                  <a:cubicBezTo>
                    <a:pt x="475" y="10"/>
                    <a:pt x="273" y="609"/>
                    <a:pt x="0" y="901"/>
                  </a:cubicBezTo>
                  <a:cubicBezTo>
                    <a:pt x="0" y="901"/>
                    <a:pt x="302" y="480"/>
                    <a:pt x="464" y="0"/>
                  </a:cubicBezTo>
                  <a:lnTo>
                    <a:pt x="475" y="1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6" name="Freeform 246"/>
            <p:cNvSpPr>
              <a:spLocks/>
            </p:cNvSpPr>
            <p:nvPr/>
          </p:nvSpPr>
          <p:spPr bwMode="gray">
            <a:xfrm>
              <a:off x="3909538" y="2109529"/>
              <a:ext cx="61083" cy="40429"/>
            </a:xfrm>
            <a:custGeom>
              <a:avLst/>
              <a:gdLst>
                <a:gd name="T0" fmla="*/ 31 w 333"/>
                <a:gd name="T1" fmla="*/ 0 h 218"/>
                <a:gd name="T2" fmla="*/ 333 w 333"/>
                <a:gd name="T3" fmla="*/ 218 h 218"/>
                <a:gd name="T4" fmla="*/ 0 w 333"/>
                <a:gd name="T5" fmla="*/ 21 h 218"/>
                <a:gd name="T6" fmla="*/ 31 w 333"/>
                <a:gd name="T7" fmla="*/ 0 h 218"/>
              </a:gdLst>
              <a:ahLst/>
              <a:cxnLst>
                <a:cxn ang="0">
                  <a:pos x="T0" y="T1"/>
                </a:cxn>
                <a:cxn ang="0">
                  <a:pos x="T2" y="T3"/>
                </a:cxn>
                <a:cxn ang="0">
                  <a:pos x="T4" y="T5"/>
                </a:cxn>
                <a:cxn ang="0">
                  <a:pos x="T6" y="T7"/>
                </a:cxn>
              </a:cxnLst>
              <a:rect l="0" t="0" r="r" b="b"/>
              <a:pathLst>
                <a:path w="333" h="218">
                  <a:moveTo>
                    <a:pt x="31" y="0"/>
                  </a:moveTo>
                  <a:lnTo>
                    <a:pt x="333" y="218"/>
                  </a:lnTo>
                  <a:lnTo>
                    <a:pt x="0" y="21"/>
                  </a:lnTo>
                  <a:lnTo>
                    <a:pt x="31"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7" name="Freeform 247"/>
            <p:cNvSpPr>
              <a:spLocks/>
            </p:cNvSpPr>
            <p:nvPr/>
          </p:nvSpPr>
          <p:spPr bwMode="gray">
            <a:xfrm>
              <a:off x="3901283" y="2067987"/>
              <a:ext cx="50811" cy="45436"/>
            </a:xfrm>
            <a:custGeom>
              <a:avLst/>
              <a:gdLst>
                <a:gd name="T0" fmla="*/ 277 w 277"/>
                <a:gd name="T1" fmla="*/ 0 h 245"/>
                <a:gd name="T2" fmla="*/ 45 w 277"/>
                <a:gd name="T3" fmla="*/ 245 h 245"/>
                <a:gd name="T4" fmla="*/ 0 w 277"/>
                <a:gd name="T5" fmla="*/ 224 h 245"/>
                <a:gd name="T6" fmla="*/ 277 w 277"/>
                <a:gd name="T7" fmla="*/ 0 h 245"/>
              </a:gdLst>
              <a:ahLst/>
              <a:cxnLst>
                <a:cxn ang="0">
                  <a:pos x="T0" y="T1"/>
                </a:cxn>
                <a:cxn ang="0">
                  <a:pos x="T2" y="T3"/>
                </a:cxn>
                <a:cxn ang="0">
                  <a:pos x="T4" y="T5"/>
                </a:cxn>
                <a:cxn ang="0">
                  <a:pos x="T6" y="T7"/>
                </a:cxn>
              </a:cxnLst>
              <a:rect l="0" t="0" r="r" b="b"/>
              <a:pathLst>
                <a:path w="277" h="245">
                  <a:moveTo>
                    <a:pt x="277" y="0"/>
                  </a:moveTo>
                  <a:lnTo>
                    <a:pt x="45" y="245"/>
                  </a:lnTo>
                  <a:lnTo>
                    <a:pt x="0" y="224"/>
                  </a:lnTo>
                  <a:lnTo>
                    <a:pt x="277"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8" name="Freeform 248"/>
            <p:cNvSpPr>
              <a:spLocks/>
            </p:cNvSpPr>
            <p:nvPr/>
          </p:nvSpPr>
          <p:spPr bwMode="gray">
            <a:xfrm>
              <a:off x="3494425" y="2142354"/>
              <a:ext cx="207648" cy="392233"/>
            </a:xfrm>
            <a:custGeom>
              <a:avLst/>
              <a:gdLst>
                <a:gd name="T0" fmla="*/ 0 w 479"/>
                <a:gd name="T1" fmla="*/ 9 h 895"/>
                <a:gd name="T2" fmla="*/ 479 w 479"/>
                <a:gd name="T3" fmla="*/ 895 h 895"/>
                <a:gd name="T4" fmla="*/ 12 w 479"/>
                <a:gd name="T5" fmla="*/ 0 h 895"/>
                <a:gd name="T6" fmla="*/ 0 w 479"/>
                <a:gd name="T7" fmla="*/ 9 h 895"/>
              </a:gdLst>
              <a:ahLst/>
              <a:cxnLst>
                <a:cxn ang="0">
                  <a:pos x="T0" y="T1"/>
                </a:cxn>
                <a:cxn ang="0">
                  <a:pos x="T2" y="T3"/>
                </a:cxn>
                <a:cxn ang="0">
                  <a:pos x="T4" y="T5"/>
                </a:cxn>
                <a:cxn ang="0">
                  <a:pos x="T6" y="T7"/>
                </a:cxn>
              </a:cxnLst>
              <a:rect l="0" t="0" r="r" b="b"/>
              <a:pathLst>
                <a:path w="479" h="895">
                  <a:moveTo>
                    <a:pt x="0" y="9"/>
                  </a:moveTo>
                  <a:cubicBezTo>
                    <a:pt x="0" y="9"/>
                    <a:pt x="206" y="604"/>
                    <a:pt x="479" y="895"/>
                  </a:cubicBezTo>
                  <a:cubicBezTo>
                    <a:pt x="479" y="895"/>
                    <a:pt x="173" y="479"/>
                    <a:pt x="12" y="0"/>
                  </a:cubicBezTo>
                  <a:lnTo>
                    <a:pt x="0" y="9"/>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9" name="Freeform 249"/>
            <p:cNvSpPr>
              <a:spLocks/>
            </p:cNvSpPr>
            <p:nvPr/>
          </p:nvSpPr>
          <p:spPr bwMode="gray">
            <a:xfrm>
              <a:off x="3494425" y="2106005"/>
              <a:ext cx="61083" cy="40429"/>
            </a:xfrm>
            <a:custGeom>
              <a:avLst/>
              <a:gdLst>
                <a:gd name="T0" fmla="*/ 303 w 333"/>
                <a:gd name="T1" fmla="*/ 0 h 218"/>
                <a:gd name="T2" fmla="*/ 0 w 333"/>
                <a:gd name="T3" fmla="*/ 218 h 218"/>
                <a:gd name="T4" fmla="*/ 333 w 333"/>
                <a:gd name="T5" fmla="*/ 22 h 218"/>
                <a:gd name="T6" fmla="*/ 303 w 333"/>
                <a:gd name="T7" fmla="*/ 0 h 218"/>
              </a:gdLst>
              <a:ahLst/>
              <a:cxnLst>
                <a:cxn ang="0">
                  <a:pos x="T0" y="T1"/>
                </a:cxn>
                <a:cxn ang="0">
                  <a:pos x="T2" y="T3"/>
                </a:cxn>
                <a:cxn ang="0">
                  <a:pos x="T4" y="T5"/>
                </a:cxn>
                <a:cxn ang="0">
                  <a:pos x="T6" y="T7"/>
                </a:cxn>
              </a:cxnLst>
              <a:rect l="0" t="0" r="r" b="b"/>
              <a:pathLst>
                <a:path w="333" h="218">
                  <a:moveTo>
                    <a:pt x="303" y="0"/>
                  </a:moveTo>
                  <a:lnTo>
                    <a:pt x="0" y="218"/>
                  </a:lnTo>
                  <a:lnTo>
                    <a:pt x="333" y="22"/>
                  </a:lnTo>
                  <a:lnTo>
                    <a:pt x="303"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70" name="Freeform 250"/>
            <p:cNvSpPr>
              <a:spLocks/>
            </p:cNvSpPr>
            <p:nvPr/>
          </p:nvSpPr>
          <p:spPr bwMode="gray">
            <a:xfrm>
              <a:off x="3513502" y="2064835"/>
              <a:ext cx="50261" cy="45250"/>
            </a:xfrm>
            <a:custGeom>
              <a:avLst/>
              <a:gdLst>
                <a:gd name="T0" fmla="*/ 0 w 274"/>
                <a:gd name="T1" fmla="*/ 0 h 244"/>
                <a:gd name="T2" fmla="*/ 229 w 274"/>
                <a:gd name="T3" fmla="*/ 244 h 244"/>
                <a:gd name="T4" fmla="*/ 274 w 274"/>
                <a:gd name="T5" fmla="*/ 222 h 244"/>
                <a:gd name="T6" fmla="*/ 0 w 274"/>
                <a:gd name="T7" fmla="*/ 0 h 244"/>
              </a:gdLst>
              <a:ahLst/>
              <a:cxnLst>
                <a:cxn ang="0">
                  <a:pos x="T0" y="T1"/>
                </a:cxn>
                <a:cxn ang="0">
                  <a:pos x="T2" y="T3"/>
                </a:cxn>
                <a:cxn ang="0">
                  <a:pos x="T4" y="T5"/>
                </a:cxn>
                <a:cxn ang="0">
                  <a:pos x="T6" y="T7"/>
                </a:cxn>
              </a:cxnLst>
              <a:rect l="0" t="0" r="r" b="b"/>
              <a:pathLst>
                <a:path w="274" h="244">
                  <a:moveTo>
                    <a:pt x="0" y="0"/>
                  </a:moveTo>
                  <a:lnTo>
                    <a:pt x="229" y="244"/>
                  </a:lnTo>
                  <a:lnTo>
                    <a:pt x="274" y="222"/>
                  </a:lnTo>
                  <a:lnTo>
                    <a:pt x="0" y="0"/>
                  </a:lnTo>
                  <a:close/>
                </a:path>
              </a:pathLst>
            </a:custGeom>
            <a:gradFill flip="none" rotWithShape="1">
              <a:gsLst>
                <a:gs pos="100000">
                  <a:srgbClr val="B2B2B2"/>
                </a:gs>
                <a:gs pos="0">
                  <a:srgbClr val="000000"/>
                </a:gs>
              </a:gsLst>
              <a:lin ang="27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1" name="Freeform 225"/>
            <p:cNvSpPr>
              <a:spLocks/>
            </p:cNvSpPr>
            <p:nvPr/>
          </p:nvSpPr>
          <p:spPr bwMode="gray">
            <a:xfrm>
              <a:off x="3684521" y="2184451"/>
              <a:ext cx="89699" cy="312488"/>
            </a:xfrm>
            <a:custGeom>
              <a:avLst/>
              <a:gdLst>
                <a:gd name="T0" fmla="*/ 0 w 207"/>
                <a:gd name="T1" fmla="*/ 455 h 713"/>
                <a:gd name="T2" fmla="*/ 111 w 207"/>
                <a:gd name="T3" fmla="*/ 713 h 713"/>
                <a:gd name="T4" fmla="*/ 207 w 207"/>
                <a:gd name="T5" fmla="*/ 453 h 713"/>
                <a:gd name="T6" fmla="*/ 154 w 207"/>
                <a:gd name="T7" fmla="*/ 5 h 713"/>
                <a:gd name="T8" fmla="*/ 59 w 207"/>
                <a:gd name="T9" fmla="*/ 0 h 713"/>
                <a:gd name="T10" fmla="*/ 0 w 207"/>
                <a:gd name="T11" fmla="*/ 455 h 713"/>
              </a:gdLst>
              <a:ahLst/>
              <a:cxnLst>
                <a:cxn ang="0">
                  <a:pos x="T0" y="T1"/>
                </a:cxn>
                <a:cxn ang="0">
                  <a:pos x="T2" y="T3"/>
                </a:cxn>
                <a:cxn ang="0">
                  <a:pos x="T4" y="T5"/>
                </a:cxn>
                <a:cxn ang="0">
                  <a:pos x="T6" y="T7"/>
                </a:cxn>
                <a:cxn ang="0">
                  <a:pos x="T8" y="T9"/>
                </a:cxn>
                <a:cxn ang="0">
                  <a:pos x="T10" y="T11"/>
                </a:cxn>
              </a:cxnLst>
              <a:rect l="0" t="0" r="r" b="b"/>
              <a:pathLst>
                <a:path w="207" h="713">
                  <a:moveTo>
                    <a:pt x="0" y="455"/>
                  </a:moveTo>
                  <a:cubicBezTo>
                    <a:pt x="0" y="455"/>
                    <a:pt x="73" y="680"/>
                    <a:pt x="111" y="713"/>
                  </a:cubicBezTo>
                  <a:cubicBezTo>
                    <a:pt x="111" y="713"/>
                    <a:pt x="199" y="516"/>
                    <a:pt x="207" y="453"/>
                  </a:cubicBezTo>
                  <a:cubicBezTo>
                    <a:pt x="207" y="453"/>
                    <a:pt x="192" y="135"/>
                    <a:pt x="154" y="5"/>
                  </a:cubicBezTo>
                  <a:cubicBezTo>
                    <a:pt x="154" y="5"/>
                    <a:pt x="106" y="49"/>
                    <a:pt x="59" y="0"/>
                  </a:cubicBezTo>
                  <a:cubicBezTo>
                    <a:pt x="59" y="0"/>
                    <a:pt x="3" y="270"/>
                    <a:pt x="0" y="455"/>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2" name="Freeform 224"/>
            <p:cNvSpPr>
              <a:spLocks/>
            </p:cNvSpPr>
            <p:nvPr/>
          </p:nvSpPr>
          <p:spPr bwMode="gray">
            <a:xfrm>
              <a:off x="3686722" y="2100812"/>
              <a:ext cx="90984" cy="106079"/>
            </a:xfrm>
            <a:custGeom>
              <a:avLst/>
              <a:gdLst>
                <a:gd name="T0" fmla="*/ 0 w 210"/>
                <a:gd name="T1" fmla="*/ 62 h 242"/>
                <a:gd name="T2" fmla="*/ 54 w 210"/>
                <a:gd name="T3" fmla="*/ 191 h 242"/>
                <a:gd name="T4" fmla="*/ 99 w 210"/>
                <a:gd name="T5" fmla="*/ 216 h 242"/>
                <a:gd name="T6" fmla="*/ 210 w 210"/>
                <a:gd name="T7" fmla="*/ 62 h 242"/>
                <a:gd name="T8" fmla="*/ 102 w 210"/>
                <a:gd name="T9" fmla="*/ 0 h 242"/>
                <a:gd name="T10" fmla="*/ 0 w 210"/>
                <a:gd name="T11" fmla="*/ 62 h 242"/>
              </a:gdLst>
              <a:ahLst/>
              <a:cxnLst>
                <a:cxn ang="0">
                  <a:pos x="T0" y="T1"/>
                </a:cxn>
                <a:cxn ang="0">
                  <a:pos x="T2" y="T3"/>
                </a:cxn>
                <a:cxn ang="0">
                  <a:pos x="T4" y="T5"/>
                </a:cxn>
                <a:cxn ang="0">
                  <a:pos x="T6" y="T7"/>
                </a:cxn>
                <a:cxn ang="0">
                  <a:pos x="T8" y="T9"/>
                </a:cxn>
                <a:cxn ang="0">
                  <a:pos x="T10" y="T11"/>
                </a:cxn>
              </a:cxnLst>
              <a:rect l="0" t="0" r="r" b="b"/>
              <a:pathLst>
                <a:path w="210" h="242">
                  <a:moveTo>
                    <a:pt x="0" y="62"/>
                  </a:moveTo>
                  <a:cubicBezTo>
                    <a:pt x="0" y="62"/>
                    <a:pt x="18" y="148"/>
                    <a:pt x="54" y="191"/>
                  </a:cubicBezTo>
                  <a:cubicBezTo>
                    <a:pt x="67" y="207"/>
                    <a:pt x="82" y="217"/>
                    <a:pt x="99" y="216"/>
                  </a:cubicBezTo>
                  <a:cubicBezTo>
                    <a:pt x="99" y="216"/>
                    <a:pt x="166" y="242"/>
                    <a:pt x="210" y="62"/>
                  </a:cubicBezTo>
                  <a:cubicBezTo>
                    <a:pt x="210" y="62"/>
                    <a:pt x="192" y="26"/>
                    <a:pt x="102" y="0"/>
                  </a:cubicBezTo>
                  <a:cubicBezTo>
                    <a:pt x="102" y="0"/>
                    <a:pt x="32" y="21"/>
                    <a:pt x="0" y="62"/>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a:effectLst>
              <a:outerShdw dist="38100" dir="5400000" sx="71000" sy="71000" algn="t" rotWithShape="0">
                <a:prstClr val="black">
                  <a:alpha val="51000"/>
                </a:prstClr>
              </a:outerShdw>
            </a:effectLst>
          </p:spPr>
          <p:txBody>
            <a:bodyPr vert="horz" wrap="square" lIns="91440" tIns="45720" rIns="91440" bIns="45720" numCol="1" anchor="t" anchorCtr="0" compatLnSpc="1">
              <a:prstTxWarp prst="textNoShape">
                <a:avLst/>
              </a:prstTxWarp>
            </a:bodyPr>
            <a:lstStyle/>
            <a:p>
              <a:endParaRPr lang="de-DE" dirty="0"/>
            </a:p>
          </p:txBody>
        </p:sp>
        <p:sp>
          <p:nvSpPr>
            <p:cNvPr id="453" name="Freeform 239"/>
            <p:cNvSpPr>
              <a:spLocks/>
            </p:cNvSpPr>
            <p:nvPr/>
          </p:nvSpPr>
          <p:spPr bwMode="gray">
            <a:xfrm>
              <a:off x="3686722" y="2124921"/>
              <a:ext cx="66770" cy="83639"/>
            </a:xfrm>
            <a:custGeom>
              <a:avLst/>
              <a:gdLst>
                <a:gd name="T0" fmla="*/ 0 w 154"/>
                <a:gd name="T1" fmla="*/ 7 h 191"/>
                <a:gd name="T2" fmla="*/ 54 w 154"/>
                <a:gd name="T3" fmla="*/ 136 h 191"/>
                <a:gd name="T4" fmla="*/ 154 w 154"/>
                <a:gd name="T5" fmla="*/ 137 h 191"/>
                <a:gd name="T6" fmla="*/ 50 w 154"/>
                <a:gd name="T7" fmla="*/ 128 h 191"/>
                <a:gd name="T8" fmla="*/ 6 w 154"/>
                <a:gd name="T9" fmla="*/ 0 h 191"/>
                <a:gd name="T10" fmla="*/ 0 w 154"/>
                <a:gd name="T11" fmla="*/ 7 h 191"/>
              </a:gdLst>
              <a:ahLst/>
              <a:cxnLst>
                <a:cxn ang="0">
                  <a:pos x="T0" y="T1"/>
                </a:cxn>
                <a:cxn ang="0">
                  <a:pos x="T2" y="T3"/>
                </a:cxn>
                <a:cxn ang="0">
                  <a:pos x="T4" y="T5"/>
                </a:cxn>
                <a:cxn ang="0">
                  <a:pos x="T6" y="T7"/>
                </a:cxn>
                <a:cxn ang="0">
                  <a:pos x="T8" y="T9"/>
                </a:cxn>
                <a:cxn ang="0">
                  <a:pos x="T10" y="T11"/>
                </a:cxn>
              </a:cxnLst>
              <a:rect l="0" t="0" r="r" b="b"/>
              <a:pathLst>
                <a:path w="154" h="191">
                  <a:moveTo>
                    <a:pt x="0" y="7"/>
                  </a:moveTo>
                  <a:cubicBezTo>
                    <a:pt x="0" y="7"/>
                    <a:pt x="28" y="112"/>
                    <a:pt x="54" y="136"/>
                  </a:cubicBezTo>
                  <a:cubicBezTo>
                    <a:pt x="54" y="136"/>
                    <a:pt x="100" y="185"/>
                    <a:pt x="154" y="137"/>
                  </a:cubicBezTo>
                  <a:cubicBezTo>
                    <a:pt x="154" y="137"/>
                    <a:pt x="103" y="191"/>
                    <a:pt x="50" y="128"/>
                  </a:cubicBezTo>
                  <a:cubicBezTo>
                    <a:pt x="50" y="128"/>
                    <a:pt x="16" y="70"/>
                    <a:pt x="6" y="0"/>
                  </a:cubicBezTo>
                  <a:lnTo>
                    <a:pt x="0" y="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42" name="Freeform 231"/>
            <p:cNvSpPr>
              <a:spLocks/>
            </p:cNvSpPr>
            <p:nvPr/>
          </p:nvSpPr>
          <p:spPr bwMode="gray">
            <a:xfrm>
              <a:off x="3542804" y="1512000"/>
              <a:ext cx="282123" cy="289677"/>
            </a:xfrm>
            <a:custGeom>
              <a:avLst/>
              <a:gdLst>
                <a:gd name="T0" fmla="*/ 651 w 651"/>
                <a:gd name="T1" fmla="*/ 84 h 661"/>
                <a:gd name="T2" fmla="*/ 603 w 651"/>
                <a:gd name="T3" fmla="*/ 225 h 661"/>
                <a:gd name="T4" fmla="*/ 389 w 651"/>
                <a:gd name="T5" fmla="*/ 303 h 661"/>
                <a:gd name="T6" fmla="*/ 166 w 651"/>
                <a:gd name="T7" fmla="*/ 383 h 661"/>
                <a:gd name="T8" fmla="*/ 70 w 651"/>
                <a:gd name="T9" fmla="*/ 494 h 661"/>
                <a:gd name="T10" fmla="*/ 73 w 651"/>
                <a:gd name="T11" fmla="*/ 661 h 661"/>
                <a:gd name="T12" fmla="*/ 25 w 651"/>
                <a:gd name="T13" fmla="*/ 611 h 661"/>
                <a:gd name="T14" fmla="*/ 11 w 651"/>
                <a:gd name="T15" fmla="*/ 375 h 661"/>
                <a:gd name="T16" fmla="*/ 307 w 651"/>
                <a:gd name="T17" fmla="*/ 51 h 661"/>
                <a:gd name="T18" fmla="*/ 651 w 651"/>
                <a:gd name="T19" fmla="*/ 8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1" h="661">
                  <a:moveTo>
                    <a:pt x="651" y="84"/>
                  </a:moveTo>
                  <a:cubicBezTo>
                    <a:pt x="603" y="225"/>
                    <a:pt x="603" y="225"/>
                    <a:pt x="603" y="225"/>
                  </a:cubicBezTo>
                  <a:cubicBezTo>
                    <a:pt x="603" y="225"/>
                    <a:pt x="474" y="169"/>
                    <a:pt x="389" y="303"/>
                  </a:cubicBezTo>
                  <a:cubicBezTo>
                    <a:pt x="389" y="303"/>
                    <a:pt x="361" y="423"/>
                    <a:pt x="166" y="383"/>
                  </a:cubicBezTo>
                  <a:cubicBezTo>
                    <a:pt x="166" y="383"/>
                    <a:pt x="84" y="381"/>
                    <a:pt x="70" y="494"/>
                  </a:cubicBezTo>
                  <a:cubicBezTo>
                    <a:pt x="73" y="661"/>
                    <a:pt x="73" y="661"/>
                    <a:pt x="73" y="661"/>
                  </a:cubicBezTo>
                  <a:cubicBezTo>
                    <a:pt x="73" y="661"/>
                    <a:pt x="65" y="646"/>
                    <a:pt x="25" y="611"/>
                  </a:cubicBezTo>
                  <a:cubicBezTo>
                    <a:pt x="25" y="611"/>
                    <a:pt x="0" y="510"/>
                    <a:pt x="11" y="375"/>
                  </a:cubicBezTo>
                  <a:cubicBezTo>
                    <a:pt x="11" y="375"/>
                    <a:pt x="56" y="93"/>
                    <a:pt x="307" y="51"/>
                  </a:cubicBezTo>
                  <a:cubicBezTo>
                    <a:pt x="307" y="51"/>
                    <a:pt x="513" y="0"/>
                    <a:pt x="651"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43" name="Freeform 232"/>
            <p:cNvSpPr>
              <a:spLocks/>
            </p:cNvSpPr>
            <p:nvPr/>
          </p:nvSpPr>
          <p:spPr bwMode="gray">
            <a:xfrm>
              <a:off x="3804015" y="1548905"/>
              <a:ext cx="133540" cy="250546"/>
            </a:xfrm>
            <a:custGeom>
              <a:avLst/>
              <a:gdLst>
                <a:gd name="T0" fmla="*/ 15 w 308"/>
                <a:gd name="T1" fmla="*/ 150 h 572"/>
                <a:gd name="T2" fmla="*/ 136 w 308"/>
                <a:gd name="T3" fmla="*/ 319 h 572"/>
                <a:gd name="T4" fmla="*/ 192 w 308"/>
                <a:gd name="T5" fmla="*/ 503 h 572"/>
                <a:gd name="T6" fmla="*/ 208 w 308"/>
                <a:gd name="T7" fmla="*/ 572 h 572"/>
                <a:gd name="T8" fmla="*/ 246 w 308"/>
                <a:gd name="T9" fmla="*/ 503 h 572"/>
                <a:gd name="T10" fmla="*/ 226 w 308"/>
                <a:gd name="T11" fmla="*/ 184 h 572"/>
                <a:gd name="T12" fmla="*/ 48 w 308"/>
                <a:gd name="T13" fmla="*/ 0 h 572"/>
                <a:gd name="T14" fmla="*/ 0 w 308"/>
                <a:gd name="T15" fmla="*/ 141 h 572"/>
                <a:gd name="T16" fmla="*/ 15 w 308"/>
                <a:gd name="T1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72">
                  <a:moveTo>
                    <a:pt x="15" y="150"/>
                  </a:moveTo>
                  <a:cubicBezTo>
                    <a:pt x="15" y="150"/>
                    <a:pt x="130" y="189"/>
                    <a:pt x="136" y="319"/>
                  </a:cubicBezTo>
                  <a:cubicBezTo>
                    <a:pt x="136" y="319"/>
                    <a:pt x="110" y="441"/>
                    <a:pt x="192" y="503"/>
                  </a:cubicBezTo>
                  <a:cubicBezTo>
                    <a:pt x="192" y="503"/>
                    <a:pt x="194" y="487"/>
                    <a:pt x="208" y="572"/>
                  </a:cubicBezTo>
                  <a:cubicBezTo>
                    <a:pt x="208" y="572"/>
                    <a:pt x="221" y="503"/>
                    <a:pt x="246" y="503"/>
                  </a:cubicBezTo>
                  <a:cubicBezTo>
                    <a:pt x="246" y="503"/>
                    <a:pt x="308" y="322"/>
                    <a:pt x="226" y="184"/>
                  </a:cubicBezTo>
                  <a:cubicBezTo>
                    <a:pt x="226" y="184"/>
                    <a:pt x="198" y="57"/>
                    <a:pt x="48" y="0"/>
                  </a:cubicBezTo>
                  <a:cubicBezTo>
                    <a:pt x="0" y="141"/>
                    <a:pt x="0" y="141"/>
                    <a:pt x="0" y="141"/>
                  </a:cubicBezTo>
                  <a:lnTo>
                    <a:pt x="1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44" name="Freeform 236"/>
            <p:cNvSpPr>
              <a:spLocks/>
            </p:cNvSpPr>
            <p:nvPr/>
          </p:nvSpPr>
          <p:spPr bwMode="gray">
            <a:xfrm>
              <a:off x="3566650" y="1585254"/>
              <a:ext cx="243968" cy="226437"/>
            </a:xfrm>
            <a:custGeom>
              <a:avLst/>
              <a:gdLst>
                <a:gd name="T0" fmla="*/ 563 w 563"/>
                <a:gd name="T1" fmla="*/ 67 h 517"/>
                <a:gd name="T2" fmla="*/ 335 w 563"/>
                <a:gd name="T3" fmla="*/ 130 h 517"/>
                <a:gd name="T4" fmla="*/ 269 w 563"/>
                <a:gd name="T5" fmla="*/ 207 h 517"/>
                <a:gd name="T6" fmla="*/ 119 w 563"/>
                <a:gd name="T7" fmla="*/ 213 h 517"/>
                <a:gd name="T8" fmla="*/ 21 w 563"/>
                <a:gd name="T9" fmla="*/ 296 h 517"/>
                <a:gd name="T10" fmla="*/ 19 w 563"/>
                <a:gd name="T11" fmla="*/ 461 h 517"/>
                <a:gd name="T12" fmla="*/ 34 w 563"/>
                <a:gd name="T13" fmla="*/ 517 h 517"/>
                <a:gd name="T14" fmla="*/ 194 w 563"/>
                <a:gd name="T15" fmla="*/ 296 h 517"/>
                <a:gd name="T16" fmla="*/ 388 w 563"/>
                <a:gd name="T17" fmla="*/ 175 h 517"/>
                <a:gd name="T18" fmla="*/ 563 w 563"/>
                <a:gd name="T19" fmla="*/ 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517">
                  <a:moveTo>
                    <a:pt x="563" y="67"/>
                  </a:moveTo>
                  <a:cubicBezTo>
                    <a:pt x="563" y="67"/>
                    <a:pt x="453" y="0"/>
                    <a:pt x="335" y="130"/>
                  </a:cubicBezTo>
                  <a:cubicBezTo>
                    <a:pt x="335" y="130"/>
                    <a:pt x="318" y="188"/>
                    <a:pt x="269" y="207"/>
                  </a:cubicBezTo>
                  <a:cubicBezTo>
                    <a:pt x="269" y="207"/>
                    <a:pt x="205" y="237"/>
                    <a:pt x="119" y="213"/>
                  </a:cubicBezTo>
                  <a:cubicBezTo>
                    <a:pt x="119" y="213"/>
                    <a:pt x="53" y="196"/>
                    <a:pt x="21" y="296"/>
                  </a:cubicBezTo>
                  <a:cubicBezTo>
                    <a:pt x="21" y="296"/>
                    <a:pt x="0" y="393"/>
                    <a:pt x="19" y="461"/>
                  </a:cubicBezTo>
                  <a:cubicBezTo>
                    <a:pt x="19" y="461"/>
                    <a:pt x="32" y="501"/>
                    <a:pt x="34" y="517"/>
                  </a:cubicBezTo>
                  <a:cubicBezTo>
                    <a:pt x="34" y="517"/>
                    <a:pt x="60" y="339"/>
                    <a:pt x="194" y="296"/>
                  </a:cubicBezTo>
                  <a:cubicBezTo>
                    <a:pt x="194" y="296"/>
                    <a:pt x="346" y="258"/>
                    <a:pt x="388" y="175"/>
                  </a:cubicBezTo>
                  <a:cubicBezTo>
                    <a:pt x="388" y="175"/>
                    <a:pt x="463" y="57"/>
                    <a:pt x="563" y="67"/>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45" name="Freeform 240"/>
            <p:cNvSpPr>
              <a:spLocks/>
            </p:cNvSpPr>
            <p:nvPr/>
          </p:nvSpPr>
          <p:spPr bwMode="gray">
            <a:xfrm>
              <a:off x="3813554" y="1551501"/>
              <a:ext cx="21279" cy="64723"/>
            </a:xfrm>
            <a:custGeom>
              <a:avLst/>
              <a:gdLst>
                <a:gd name="T0" fmla="*/ 35 w 49"/>
                <a:gd name="T1" fmla="*/ 0 h 148"/>
                <a:gd name="T2" fmla="*/ 0 w 49"/>
                <a:gd name="T3" fmla="*/ 148 h 148"/>
                <a:gd name="T4" fmla="*/ 49 w 49"/>
                <a:gd name="T5" fmla="*/ 4 h 148"/>
                <a:gd name="T6" fmla="*/ 35 w 49"/>
                <a:gd name="T7" fmla="*/ 0 h 148"/>
              </a:gdLst>
              <a:ahLst/>
              <a:cxnLst>
                <a:cxn ang="0">
                  <a:pos x="T0" y="T1"/>
                </a:cxn>
                <a:cxn ang="0">
                  <a:pos x="T2" y="T3"/>
                </a:cxn>
                <a:cxn ang="0">
                  <a:pos x="T4" y="T5"/>
                </a:cxn>
                <a:cxn ang="0">
                  <a:pos x="T6" y="T7"/>
                </a:cxn>
              </a:cxnLst>
              <a:rect l="0" t="0" r="r" b="b"/>
              <a:pathLst>
                <a:path w="49" h="148">
                  <a:moveTo>
                    <a:pt x="35" y="0"/>
                  </a:moveTo>
                  <a:cubicBezTo>
                    <a:pt x="35" y="0"/>
                    <a:pt x="31" y="89"/>
                    <a:pt x="0" y="148"/>
                  </a:cubicBezTo>
                  <a:cubicBezTo>
                    <a:pt x="0" y="148"/>
                    <a:pt x="21" y="113"/>
                    <a:pt x="49" y="4"/>
                  </a:cubicBezTo>
                  <a:lnTo>
                    <a:pt x="35" y="0"/>
                  </a:lnTo>
                  <a:close/>
                </a:path>
              </a:pathLst>
            </a:custGeom>
            <a:gradFill>
              <a:gsLst>
                <a:gs pos="0">
                  <a:srgbClr val="B2B2B2"/>
                </a:gs>
                <a:gs pos="89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46" name="Freeform 241"/>
            <p:cNvSpPr>
              <a:spLocks/>
            </p:cNvSpPr>
            <p:nvPr/>
          </p:nvSpPr>
          <p:spPr bwMode="gray">
            <a:xfrm>
              <a:off x="3819607" y="1614926"/>
              <a:ext cx="70255" cy="137606"/>
            </a:xfrm>
            <a:custGeom>
              <a:avLst/>
              <a:gdLst>
                <a:gd name="T0" fmla="*/ 0 w 162"/>
                <a:gd name="T1" fmla="*/ 0 h 314"/>
                <a:gd name="T2" fmla="*/ 104 w 162"/>
                <a:gd name="T3" fmla="*/ 130 h 314"/>
                <a:gd name="T4" fmla="*/ 108 w 162"/>
                <a:gd name="T5" fmla="*/ 180 h 314"/>
                <a:gd name="T6" fmla="*/ 162 w 162"/>
                <a:gd name="T7" fmla="*/ 314 h 314"/>
                <a:gd name="T8" fmla="*/ 125 w 162"/>
                <a:gd name="T9" fmla="*/ 165 h 314"/>
                <a:gd name="T10" fmla="*/ 108 w 162"/>
                <a:gd name="T11" fmla="*/ 95 h 314"/>
                <a:gd name="T12" fmla="*/ 0 w 162"/>
                <a:gd name="T13" fmla="*/ 0 h 314"/>
              </a:gdLst>
              <a:ahLst/>
              <a:cxnLst>
                <a:cxn ang="0">
                  <a:pos x="T0" y="T1"/>
                </a:cxn>
                <a:cxn ang="0">
                  <a:pos x="T2" y="T3"/>
                </a:cxn>
                <a:cxn ang="0">
                  <a:pos x="T4" y="T5"/>
                </a:cxn>
                <a:cxn ang="0">
                  <a:pos x="T6" y="T7"/>
                </a:cxn>
                <a:cxn ang="0">
                  <a:pos x="T8" y="T9"/>
                </a:cxn>
                <a:cxn ang="0">
                  <a:pos x="T10" y="T11"/>
                </a:cxn>
                <a:cxn ang="0">
                  <a:pos x="T12" y="T13"/>
                </a:cxn>
              </a:cxnLst>
              <a:rect l="0" t="0" r="r" b="b"/>
              <a:pathLst>
                <a:path w="162" h="314">
                  <a:moveTo>
                    <a:pt x="0" y="0"/>
                  </a:moveTo>
                  <a:cubicBezTo>
                    <a:pt x="0" y="0"/>
                    <a:pt x="76" y="19"/>
                    <a:pt x="104" y="130"/>
                  </a:cubicBezTo>
                  <a:cubicBezTo>
                    <a:pt x="104" y="130"/>
                    <a:pt x="111" y="139"/>
                    <a:pt x="108" y="180"/>
                  </a:cubicBezTo>
                  <a:cubicBezTo>
                    <a:pt x="108" y="180"/>
                    <a:pt x="104" y="277"/>
                    <a:pt x="162" y="314"/>
                  </a:cubicBezTo>
                  <a:cubicBezTo>
                    <a:pt x="162" y="314"/>
                    <a:pt x="100" y="206"/>
                    <a:pt x="125" y="165"/>
                  </a:cubicBezTo>
                  <a:cubicBezTo>
                    <a:pt x="125" y="165"/>
                    <a:pt x="135" y="133"/>
                    <a:pt x="108" y="95"/>
                  </a:cubicBezTo>
                  <a:cubicBezTo>
                    <a:pt x="108" y="95"/>
                    <a:pt x="82" y="6"/>
                    <a:pt x="0" y="0"/>
                  </a:cubicBezTo>
                  <a:close/>
                </a:path>
              </a:pathLst>
            </a:custGeom>
            <a:gradFill>
              <a:gsLst>
                <a:gs pos="100000">
                  <a:srgbClr val="B2B2B2"/>
                </a:gs>
                <a:gs pos="7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47" name="Freeform 242"/>
            <p:cNvSpPr>
              <a:spLocks/>
            </p:cNvSpPr>
            <p:nvPr/>
          </p:nvSpPr>
          <p:spPr bwMode="gray">
            <a:xfrm>
              <a:off x="3689735" y="1590817"/>
              <a:ext cx="120883" cy="76777"/>
            </a:xfrm>
            <a:custGeom>
              <a:avLst/>
              <a:gdLst>
                <a:gd name="T0" fmla="*/ 279 w 279"/>
                <a:gd name="T1" fmla="*/ 54 h 175"/>
                <a:gd name="T2" fmla="*/ 101 w 279"/>
                <a:gd name="T3" fmla="*/ 76 h 175"/>
                <a:gd name="T4" fmla="*/ 56 w 279"/>
                <a:gd name="T5" fmla="*/ 130 h 175"/>
                <a:gd name="T6" fmla="*/ 0 w 279"/>
                <a:gd name="T7" fmla="*/ 175 h 175"/>
                <a:gd name="T8" fmla="*/ 44 w 279"/>
                <a:gd name="T9" fmla="*/ 124 h 175"/>
                <a:gd name="T10" fmla="*/ 94 w 279"/>
                <a:gd name="T11" fmla="*/ 64 h 175"/>
                <a:gd name="T12" fmla="*/ 279 w 279"/>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279" h="175">
                  <a:moveTo>
                    <a:pt x="279" y="54"/>
                  </a:moveTo>
                  <a:cubicBezTo>
                    <a:pt x="279" y="54"/>
                    <a:pt x="181" y="0"/>
                    <a:pt x="101" y="76"/>
                  </a:cubicBezTo>
                  <a:cubicBezTo>
                    <a:pt x="101" y="76"/>
                    <a:pt x="81" y="92"/>
                    <a:pt x="56" y="130"/>
                  </a:cubicBezTo>
                  <a:cubicBezTo>
                    <a:pt x="56" y="130"/>
                    <a:pt x="42" y="168"/>
                    <a:pt x="0" y="175"/>
                  </a:cubicBezTo>
                  <a:cubicBezTo>
                    <a:pt x="0" y="175"/>
                    <a:pt x="39" y="159"/>
                    <a:pt x="44" y="124"/>
                  </a:cubicBezTo>
                  <a:cubicBezTo>
                    <a:pt x="44" y="124"/>
                    <a:pt x="53" y="85"/>
                    <a:pt x="94" y="64"/>
                  </a:cubicBezTo>
                  <a:cubicBezTo>
                    <a:pt x="94" y="64"/>
                    <a:pt x="178" y="1"/>
                    <a:pt x="279" y="54"/>
                  </a:cubicBezTo>
                  <a:close/>
                </a:path>
              </a:pathLst>
            </a:custGeom>
            <a:gradFill>
              <a:gsLst>
                <a:gs pos="100000">
                  <a:srgbClr val="B2B2B2"/>
                </a:gs>
                <a:gs pos="0">
                  <a:srgbClr val="000000"/>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48" name="Freeform 243"/>
            <p:cNvSpPr>
              <a:spLocks/>
            </p:cNvSpPr>
            <p:nvPr/>
          </p:nvSpPr>
          <p:spPr bwMode="gray">
            <a:xfrm>
              <a:off x="3571786" y="1664442"/>
              <a:ext cx="126203" cy="67134"/>
            </a:xfrm>
            <a:custGeom>
              <a:avLst/>
              <a:gdLst>
                <a:gd name="T0" fmla="*/ 291 w 291"/>
                <a:gd name="T1" fmla="*/ 2 h 153"/>
                <a:gd name="T2" fmla="*/ 122 w 291"/>
                <a:gd name="T3" fmla="*/ 33 h 153"/>
                <a:gd name="T4" fmla="*/ 0 w 291"/>
                <a:gd name="T5" fmla="*/ 153 h 153"/>
                <a:gd name="T6" fmla="*/ 90 w 291"/>
                <a:gd name="T7" fmla="*/ 21 h 153"/>
                <a:gd name="T8" fmla="*/ 151 w 291"/>
                <a:gd name="T9" fmla="*/ 28 h 153"/>
                <a:gd name="T10" fmla="*/ 291 w 291"/>
                <a:gd name="T11" fmla="*/ 2 h 153"/>
              </a:gdLst>
              <a:ahLst/>
              <a:cxnLst>
                <a:cxn ang="0">
                  <a:pos x="T0" y="T1"/>
                </a:cxn>
                <a:cxn ang="0">
                  <a:pos x="T2" y="T3"/>
                </a:cxn>
                <a:cxn ang="0">
                  <a:pos x="T4" y="T5"/>
                </a:cxn>
                <a:cxn ang="0">
                  <a:pos x="T6" y="T7"/>
                </a:cxn>
                <a:cxn ang="0">
                  <a:pos x="T8" y="T9"/>
                </a:cxn>
                <a:cxn ang="0">
                  <a:pos x="T10" y="T11"/>
                </a:cxn>
              </a:cxnLst>
              <a:rect l="0" t="0" r="r" b="b"/>
              <a:pathLst>
                <a:path w="291" h="153">
                  <a:moveTo>
                    <a:pt x="291" y="2"/>
                  </a:moveTo>
                  <a:cubicBezTo>
                    <a:pt x="291" y="2"/>
                    <a:pt x="244" y="67"/>
                    <a:pt x="122" y="33"/>
                  </a:cubicBezTo>
                  <a:cubicBezTo>
                    <a:pt x="122" y="33"/>
                    <a:pt x="28" y="0"/>
                    <a:pt x="0" y="153"/>
                  </a:cubicBezTo>
                  <a:cubicBezTo>
                    <a:pt x="0" y="153"/>
                    <a:pt x="2" y="40"/>
                    <a:pt x="90" y="21"/>
                  </a:cubicBezTo>
                  <a:cubicBezTo>
                    <a:pt x="90" y="21"/>
                    <a:pt x="110" y="13"/>
                    <a:pt x="151" y="28"/>
                  </a:cubicBezTo>
                  <a:cubicBezTo>
                    <a:pt x="151" y="28"/>
                    <a:pt x="229" y="54"/>
                    <a:pt x="291" y="2"/>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49" name="Freeform 254"/>
            <p:cNvSpPr>
              <a:spLocks/>
            </p:cNvSpPr>
            <p:nvPr/>
          </p:nvSpPr>
          <p:spPr bwMode="gray">
            <a:xfrm>
              <a:off x="3645894" y="1551873"/>
              <a:ext cx="164724" cy="120544"/>
            </a:xfrm>
            <a:custGeom>
              <a:avLst/>
              <a:gdLst>
                <a:gd name="T0" fmla="*/ 380 w 380"/>
                <a:gd name="T1" fmla="*/ 114 h 275"/>
                <a:gd name="T2" fmla="*/ 167 w 380"/>
                <a:gd name="T3" fmla="*/ 103 h 275"/>
                <a:gd name="T4" fmla="*/ 98 w 380"/>
                <a:gd name="T5" fmla="*/ 209 h 275"/>
                <a:gd name="T6" fmla="*/ 0 w 380"/>
                <a:gd name="T7" fmla="*/ 231 h 275"/>
                <a:gd name="T8" fmla="*/ 82 w 380"/>
                <a:gd name="T9" fmla="*/ 192 h 275"/>
                <a:gd name="T10" fmla="*/ 244 w 380"/>
                <a:gd name="T11" fmla="*/ 41 h 275"/>
                <a:gd name="T12" fmla="*/ 380 w 380"/>
                <a:gd name="T13" fmla="*/ 114 h 275"/>
              </a:gdLst>
              <a:ahLst/>
              <a:cxnLst>
                <a:cxn ang="0">
                  <a:pos x="T0" y="T1"/>
                </a:cxn>
                <a:cxn ang="0">
                  <a:pos x="T2" y="T3"/>
                </a:cxn>
                <a:cxn ang="0">
                  <a:pos x="T4" y="T5"/>
                </a:cxn>
                <a:cxn ang="0">
                  <a:pos x="T6" y="T7"/>
                </a:cxn>
                <a:cxn ang="0">
                  <a:pos x="T8" y="T9"/>
                </a:cxn>
                <a:cxn ang="0">
                  <a:pos x="T10" y="T11"/>
                </a:cxn>
                <a:cxn ang="0">
                  <a:pos x="T12" y="T13"/>
                </a:cxn>
              </a:cxnLst>
              <a:rect l="0" t="0" r="r" b="b"/>
              <a:pathLst>
                <a:path w="380" h="275">
                  <a:moveTo>
                    <a:pt x="380" y="114"/>
                  </a:moveTo>
                  <a:cubicBezTo>
                    <a:pt x="380" y="114"/>
                    <a:pt x="298" y="0"/>
                    <a:pt x="167" y="103"/>
                  </a:cubicBezTo>
                  <a:cubicBezTo>
                    <a:pt x="167" y="103"/>
                    <a:pt x="114" y="135"/>
                    <a:pt x="98" y="209"/>
                  </a:cubicBezTo>
                  <a:cubicBezTo>
                    <a:pt x="98" y="209"/>
                    <a:pt x="83" y="275"/>
                    <a:pt x="0" y="231"/>
                  </a:cubicBezTo>
                  <a:cubicBezTo>
                    <a:pt x="0" y="231"/>
                    <a:pt x="74" y="252"/>
                    <a:pt x="82" y="192"/>
                  </a:cubicBezTo>
                  <a:cubicBezTo>
                    <a:pt x="82" y="192"/>
                    <a:pt x="113" y="51"/>
                    <a:pt x="244" y="41"/>
                  </a:cubicBezTo>
                  <a:cubicBezTo>
                    <a:pt x="244" y="41"/>
                    <a:pt x="319" y="16"/>
                    <a:pt x="380" y="114"/>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50" name="Freeform 255"/>
            <p:cNvSpPr>
              <a:spLocks/>
            </p:cNvSpPr>
            <p:nvPr/>
          </p:nvSpPr>
          <p:spPr bwMode="gray">
            <a:xfrm>
              <a:off x="3728256" y="1547978"/>
              <a:ext cx="89332" cy="63425"/>
            </a:xfrm>
            <a:custGeom>
              <a:avLst/>
              <a:gdLst>
                <a:gd name="T0" fmla="*/ 206 w 206"/>
                <a:gd name="T1" fmla="*/ 135 h 145"/>
                <a:gd name="T2" fmla="*/ 0 w 206"/>
                <a:gd name="T3" fmla="*/ 145 h 145"/>
                <a:gd name="T4" fmla="*/ 206 w 206"/>
                <a:gd name="T5" fmla="*/ 135 h 145"/>
              </a:gdLst>
              <a:ahLst/>
              <a:cxnLst>
                <a:cxn ang="0">
                  <a:pos x="T0" y="T1"/>
                </a:cxn>
                <a:cxn ang="0">
                  <a:pos x="T2" y="T3"/>
                </a:cxn>
                <a:cxn ang="0">
                  <a:pos x="T4" y="T5"/>
                </a:cxn>
              </a:cxnLst>
              <a:rect l="0" t="0" r="r" b="b"/>
              <a:pathLst>
                <a:path w="206" h="145">
                  <a:moveTo>
                    <a:pt x="206" y="135"/>
                  </a:moveTo>
                  <a:cubicBezTo>
                    <a:pt x="206" y="135"/>
                    <a:pt x="103" y="0"/>
                    <a:pt x="0" y="145"/>
                  </a:cubicBezTo>
                  <a:cubicBezTo>
                    <a:pt x="0" y="145"/>
                    <a:pt x="99" y="26"/>
                    <a:pt x="206" y="135"/>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grpSp>
      <p:sp>
        <p:nvSpPr>
          <p:cNvPr id="480" name="Content 1"/>
          <p:cNvSpPr>
            <a:spLocks noGrp="1"/>
          </p:cNvSpPr>
          <p:nvPr>
            <p:ph sz="half" idx="4294967295"/>
          </p:nvPr>
        </p:nvSpPr>
        <p:spPr bwMode="gray">
          <a:xfrm>
            <a:off x="3203189" y="2698272"/>
            <a:ext cx="1070219"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Vertriebspartner</a:t>
            </a:r>
          </a:p>
          <a:p>
            <a:pPr marL="0" indent="0" algn="ctr">
              <a:spcAft>
                <a:spcPts val="0"/>
              </a:spcAft>
              <a:buNone/>
            </a:pPr>
            <a:r>
              <a:rPr lang="de-DE" sz="1200" dirty="0">
                <a:latin typeface="Bebas Neue" panose="020B0506020202020201" pitchFamily="34" charset="0"/>
              </a:rPr>
              <a:t>(Anbieter)</a:t>
            </a:r>
          </a:p>
        </p:txBody>
      </p:sp>
      <p:sp>
        <p:nvSpPr>
          <p:cNvPr id="481" name="Content 1"/>
          <p:cNvSpPr>
            <a:spLocks noGrp="1"/>
          </p:cNvSpPr>
          <p:nvPr>
            <p:ph sz="half" idx="4294967295"/>
          </p:nvPr>
        </p:nvSpPr>
        <p:spPr bwMode="gray">
          <a:xfrm>
            <a:off x="8003767" y="2670395"/>
            <a:ext cx="1070219"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Vertriebspartner</a:t>
            </a:r>
          </a:p>
          <a:p>
            <a:pPr marL="0" indent="0" algn="ctr">
              <a:spcAft>
                <a:spcPts val="0"/>
              </a:spcAft>
              <a:buNone/>
            </a:pPr>
            <a:r>
              <a:rPr lang="de-DE" sz="1200" dirty="0">
                <a:latin typeface="Bebas Neue" panose="020B0506020202020201" pitchFamily="34" charset="0"/>
              </a:rPr>
              <a:t>(Organisation)</a:t>
            </a:r>
          </a:p>
        </p:txBody>
      </p:sp>
      <p:sp>
        <p:nvSpPr>
          <p:cNvPr id="506" name="Pfeil nach links und rechts 505"/>
          <p:cNvSpPr/>
          <p:nvPr/>
        </p:nvSpPr>
        <p:spPr bwMode="gray">
          <a:xfrm>
            <a:off x="7434830" y="3538170"/>
            <a:ext cx="2235149"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09" name="Pfeil nach links und rechts 508"/>
          <p:cNvSpPr/>
          <p:nvPr/>
        </p:nvSpPr>
        <p:spPr bwMode="gray">
          <a:xfrm rot="18897969">
            <a:off x="7266100" y="2753469"/>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10" name="Pfeil nach links und rechts 509"/>
          <p:cNvSpPr/>
          <p:nvPr/>
        </p:nvSpPr>
        <p:spPr bwMode="gray">
          <a:xfrm rot="13497969" flipH="1" flipV="1">
            <a:off x="9137178" y="2753678"/>
            <a:ext cx="801513"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12" name="Pfeil nach links und rechts 511"/>
          <p:cNvSpPr/>
          <p:nvPr/>
        </p:nvSpPr>
        <p:spPr bwMode="gray">
          <a:xfrm rot="2702031" flipV="1">
            <a:off x="7266100" y="4334085"/>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7179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5" name="Subtitle"/>
          <p:cNvSpPr>
            <a:spLocks noGrp="1"/>
          </p:cNvSpPr>
          <p:nvPr>
            <p:ph type="body" sz="quarter" idx="13"/>
          </p:nvPr>
        </p:nvSpPr>
        <p:spPr bwMode="gray"/>
        <p:txBody>
          <a:bodyPr/>
          <a:lstStyle/>
          <a:p>
            <a:r>
              <a:rPr lang="de-DE" dirty="0"/>
              <a:t>Plattformen</a:t>
            </a:r>
          </a:p>
        </p:txBody>
      </p:sp>
      <p:sp>
        <p:nvSpPr>
          <p:cNvPr id="3" name="Content Placeholder 1"/>
          <p:cNvSpPr>
            <a:spLocks noGrp="1"/>
          </p:cNvSpPr>
          <p:nvPr>
            <p:ph sz="half" idx="2"/>
          </p:nvPr>
        </p:nvSpPr>
        <p:spPr bwMode="gray">
          <a:xfrm>
            <a:off x="540000" y="1512000"/>
            <a:ext cx="5314950" cy="1302536"/>
          </a:xfrm>
          <a:solidFill>
            <a:schemeClr val="tx2">
              <a:lumMod val="75000"/>
            </a:schemeClr>
          </a:solidFill>
        </p:spPr>
        <p:txBody>
          <a:bodyPr/>
          <a:lstStyle/>
          <a:p>
            <a:r>
              <a:rPr lang="de-DE" sz="1800" dirty="0">
                <a:solidFill>
                  <a:schemeClr val="bg1"/>
                </a:solidFill>
                <a:latin typeface="Bebas Neue" panose="020B0506020202020201" pitchFamily="34" charset="0"/>
              </a:rPr>
              <a:t>Informationsdienste</a:t>
            </a:r>
          </a:p>
          <a:p>
            <a:r>
              <a:rPr lang="de-DE" sz="1400" dirty="0">
                <a:solidFill>
                  <a:schemeClr val="bg1"/>
                </a:solidFill>
              </a:rPr>
              <a:t>Individuelle Webseiten und Blogs, Vergleichsportale, Nachrichtendienste, Suchmaschinen, Linklisten, Verzeichnisse </a:t>
            </a:r>
          </a:p>
        </p:txBody>
      </p:sp>
      <p:sp>
        <p:nvSpPr>
          <p:cNvPr id="4" name="Content Placeholder 2"/>
          <p:cNvSpPr>
            <a:spLocks noGrp="1"/>
          </p:cNvSpPr>
          <p:nvPr>
            <p:ph sz="quarter" idx="4"/>
          </p:nvPr>
        </p:nvSpPr>
        <p:spPr bwMode="gray">
          <a:xfrm>
            <a:off x="6134986" y="1512000"/>
            <a:ext cx="5310889" cy="1302536"/>
          </a:xfrm>
          <a:solidFill>
            <a:schemeClr val="tx2"/>
          </a:solidFill>
        </p:spPr>
        <p:txBody>
          <a:bodyPr/>
          <a:lstStyle/>
          <a:p>
            <a:r>
              <a:rPr lang="de-DE" sz="1800" dirty="0">
                <a:solidFill>
                  <a:schemeClr val="bg1"/>
                </a:solidFill>
                <a:latin typeface="Bebas Neue" panose="020B0506020202020201" pitchFamily="34" charset="0"/>
              </a:rPr>
              <a:t>Beschaffung (e-procurement)</a:t>
            </a:r>
          </a:p>
          <a:p>
            <a:r>
              <a:rPr lang="de-DE" sz="1400" dirty="0">
                <a:solidFill>
                  <a:schemeClr val="bg1"/>
                </a:solidFill>
              </a:rPr>
              <a:t>Individuelle/gemeinschaftliche Beschaffungsseiten, </a:t>
            </a:r>
            <a:br>
              <a:rPr lang="de-DE" sz="1400" dirty="0">
                <a:solidFill>
                  <a:schemeClr val="bg1"/>
                </a:solidFill>
              </a:rPr>
            </a:br>
            <a:r>
              <a:rPr lang="de-DE" sz="1400" dirty="0">
                <a:solidFill>
                  <a:schemeClr val="bg1"/>
                </a:solidFill>
              </a:rPr>
              <a:t>staatliche Ausschreibungsseiten</a:t>
            </a:r>
          </a:p>
        </p:txBody>
      </p:sp>
      <p:sp>
        <p:nvSpPr>
          <p:cNvPr id="14" name="Content Placeholder 3"/>
          <p:cNvSpPr>
            <a:spLocks noGrp="1"/>
          </p:cNvSpPr>
          <p:nvPr>
            <p:ph sz="half" idx="18"/>
          </p:nvPr>
        </p:nvSpPr>
        <p:spPr bwMode="gray">
          <a:xfrm>
            <a:off x="540000" y="3005614"/>
            <a:ext cx="5314950" cy="1302536"/>
          </a:xfrm>
        </p:spPr>
        <p:txBody>
          <a:bodyPr/>
          <a:lstStyle/>
          <a:p>
            <a:r>
              <a:rPr lang="de-DE" sz="1800" dirty="0">
                <a:latin typeface="Bebas Neue" panose="020B0506020202020201" pitchFamily="34" charset="0"/>
              </a:rPr>
              <a:t>Handel</a:t>
            </a:r>
          </a:p>
          <a:p>
            <a:r>
              <a:rPr lang="de-DE" sz="1400" dirty="0"/>
              <a:t>Individuelle Online-Shops, Online-Marktplätze, </a:t>
            </a:r>
            <a:br>
              <a:rPr lang="de-DE" sz="1400" dirty="0"/>
            </a:br>
            <a:r>
              <a:rPr lang="de-DE" sz="1400" dirty="0"/>
              <a:t>Online-Auktionsplattformen</a:t>
            </a:r>
          </a:p>
        </p:txBody>
      </p:sp>
      <p:sp>
        <p:nvSpPr>
          <p:cNvPr id="15" name="Content Placeholder 4"/>
          <p:cNvSpPr>
            <a:spLocks noGrp="1"/>
          </p:cNvSpPr>
          <p:nvPr>
            <p:ph sz="quarter" idx="19"/>
          </p:nvPr>
        </p:nvSpPr>
        <p:spPr bwMode="gray">
          <a:xfrm>
            <a:off x="6134986" y="3005614"/>
            <a:ext cx="5310889" cy="1302536"/>
          </a:xfrm>
        </p:spPr>
        <p:txBody>
          <a:bodyPr/>
          <a:lstStyle/>
          <a:p>
            <a:r>
              <a:rPr lang="de-DE" sz="1800" dirty="0">
                <a:latin typeface="Bebas Neue" panose="020B0506020202020201" pitchFamily="34" charset="0"/>
              </a:rPr>
              <a:t>Interaktionsdienste</a:t>
            </a:r>
          </a:p>
          <a:p>
            <a:r>
              <a:rPr lang="de-DE" sz="1400" dirty="0"/>
              <a:t>Chats, Communities, Foren, Kommunikationsplattformen, </a:t>
            </a:r>
            <a:br>
              <a:rPr lang="de-DE" sz="1400" dirty="0"/>
            </a:br>
            <a:r>
              <a:rPr lang="de-DE" sz="1400" dirty="0"/>
              <a:t>Dating-Portale, Online-Games</a:t>
            </a:r>
          </a:p>
        </p:txBody>
      </p:sp>
      <p:sp>
        <p:nvSpPr>
          <p:cNvPr id="16" name="Content Placeholder 5"/>
          <p:cNvSpPr>
            <a:spLocks noGrp="1"/>
          </p:cNvSpPr>
          <p:nvPr>
            <p:ph sz="half" idx="22"/>
          </p:nvPr>
        </p:nvSpPr>
        <p:spPr bwMode="gray">
          <a:xfrm>
            <a:off x="540000" y="4488814"/>
            <a:ext cx="5314950" cy="1302536"/>
          </a:xfrm>
        </p:spPr>
        <p:txBody>
          <a:bodyPr/>
          <a:lstStyle/>
          <a:p>
            <a:r>
              <a:rPr lang="de-DE" sz="1800" dirty="0">
                <a:latin typeface="Bebas Neue" panose="020B0506020202020201" pitchFamily="34" charset="0"/>
              </a:rPr>
              <a:t>Unterhaltungsdienste</a:t>
            </a:r>
          </a:p>
          <a:p>
            <a:r>
              <a:rPr lang="de-DE" sz="1400" dirty="0"/>
              <a:t>Online-Multimediaseiten, Online-Games</a:t>
            </a:r>
          </a:p>
        </p:txBody>
      </p:sp>
      <p:sp>
        <p:nvSpPr>
          <p:cNvPr id="17" name="Content Placeholder 6"/>
          <p:cNvSpPr>
            <a:spLocks noGrp="1"/>
          </p:cNvSpPr>
          <p:nvPr>
            <p:ph sz="quarter" idx="23"/>
          </p:nvPr>
        </p:nvSpPr>
        <p:spPr bwMode="gray">
          <a:xfrm>
            <a:off x="6134986" y="4488814"/>
            <a:ext cx="5310889" cy="1302536"/>
          </a:xfrm>
        </p:spPr>
        <p:txBody>
          <a:bodyPr/>
          <a:lstStyle/>
          <a:p>
            <a:r>
              <a:rPr lang="de-DE" sz="1800" dirty="0">
                <a:latin typeface="Bebas Neue" panose="020B0506020202020201" pitchFamily="34" charset="0"/>
              </a:rPr>
              <a:t>Bündeldienste</a:t>
            </a:r>
          </a:p>
          <a:p>
            <a:r>
              <a:rPr lang="de-DE" sz="1400" dirty="0"/>
              <a:t>Internet-Zugangsportale, Branchenspezifische Webseiten</a:t>
            </a:r>
          </a:p>
        </p:txBody>
      </p:sp>
    </p:spTree>
    <p:extLst>
      <p:ext uri="{BB962C8B-B14F-4D97-AF65-F5344CB8AC3E}">
        <p14:creationId xmlns:p14="http://schemas.microsoft.com/office/powerpoint/2010/main" val="15995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INTERAKTION</a:t>
            </a:r>
          </a:p>
        </p:txBody>
      </p:sp>
      <p:sp>
        <p:nvSpPr>
          <p:cNvPr id="5" name="Subtitle"/>
          <p:cNvSpPr>
            <a:spLocks noGrp="1"/>
          </p:cNvSpPr>
          <p:nvPr>
            <p:ph type="body" sz="quarter" idx="13"/>
          </p:nvPr>
        </p:nvSpPr>
        <p:spPr bwMode="gray"/>
        <p:txBody>
          <a:bodyPr/>
          <a:lstStyle/>
          <a:p>
            <a:r>
              <a:rPr lang="de-DE" dirty="0"/>
              <a:t>Erlösquellen</a:t>
            </a:r>
          </a:p>
        </p:txBody>
      </p:sp>
      <p:sp>
        <p:nvSpPr>
          <p:cNvPr id="3" name="Content Placeholder 1"/>
          <p:cNvSpPr>
            <a:spLocks noGrp="1"/>
          </p:cNvSpPr>
          <p:nvPr>
            <p:ph sz="half" idx="2"/>
          </p:nvPr>
        </p:nvSpPr>
        <p:spPr bwMode="gray">
          <a:xfrm>
            <a:off x="539750" y="1511999"/>
            <a:ext cx="3607200" cy="1111199"/>
          </a:xfrm>
          <a:noFill/>
        </p:spPr>
        <p:txBody>
          <a:bodyPr lIns="144000" tIns="144000" rIns="144000" bIns="144000"/>
          <a:lstStyle/>
          <a:p>
            <a:pPr algn="ctr">
              <a:spcAft>
                <a:spcPts val="300"/>
              </a:spcAft>
            </a:pPr>
            <a:r>
              <a:rPr lang="de-DE" sz="2400" dirty="0">
                <a:solidFill>
                  <a:schemeClr val="bg1"/>
                </a:solidFill>
                <a:latin typeface="Bebas Neue" panose="020B0506020202020201" pitchFamily="34" charset="0"/>
              </a:rPr>
              <a:t>Direkte Erlösquellen</a:t>
            </a:r>
          </a:p>
          <a:p>
            <a:pPr algn="ctr">
              <a:spcAft>
                <a:spcPts val="300"/>
              </a:spcAft>
            </a:pPr>
            <a:r>
              <a:rPr lang="de-DE" dirty="0">
                <a:solidFill>
                  <a:schemeClr val="bg1"/>
                </a:solidFill>
              </a:rPr>
              <a:t>(direkt aus dem Handel des Online-Unternehmens)</a:t>
            </a:r>
          </a:p>
        </p:txBody>
      </p:sp>
      <p:sp>
        <p:nvSpPr>
          <p:cNvPr id="4" name="Content Placeholder 2"/>
          <p:cNvSpPr>
            <a:spLocks noGrp="1"/>
          </p:cNvSpPr>
          <p:nvPr>
            <p:ph sz="quarter" idx="4"/>
          </p:nvPr>
        </p:nvSpPr>
        <p:spPr bwMode="gray">
          <a:xfrm>
            <a:off x="4290950" y="1512000"/>
            <a:ext cx="3607200" cy="1111199"/>
          </a:xfrm>
          <a:noFill/>
        </p:spPr>
        <p:txBody>
          <a:bodyPr lIns="144000" tIns="144000" rIns="144000" bIns="144000"/>
          <a:lstStyle/>
          <a:p>
            <a:pPr algn="ctr">
              <a:spcAft>
                <a:spcPts val="300"/>
              </a:spcAft>
            </a:pPr>
            <a:r>
              <a:rPr lang="de-DE" sz="2400" dirty="0">
                <a:solidFill>
                  <a:schemeClr val="bg1"/>
                </a:solidFill>
                <a:latin typeface="Bebas Neue" panose="020B0506020202020201" pitchFamily="34" charset="0"/>
              </a:rPr>
              <a:t>Indirekte Erlösquellen</a:t>
            </a:r>
          </a:p>
          <a:p>
            <a:pPr algn="ctr">
              <a:spcAft>
                <a:spcPts val="300"/>
              </a:spcAft>
            </a:pPr>
            <a:r>
              <a:rPr lang="de-DE" dirty="0">
                <a:solidFill>
                  <a:schemeClr val="bg1"/>
                </a:solidFill>
              </a:rPr>
              <a:t>(aus Informationsdiensten des Online-Unternehmens)</a:t>
            </a:r>
          </a:p>
        </p:txBody>
      </p:sp>
      <p:sp>
        <p:nvSpPr>
          <p:cNvPr id="14" name="Content Placeholder 3"/>
          <p:cNvSpPr>
            <a:spLocks noGrp="1"/>
          </p:cNvSpPr>
          <p:nvPr>
            <p:ph sz="half" idx="18"/>
          </p:nvPr>
        </p:nvSpPr>
        <p:spPr bwMode="gray">
          <a:xfrm>
            <a:off x="540000" y="2623199"/>
            <a:ext cx="3607200" cy="991638"/>
          </a:xfrm>
          <a:solidFill>
            <a:schemeClr val="tx2"/>
          </a:solidFill>
        </p:spPr>
        <p:txBody>
          <a:bodyPr lIns="144000" tIns="144000" rIns="144000" bIns="144000"/>
          <a:lstStyle/>
          <a:p>
            <a:pPr>
              <a:spcAft>
                <a:spcPts val="600"/>
              </a:spcAft>
            </a:pPr>
            <a:r>
              <a:rPr lang="de-DE" dirty="0">
                <a:solidFill>
                  <a:schemeClr val="bg1"/>
                </a:solidFill>
                <a:latin typeface="Bebas Neue" panose="020B0506020202020201" pitchFamily="34" charset="0"/>
              </a:rPr>
              <a:t>TRANSAKTIONSERLÖSE</a:t>
            </a:r>
          </a:p>
          <a:p>
            <a:pPr>
              <a:spcAft>
                <a:spcPts val="600"/>
              </a:spcAft>
            </a:pPr>
            <a:r>
              <a:rPr lang="de-DE" sz="1200" dirty="0">
                <a:solidFill>
                  <a:schemeClr val="bg1"/>
                </a:solidFill>
              </a:rPr>
              <a:t>Verkaufserlöse, leistungsunabhängige </a:t>
            </a:r>
            <a:r>
              <a:rPr lang="de-DE" sz="1200" dirty="0" smtClean="0">
                <a:solidFill>
                  <a:schemeClr val="bg1"/>
                </a:solidFill>
              </a:rPr>
              <a:t/>
            </a:r>
            <a:br>
              <a:rPr lang="de-DE" sz="1200" dirty="0" smtClean="0">
                <a:solidFill>
                  <a:schemeClr val="bg1"/>
                </a:solidFill>
              </a:rPr>
            </a:br>
            <a:r>
              <a:rPr lang="de-DE" sz="1200" dirty="0" smtClean="0">
                <a:solidFill>
                  <a:schemeClr val="bg1"/>
                </a:solidFill>
              </a:rPr>
              <a:t>Beiträge und </a:t>
            </a:r>
            <a:r>
              <a:rPr lang="de-DE" sz="1200" dirty="0">
                <a:solidFill>
                  <a:schemeClr val="bg1"/>
                </a:solidFill>
              </a:rPr>
              <a:t>Gebühren</a:t>
            </a:r>
          </a:p>
        </p:txBody>
      </p:sp>
      <p:sp>
        <p:nvSpPr>
          <p:cNvPr id="15" name="Content Placeholder 4"/>
          <p:cNvSpPr>
            <a:spLocks noGrp="1"/>
          </p:cNvSpPr>
          <p:nvPr>
            <p:ph sz="quarter" idx="19"/>
          </p:nvPr>
        </p:nvSpPr>
        <p:spPr bwMode="gray">
          <a:xfrm>
            <a:off x="4290950" y="2623200"/>
            <a:ext cx="3607200" cy="991638"/>
          </a:xfrm>
          <a:solidFill>
            <a:schemeClr val="tx2"/>
          </a:solidFill>
        </p:spPr>
        <p:txBody>
          <a:bodyPr lIns="144000" tIns="144000" rIns="144000" bIns="144000"/>
          <a:lstStyle/>
          <a:p>
            <a:pPr>
              <a:spcAft>
                <a:spcPts val="600"/>
              </a:spcAft>
            </a:pPr>
            <a:r>
              <a:rPr lang="de-DE" dirty="0">
                <a:solidFill>
                  <a:schemeClr val="bg1"/>
                </a:solidFill>
                <a:latin typeface="Bebas Neue" panose="020B0506020202020201" pitchFamily="34" charset="0"/>
              </a:rPr>
              <a:t>PROVISIONEN</a:t>
            </a:r>
          </a:p>
          <a:p>
            <a:pPr>
              <a:spcAft>
                <a:spcPts val="600"/>
              </a:spcAft>
            </a:pPr>
            <a:r>
              <a:rPr lang="de-DE" sz="1200" dirty="0">
                <a:solidFill>
                  <a:schemeClr val="bg1"/>
                </a:solidFill>
              </a:rPr>
              <a:t>Anbahnungsprovision, Maklerprovision, Vermittlungsprovision</a:t>
            </a:r>
          </a:p>
        </p:txBody>
      </p:sp>
      <p:sp>
        <p:nvSpPr>
          <p:cNvPr id="16" name="Content Placeholder 5"/>
          <p:cNvSpPr>
            <a:spLocks noGrp="1"/>
          </p:cNvSpPr>
          <p:nvPr>
            <p:ph sz="half" idx="20"/>
          </p:nvPr>
        </p:nvSpPr>
        <p:spPr bwMode="gray">
          <a:xfrm>
            <a:off x="539750" y="3734399"/>
            <a:ext cx="3607200" cy="991638"/>
          </a:xfrm>
          <a:solidFill>
            <a:schemeClr val="tx2">
              <a:lumMod val="60000"/>
              <a:lumOff val="40000"/>
            </a:schemeClr>
          </a:solidFill>
        </p:spPr>
        <p:txBody>
          <a:bodyPr lIns="144000" tIns="144000" rIns="144000" bIns="144000"/>
          <a:lstStyle/>
          <a:p>
            <a:pPr>
              <a:spcAft>
                <a:spcPts val="600"/>
              </a:spcAft>
            </a:pPr>
            <a:r>
              <a:rPr lang="de-DE" dirty="0">
                <a:solidFill>
                  <a:schemeClr val="bg1"/>
                </a:solidFill>
                <a:latin typeface="Bebas Neue" panose="020B0506020202020201" pitchFamily="34" charset="0"/>
              </a:rPr>
              <a:t>TRANSAKTIONSUNABHÄNGIGE ERLÖSE</a:t>
            </a:r>
          </a:p>
          <a:p>
            <a:pPr>
              <a:spcAft>
                <a:spcPts val="600"/>
              </a:spcAft>
            </a:pPr>
            <a:r>
              <a:rPr lang="de-DE" sz="1200" dirty="0">
                <a:solidFill>
                  <a:schemeClr val="bg1"/>
                </a:solidFill>
              </a:rPr>
              <a:t>Login- oder Registrierungsgebühr, Bereitstellungsgebühren, Mitgliedschaftsbeiträge</a:t>
            </a:r>
          </a:p>
        </p:txBody>
      </p:sp>
      <p:sp>
        <p:nvSpPr>
          <p:cNvPr id="17" name="Content Placeholder 6"/>
          <p:cNvSpPr>
            <a:spLocks noGrp="1"/>
          </p:cNvSpPr>
          <p:nvPr>
            <p:ph sz="quarter" idx="21"/>
          </p:nvPr>
        </p:nvSpPr>
        <p:spPr bwMode="gray">
          <a:xfrm>
            <a:off x="4290950" y="3734400"/>
            <a:ext cx="3607200" cy="991638"/>
          </a:xfrm>
          <a:solidFill>
            <a:schemeClr val="tx2">
              <a:lumMod val="60000"/>
              <a:lumOff val="40000"/>
            </a:schemeClr>
          </a:solidFill>
        </p:spPr>
        <p:txBody>
          <a:bodyPr lIns="144000" tIns="144000" rIns="144000" bIns="144000"/>
          <a:lstStyle/>
          <a:p>
            <a:pPr>
              <a:spcAft>
                <a:spcPts val="600"/>
              </a:spcAft>
            </a:pPr>
            <a:r>
              <a:rPr lang="de-DE" dirty="0">
                <a:solidFill>
                  <a:schemeClr val="bg1"/>
                </a:solidFill>
                <a:latin typeface="Bebas Neue" panose="020B0506020202020201" pitchFamily="34" charset="0"/>
              </a:rPr>
              <a:t>WERBEERLÖSE</a:t>
            </a:r>
          </a:p>
          <a:p>
            <a:pPr>
              <a:spcAft>
                <a:spcPts val="600"/>
              </a:spcAft>
            </a:pPr>
            <a:r>
              <a:rPr lang="de-DE" sz="1200" dirty="0">
                <a:solidFill>
                  <a:schemeClr val="bg1"/>
                </a:solidFill>
              </a:rPr>
              <a:t>Anzeigeerlöse, Blog-/Verzeichnisplatzierungserlöse, Suchmaschinenplatzierungserlöse </a:t>
            </a:r>
          </a:p>
        </p:txBody>
      </p:sp>
      <p:sp>
        <p:nvSpPr>
          <p:cNvPr id="18" name="Content Placeholder 7"/>
          <p:cNvSpPr>
            <a:spLocks noGrp="1"/>
          </p:cNvSpPr>
          <p:nvPr>
            <p:ph sz="half" idx="22"/>
          </p:nvPr>
        </p:nvSpPr>
        <p:spPr bwMode="gray">
          <a:xfrm>
            <a:off x="539750" y="4845600"/>
            <a:ext cx="7358150" cy="969413"/>
          </a:xfrm>
        </p:spPr>
        <p:txBody>
          <a:bodyPr lIns="144000" tIns="144000" rIns="144000" bIns="144000"/>
          <a:lstStyle/>
          <a:p>
            <a:pPr>
              <a:spcAft>
                <a:spcPts val="600"/>
              </a:spcAft>
            </a:pPr>
            <a:r>
              <a:rPr lang="de-DE" dirty="0">
                <a:latin typeface="Bebas Neue" panose="020B0506020202020201" pitchFamily="34" charset="0"/>
              </a:rPr>
              <a:t>NICHT-MONETÄRER TAUSCH</a:t>
            </a:r>
          </a:p>
          <a:p>
            <a:pPr>
              <a:spcAft>
                <a:spcPts val="600"/>
              </a:spcAft>
            </a:pPr>
            <a:r>
              <a:rPr lang="de-DE" sz="1200" dirty="0"/>
              <a:t>Tauschbörsen, Communities und Nutzergruppen </a:t>
            </a:r>
          </a:p>
        </p:txBody>
      </p:sp>
      <p:pic>
        <p:nvPicPr>
          <p:cNvPr id="12"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a:xfrm>
            <a:off x="8230413" y="0"/>
            <a:ext cx="3960000" cy="6858000"/>
          </a:xfrm>
        </p:spPr>
      </p:pic>
      <p:sp>
        <p:nvSpPr>
          <p:cNvPr id="13"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52437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INTERAKTION</a:t>
            </a:r>
          </a:p>
        </p:txBody>
      </p:sp>
      <p:sp>
        <p:nvSpPr>
          <p:cNvPr id="3" name="Textplatzhalter 2"/>
          <p:cNvSpPr>
            <a:spLocks noGrp="1"/>
          </p:cNvSpPr>
          <p:nvPr>
            <p:ph type="body" sz="quarter" idx="13"/>
          </p:nvPr>
        </p:nvSpPr>
        <p:spPr/>
        <p:txBody>
          <a:bodyPr/>
          <a:lstStyle/>
          <a:p>
            <a:r>
              <a:rPr lang="de-DE" dirty="0"/>
              <a:t>Erlösquellen von Online-Shops neben dem Verkauf von Waren</a:t>
            </a:r>
          </a:p>
        </p:txBody>
      </p:sp>
      <p:sp>
        <p:nvSpPr>
          <p:cNvPr id="10" name="Rechteck 9"/>
          <p:cNvSpPr/>
          <p:nvPr/>
        </p:nvSpPr>
        <p:spPr>
          <a:xfrm>
            <a:off x="540000" y="5866581"/>
            <a:ext cx="2777706"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de-DE" sz="1000" dirty="0">
                <a:solidFill>
                  <a:schemeClr val="tx1"/>
                </a:solidFill>
              </a:rPr>
              <a:t>Quelle: Kupona.de, 2015</a:t>
            </a:r>
          </a:p>
        </p:txBody>
      </p:sp>
      <p:graphicFrame>
        <p:nvGraphicFramePr>
          <p:cNvPr id="15" name="Content"/>
          <p:cNvGraphicFramePr>
            <a:graphicFrameLocks noGrp="1"/>
          </p:cNvGraphicFramePr>
          <p:nvPr>
            <p:ph idx="1"/>
            <p:extLst>
              <p:ext uri="{D42A27DB-BD31-4B8C-83A1-F6EECF244321}">
                <p14:modId xmlns:p14="http://schemas.microsoft.com/office/powerpoint/2010/main" val="1492670795"/>
              </p:ext>
            </p:extLst>
          </p:nvPr>
        </p:nvGraphicFramePr>
        <p:xfrm>
          <a:off x="539750" y="1511300"/>
          <a:ext cx="11109325" cy="42989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8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0" y="0"/>
            <a:ext cx="12191206"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Einführung</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8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5"/>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3094" r="3094"/>
          <a:stretch>
            <a:fillRect/>
          </a:stretch>
        </p:blipFill>
        <p:spPr bwMode="gray">
          <a:xfrm>
            <a:off x="8985600" y="1512000"/>
            <a:ext cx="2664000" cy="2070000"/>
          </a:xfrm>
        </p:spPr>
      </p:pic>
      <p:sp>
        <p:nvSpPr>
          <p:cNvPr id="2" name="Title"/>
          <p:cNvSpPr>
            <a:spLocks noGrp="1"/>
          </p:cNvSpPr>
          <p:nvPr>
            <p:ph type="title"/>
          </p:nvPr>
        </p:nvSpPr>
        <p:spPr bwMode="gray"/>
        <p:txBody>
          <a:bodyPr/>
          <a:lstStyle/>
          <a:p>
            <a:r>
              <a:rPr lang="de-DE" dirty="0"/>
              <a:t>INTERAKTION</a:t>
            </a:r>
          </a:p>
        </p:txBody>
      </p:sp>
      <p:sp>
        <p:nvSpPr>
          <p:cNvPr id="3" name="Content"/>
          <p:cNvSpPr>
            <a:spLocks noGrp="1"/>
          </p:cNvSpPr>
          <p:nvPr>
            <p:ph type="body" sz="quarter" idx="13"/>
          </p:nvPr>
        </p:nvSpPr>
        <p:spPr bwMode="gray"/>
        <p:txBody>
          <a:bodyPr/>
          <a:lstStyle/>
          <a:p>
            <a:r>
              <a:rPr lang="de-DE" dirty="0"/>
              <a:t>Beispiele für Kommunikationsinstrumente</a:t>
            </a:r>
          </a:p>
        </p:txBody>
      </p:sp>
      <p:sp>
        <p:nvSpPr>
          <p:cNvPr id="5" name="Content Placeholder 1"/>
          <p:cNvSpPr>
            <a:spLocks noGrp="1"/>
          </p:cNvSpPr>
          <p:nvPr>
            <p:ph sz="half" idx="19"/>
          </p:nvPr>
        </p:nvSpPr>
        <p:spPr bwMode="gray">
          <a:xfrm>
            <a:off x="540000" y="3884468"/>
            <a:ext cx="2664000" cy="1938482"/>
          </a:xfrm>
        </p:spPr>
        <p:txBody>
          <a:bodyPr/>
          <a:lstStyle/>
          <a:p>
            <a:pPr marL="0" indent="0" algn="ctr">
              <a:buNone/>
            </a:pPr>
            <a:r>
              <a:rPr lang="de-DE" sz="2000" dirty="0">
                <a:latin typeface="Bebas Neue" panose="020B0506020202020201" pitchFamily="34" charset="0"/>
              </a:rPr>
              <a:t>Webseite, Online-Shop, </a:t>
            </a:r>
            <a:br>
              <a:rPr lang="de-DE" sz="2000" dirty="0">
                <a:latin typeface="Bebas Neue" panose="020B0506020202020201" pitchFamily="34" charset="0"/>
              </a:rPr>
            </a:br>
            <a:r>
              <a:rPr lang="de-DE" sz="2000" dirty="0">
                <a:latin typeface="Bebas Neue" panose="020B0506020202020201" pitchFamily="34" charset="0"/>
              </a:rPr>
              <a:t>Online-Markt</a:t>
            </a:r>
          </a:p>
        </p:txBody>
      </p:sp>
      <p:sp>
        <p:nvSpPr>
          <p:cNvPr id="7" name="Content Placeholder 2"/>
          <p:cNvSpPr>
            <a:spLocks noGrp="1"/>
          </p:cNvSpPr>
          <p:nvPr>
            <p:ph sz="half" idx="21"/>
          </p:nvPr>
        </p:nvSpPr>
        <p:spPr bwMode="gray">
          <a:xfrm>
            <a:off x="3355200" y="3884468"/>
            <a:ext cx="2664000" cy="1938482"/>
          </a:xfrm>
        </p:spPr>
        <p:txBody>
          <a:bodyPr/>
          <a:lstStyle/>
          <a:p>
            <a:pPr marL="0" indent="0" algn="ctr">
              <a:buNone/>
            </a:pPr>
            <a:r>
              <a:rPr lang="de-DE" sz="2000" dirty="0">
                <a:latin typeface="Bebas Neue" panose="020B0506020202020201" pitchFamily="34" charset="0"/>
              </a:rPr>
              <a:t>Blog, Bewertungsportal, Forum, Nutzergruppe</a:t>
            </a:r>
          </a:p>
        </p:txBody>
      </p:sp>
      <p:sp>
        <p:nvSpPr>
          <p:cNvPr id="19" name="Content Placeholder 3"/>
          <p:cNvSpPr>
            <a:spLocks noGrp="1"/>
          </p:cNvSpPr>
          <p:nvPr>
            <p:ph sz="half" idx="23"/>
          </p:nvPr>
        </p:nvSpPr>
        <p:spPr bwMode="gray">
          <a:xfrm>
            <a:off x="6170400" y="3884468"/>
            <a:ext cx="2664000" cy="1938482"/>
          </a:xfrm>
        </p:spPr>
        <p:txBody>
          <a:bodyPr/>
          <a:lstStyle/>
          <a:p>
            <a:pPr marL="0" indent="0" algn="ctr">
              <a:buNone/>
            </a:pPr>
            <a:r>
              <a:rPr lang="de-DE" sz="2000" dirty="0">
                <a:latin typeface="Bebas Neue" panose="020B0506020202020201" pitchFamily="34" charset="0"/>
              </a:rPr>
              <a:t>Direct-Mailing</a:t>
            </a:r>
          </a:p>
        </p:txBody>
      </p:sp>
      <p:sp>
        <p:nvSpPr>
          <p:cNvPr id="21" name="Content Placeholder 4"/>
          <p:cNvSpPr>
            <a:spLocks noGrp="1"/>
          </p:cNvSpPr>
          <p:nvPr>
            <p:ph sz="half" idx="25"/>
          </p:nvPr>
        </p:nvSpPr>
        <p:spPr bwMode="gray">
          <a:xfrm>
            <a:off x="8985600" y="3884468"/>
            <a:ext cx="2664000" cy="1938482"/>
          </a:xfrm>
        </p:spPr>
        <p:txBody>
          <a:bodyPr/>
          <a:lstStyle/>
          <a:p>
            <a:pPr marL="0" indent="0" algn="ctr">
              <a:buNone/>
            </a:pPr>
            <a:r>
              <a:rPr lang="de-DE" sz="2000" dirty="0">
                <a:latin typeface="Bebas Neue" panose="020B0506020202020201" pitchFamily="34" charset="0"/>
              </a:rPr>
              <a:t>Online-Banner-Werbung</a:t>
            </a:r>
          </a:p>
        </p:txBody>
      </p:sp>
      <p:pic>
        <p:nvPicPr>
          <p:cNvPr id="8" name="Bildplatzhalter 7"/>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5371" t="5633" b="262"/>
          <a:stretch/>
        </p:blipFill>
        <p:spPr bwMode="gray"/>
      </p:pic>
      <p:pic>
        <p:nvPicPr>
          <p:cNvPr id="4" name="Bildplatzhalter 3"/>
          <p:cNvPicPr>
            <a:picLocks noGrp="1" noChangeAspect="1"/>
          </p:cNvPicPr>
          <p:nvPr>
            <p:ph type="pic" sz="quarter" idx="20"/>
          </p:nvPr>
        </p:nvPicPr>
        <p:blipFill>
          <a:blip r:embed="rId4" cstate="email">
            <a:extLst>
              <a:ext uri="{28A0092B-C50C-407E-A947-70E740481C1C}">
                <a14:useLocalDpi xmlns:a14="http://schemas.microsoft.com/office/drawing/2010/main"/>
              </a:ext>
            </a:extLst>
          </a:blip>
          <a:srcRect/>
          <a:stretch>
            <a:fillRect/>
          </a:stretch>
        </p:blipFill>
        <p:spPr bwMode="gray"/>
      </p:pic>
      <p:pic>
        <p:nvPicPr>
          <p:cNvPr id="9" name="Bildplatzhalter 8"/>
          <p:cNvPicPr>
            <a:picLocks noGrp="1" noChangeAspect="1"/>
          </p:cNvPicPr>
          <p:nvPr>
            <p:ph type="pic" sz="quarter" idx="22"/>
          </p:nvPr>
        </p:nvPicPr>
        <p:blipFill>
          <a:blip r:embed="rId5" cstate="email">
            <a:extLst>
              <a:ext uri="{28A0092B-C50C-407E-A947-70E740481C1C}">
                <a14:useLocalDpi xmlns:a14="http://schemas.microsoft.com/office/drawing/2010/main"/>
              </a:ext>
            </a:extLst>
          </a:blip>
          <a:srcRect/>
          <a:stretch>
            <a:fillRect/>
          </a:stretch>
        </p:blipFill>
        <p:spPr bwMode="gray"/>
      </p:pic>
    </p:spTree>
    <p:extLst>
      <p:ext uri="{BB962C8B-B14F-4D97-AF65-F5344CB8AC3E}">
        <p14:creationId xmlns:p14="http://schemas.microsoft.com/office/powerpoint/2010/main" val="23085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extfeld 2"/>
          <p:cNvSpPr txBox="1"/>
          <p:nvPr/>
        </p:nvSpPr>
        <p:spPr bwMode="gray">
          <a:xfrm>
            <a:off x="540000" y="1512000"/>
            <a:ext cx="7265050" cy="1552575"/>
          </a:xfrm>
          <a:prstGeom prst="rect">
            <a:avLst/>
          </a:prstGeom>
          <a:solidFill>
            <a:schemeClr val="bg1"/>
          </a:solidFill>
        </p:spPr>
        <p:txBody>
          <a:bodyPr wrap="square" lIns="0" tIns="144000" rIns="0" bIns="0" rtlCol="0" anchor="t">
            <a:noAutofit/>
          </a:bodyPr>
          <a:lstStyle/>
          <a:p>
            <a:pPr algn="ctr">
              <a:lnSpc>
                <a:spcPct val="90000"/>
              </a:lnSpc>
            </a:pPr>
            <a:r>
              <a:rPr lang="de-DE" dirty="0">
                <a:latin typeface="+mj-lt"/>
              </a:rPr>
              <a:t>KOMMUNIKATIONSINSTRUMENTE KÖNNEN WIE FOLGT </a:t>
            </a:r>
            <a:br>
              <a:rPr lang="de-DE" dirty="0">
                <a:latin typeface="+mj-lt"/>
              </a:rPr>
            </a:br>
            <a:r>
              <a:rPr lang="de-DE" dirty="0">
                <a:latin typeface="+mj-lt"/>
              </a:rPr>
              <a:t>UNTERSCHIEDEN WERDEN:</a:t>
            </a:r>
          </a:p>
        </p:txBody>
      </p:sp>
      <p:sp>
        <p:nvSpPr>
          <p:cNvPr id="7" name="Title"/>
          <p:cNvSpPr>
            <a:spLocks noGrp="1"/>
          </p:cNvSpPr>
          <p:nvPr>
            <p:ph type="title"/>
          </p:nvPr>
        </p:nvSpPr>
        <p:spPr bwMode="gray"/>
        <p:txBody>
          <a:bodyPr/>
          <a:lstStyle/>
          <a:p>
            <a:r>
              <a:rPr lang="de-DE" dirty="0"/>
              <a:t>INTERAKTION</a:t>
            </a:r>
          </a:p>
        </p:txBody>
      </p:sp>
      <p:sp>
        <p:nvSpPr>
          <p:cNvPr id="10" name="Subtitle"/>
          <p:cNvSpPr>
            <a:spLocks noGrp="1"/>
          </p:cNvSpPr>
          <p:nvPr>
            <p:ph type="body" sz="quarter" idx="13"/>
          </p:nvPr>
        </p:nvSpPr>
        <p:spPr bwMode="gray"/>
        <p:txBody>
          <a:bodyPr/>
          <a:lstStyle/>
          <a:p>
            <a:r>
              <a:rPr lang="de-DE" dirty="0"/>
              <a:t>Unterscheidung von Kommunikationsinstrumenten</a:t>
            </a:r>
          </a:p>
        </p:txBody>
      </p:sp>
      <p:sp>
        <p:nvSpPr>
          <p:cNvPr id="8" name="Content 1"/>
          <p:cNvSpPr>
            <a:spLocks noGrp="1"/>
          </p:cNvSpPr>
          <p:nvPr>
            <p:ph sz="half" idx="2"/>
          </p:nvPr>
        </p:nvSpPr>
        <p:spPr bwMode="gray">
          <a:xfrm>
            <a:off x="549525" y="2066925"/>
            <a:ext cx="3420000" cy="885824"/>
          </a:xfrm>
          <a:noFill/>
        </p:spPr>
        <p:txBody>
          <a:bodyPr lIns="144000" tIns="252000" rIns="144000" bIns="144000"/>
          <a:lstStyle/>
          <a:p>
            <a:pPr marL="0" indent="0" algn="ctr">
              <a:lnSpc>
                <a:spcPct val="80000"/>
              </a:lnSpc>
              <a:buNone/>
            </a:pPr>
            <a:r>
              <a:rPr lang="de-DE" sz="2400" dirty="0">
                <a:latin typeface="Bebas Neue" panose="020B0506020202020201" pitchFamily="34" charset="0"/>
              </a:rPr>
              <a:t>Aktive Kommunikationsinstrumente</a:t>
            </a:r>
          </a:p>
        </p:txBody>
      </p:sp>
      <p:sp>
        <p:nvSpPr>
          <p:cNvPr id="9" name="Content 2"/>
          <p:cNvSpPr>
            <a:spLocks noGrp="1"/>
          </p:cNvSpPr>
          <p:nvPr>
            <p:ph sz="quarter" idx="4"/>
          </p:nvPr>
        </p:nvSpPr>
        <p:spPr bwMode="gray">
          <a:xfrm>
            <a:off x="4394325" y="2066925"/>
            <a:ext cx="3420000" cy="885824"/>
          </a:xfrm>
          <a:noFill/>
        </p:spPr>
        <p:txBody>
          <a:bodyPr lIns="144000" tIns="252000" rIns="144000" bIns="144000"/>
          <a:lstStyle/>
          <a:p>
            <a:pPr marL="0" indent="0" algn="ctr">
              <a:lnSpc>
                <a:spcPct val="80000"/>
              </a:lnSpc>
              <a:buNone/>
            </a:pPr>
            <a:r>
              <a:rPr lang="de-DE" sz="2400" dirty="0">
                <a:latin typeface="Bebas Neue" panose="020B0506020202020201" pitchFamily="34" charset="0"/>
              </a:rPr>
              <a:t>Reaktive Kommunikationsinstrumente</a:t>
            </a:r>
          </a:p>
        </p:txBody>
      </p:sp>
      <p:sp>
        <p:nvSpPr>
          <p:cNvPr id="12" name="Content 3"/>
          <p:cNvSpPr>
            <a:spLocks noGrp="1"/>
          </p:cNvSpPr>
          <p:nvPr>
            <p:ph sz="half" idx="16"/>
          </p:nvPr>
        </p:nvSpPr>
        <p:spPr bwMode="gray">
          <a:xfrm>
            <a:off x="540000" y="3890493"/>
            <a:ext cx="3420000" cy="1916900"/>
          </a:xfrm>
          <a:solidFill>
            <a:schemeClr val="tx2">
              <a:lumMod val="75000"/>
            </a:schemeClr>
          </a:solidFill>
        </p:spPr>
        <p:txBody>
          <a:bodyPr/>
          <a:lstStyle/>
          <a:p>
            <a:pPr marL="0" indent="0" algn="ctr">
              <a:spcAft>
                <a:spcPts val="600"/>
              </a:spcAft>
              <a:buNone/>
            </a:pPr>
            <a:r>
              <a:rPr lang="de-DE" dirty="0">
                <a:solidFill>
                  <a:schemeClr val="bg1"/>
                </a:solidFill>
              </a:rPr>
              <a:t>Das Unternehmen richtet sich unaufgefordert an den Kunden.</a:t>
            </a:r>
          </a:p>
        </p:txBody>
      </p:sp>
      <p:sp>
        <p:nvSpPr>
          <p:cNvPr id="13" name="Content 4"/>
          <p:cNvSpPr>
            <a:spLocks noGrp="1"/>
          </p:cNvSpPr>
          <p:nvPr>
            <p:ph sz="quarter" idx="17"/>
          </p:nvPr>
        </p:nvSpPr>
        <p:spPr bwMode="gray">
          <a:xfrm>
            <a:off x="4394325" y="3890493"/>
            <a:ext cx="3420000" cy="1916900"/>
          </a:xfrm>
          <a:solidFill>
            <a:schemeClr val="tx2">
              <a:lumMod val="75000"/>
            </a:schemeClr>
          </a:solidFill>
        </p:spPr>
        <p:txBody>
          <a:bodyPr/>
          <a:lstStyle/>
          <a:p>
            <a:pPr marL="0" indent="0" algn="ctr">
              <a:spcAft>
                <a:spcPts val="600"/>
              </a:spcAft>
              <a:buNone/>
            </a:pPr>
            <a:r>
              <a:rPr lang="de-DE" dirty="0">
                <a:solidFill>
                  <a:schemeClr val="bg1"/>
                </a:solidFill>
              </a:rPr>
              <a:t>Das Unternehmen richtet sich erst nach einer Aufforderung an den Kunden.</a:t>
            </a:r>
          </a:p>
        </p:txBody>
      </p:sp>
      <p:sp>
        <p:nvSpPr>
          <p:cNvPr id="14" name="Freeform 114"/>
          <p:cNvSpPr>
            <a:spLocks noChangeAspect="1"/>
          </p:cNvSpPr>
          <p:nvPr/>
        </p:nvSpPr>
        <p:spPr bwMode="gray">
          <a:xfrm rot="20700000" flipH="1" flipV="1">
            <a:off x="5991082" y="3134522"/>
            <a:ext cx="248428"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15" name="Freeform 114"/>
          <p:cNvSpPr>
            <a:spLocks noChangeAspect="1"/>
          </p:cNvSpPr>
          <p:nvPr/>
        </p:nvSpPr>
        <p:spPr bwMode="gray">
          <a:xfrm rot="900000" flipV="1">
            <a:off x="2215519" y="3127015"/>
            <a:ext cx="248428"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2" name="Abgerundete rechteckige Legende 1"/>
          <p:cNvSpPr/>
          <p:nvPr/>
        </p:nvSpPr>
        <p:spPr bwMode="gray">
          <a:xfrm>
            <a:off x="9601244" y="3578910"/>
            <a:ext cx="1838281" cy="1231648"/>
          </a:xfrm>
          <a:prstGeom prst="wedgeRoundRectCallout">
            <a:avLst>
              <a:gd name="adj1" fmla="val 23698"/>
              <a:gd name="adj2" fmla="val 61793"/>
              <a:gd name="adj3" fmla="val 16667"/>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16" name="Abgerundete rechteckige Legende 15"/>
          <p:cNvSpPr/>
          <p:nvPr/>
        </p:nvSpPr>
        <p:spPr bwMode="gray">
          <a:xfrm>
            <a:off x="8259352" y="2705154"/>
            <a:ext cx="2421755" cy="1622576"/>
          </a:xfrm>
          <a:prstGeom prst="wedgeRoundRectCallout">
            <a:avLst>
              <a:gd name="adj1" fmla="val -22271"/>
              <a:gd name="adj2" fmla="val 62500"/>
              <a:gd name="adj3" fmla="val 16667"/>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25" name="METRO ICON - letter"/>
          <p:cNvSpPr>
            <a:spLocks noChangeAspect="1" noEditPoints="1"/>
          </p:cNvSpPr>
          <p:nvPr/>
        </p:nvSpPr>
        <p:spPr bwMode="gray">
          <a:xfrm>
            <a:off x="9023482" y="3187952"/>
            <a:ext cx="893494" cy="656980"/>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36481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0645"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3. VOR- UND NACHTEILE</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7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Übersicht</a:t>
            </a:r>
          </a:p>
        </p:txBody>
      </p:sp>
      <p:sp>
        <p:nvSpPr>
          <p:cNvPr id="2" name="Content 1"/>
          <p:cNvSpPr>
            <a:spLocks noGrp="1"/>
          </p:cNvSpPr>
          <p:nvPr>
            <p:ph sz="half" idx="1"/>
          </p:nvPr>
        </p:nvSpPr>
        <p:spPr bwMode="gray">
          <a:xfrm>
            <a:off x="540000" y="1512000"/>
            <a:ext cx="3420000" cy="4298400"/>
          </a:xfrm>
          <a:ln w="3175">
            <a:noFill/>
          </a:ln>
        </p:spPr>
        <p:txBody>
          <a:bodyPr/>
          <a:lstStyle/>
          <a:p>
            <a:pPr marL="0" indent="0">
              <a:buNone/>
            </a:pPr>
            <a:r>
              <a:rPr lang="de-DE" sz="2400" dirty="0">
                <a:latin typeface="Bebas Neue" panose="020B0506020202020201" pitchFamily="34" charset="0"/>
              </a:rPr>
              <a:t>Vorteile:</a:t>
            </a:r>
          </a:p>
          <a:p>
            <a:r>
              <a:rPr lang="de-DE" sz="1800" dirty="0"/>
              <a:t>E-Business steigert die Produktivität durch Einsparungen an Geld und Zeit</a:t>
            </a:r>
          </a:p>
          <a:p>
            <a:r>
              <a:rPr lang="de-DE" sz="1800" dirty="0"/>
              <a:t>Es schafft Zugang zu Informationen überall und jederzeit</a:t>
            </a:r>
          </a:p>
          <a:p>
            <a:r>
              <a:rPr lang="de-DE" sz="1800" dirty="0"/>
              <a:t>Auch kleine Märkte können profitabel bedient werden</a:t>
            </a:r>
          </a:p>
          <a:p>
            <a:r>
              <a:rPr lang="de-DE" sz="1800" dirty="0"/>
              <a:t>Es sorgt für preisgünstige Werbung für das Unternehmen und seine Produkte</a:t>
            </a:r>
          </a:p>
        </p:txBody>
      </p:sp>
      <p:sp>
        <p:nvSpPr>
          <p:cNvPr id="3" name="Content 2"/>
          <p:cNvSpPr>
            <a:spLocks noGrp="1"/>
          </p:cNvSpPr>
          <p:nvPr>
            <p:ph sz="half" idx="14"/>
          </p:nvPr>
        </p:nvSpPr>
        <p:spPr bwMode="gray">
          <a:xfrm>
            <a:off x="4280749" y="1512000"/>
            <a:ext cx="3420000" cy="4298400"/>
          </a:xfrm>
          <a:ln w="3175">
            <a:noFill/>
          </a:ln>
        </p:spPr>
        <p:txBody>
          <a:bodyPr/>
          <a:lstStyle/>
          <a:p>
            <a:pPr marL="0" indent="0">
              <a:buNone/>
            </a:pPr>
            <a:r>
              <a:rPr lang="de-DE" sz="2400" dirty="0">
                <a:latin typeface="Bebas Neue" panose="020B0506020202020201" pitchFamily="34" charset="0"/>
              </a:rPr>
              <a:t>Nachteile:</a:t>
            </a:r>
          </a:p>
          <a:p>
            <a:r>
              <a:rPr lang="de-DE" sz="1800" dirty="0"/>
              <a:t>Es werden Fachkenntnisse vorausgesetzt</a:t>
            </a:r>
          </a:p>
          <a:p>
            <a:r>
              <a:rPr lang="de-DE" sz="1800" dirty="0"/>
              <a:t>Benutzer benötigen Zugang zum Internet</a:t>
            </a:r>
          </a:p>
          <a:p>
            <a:r>
              <a:rPr lang="de-DE" sz="1800" dirty="0"/>
              <a:t>Online-Werbung kann von Konsumenten eventuell als nervig angesehen werden und dem Unternehmen somit schaden, oder einfach ignoriert werden (Banner Blindness)</a:t>
            </a:r>
          </a:p>
          <a:p>
            <a:r>
              <a:rPr lang="de-DE" sz="1800" dirty="0"/>
              <a:t>Vergleichs- und Informationsportale erhöhen den Wettbewerbsdruck</a:t>
            </a:r>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3"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4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646"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4. ABGRENZUNG E-BUSINESS / E-COMMERCE</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0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4" name="Rechteck 23"/>
          <p:cNvSpPr/>
          <p:nvPr/>
        </p:nvSpPr>
        <p:spPr bwMode="gray">
          <a:xfrm>
            <a:off x="8839200" y="3738235"/>
            <a:ext cx="2810400" cy="27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spcAft>
                <a:spcPts val="600"/>
              </a:spcAft>
            </a:pPr>
            <a:r>
              <a:rPr lang="de-DE" sz="2400" dirty="0">
                <a:solidFill>
                  <a:schemeClr val="tx2"/>
                </a:solidFill>
                <a:latin typeface="Bebas Neue" panose="020B0506020202020201" pitchFamily="34" charset="0"/>
              </a:rPr>
              <a:t>E-Commerce:</a:t>
            </a:r>
          </a:p>
          <a:p>
            <a:pPr marL="285750" indent="-285750">
              <a:lnSpc>
                <a:spcPct val="90000"/>
              </a:lnSpc>
              <a:spcAft>
                <a:spcPts val="600"/>
              </a:spcAft>
              <a:buFont typeface="Wingdings" panose="05000000000000000000" pitchFamily="2" charset="2"/>
              <a:buChar char="§"/>
            </a:pPr>
            <a:r>
              <a:rPr lang="de-DE" sz="1600" dirty="0">
                <a:solidFill>
                  <a:schemeClr val="tx1"/>
                </a:solidFill>
              </a:rPr>
              <a:t>Marketing</a:t>
            </a:r>
          </a:p>
          <a:p>
            <a:pPr marL="285750" indent="-285750">
              <a:lnSpc>
                <a:spcPct val="90000"/>
              </a:lnSpc>
              <a:spcAft>
                <a:spcPts val="600"/>
              </a:spcAft>
              <a:buFont typeface="Wingdings" panose="05000000000000000000" pitchFamily="2" charset="2"/>
              <a:buChar char="§"/>
            </a:pPr>
            <a:r>
              <a:rPr lang="de-DE" sz="1600" dirty="0">
                <a:solidFill>
                  <a:schemeClr val="tx1"/>
                </a:solidFill>
              </a:rPr>
              <a:t>Verkauf</a:t>
            </a:r>
          </a:p>
          <a:p>
            <a:pPr marL="285750" indent="-285750">
              <a:lnSpc>
                <a:spcPct val="90000"/>
              </a:lnSpc>
              <a:spcAft>
                <a:spcPts val="600"/>
              </a:spcAft>
              <a:buFont typeface="Wingdings" panose="05000000000000000000" pitchFamily="2" charset="2"/>
              <a:buChar char="§"/>
            </a:pPr>
            <a:r>
              <a:rPr lang="de-DE" sz="1600" dirty="0">
                <a:solidFill>
                  <a:schemeClr val="tx1"/>
                </a:solidFill>
              </a:rPr>
              <a:t>Kauf von Produkten/ </a:t>
            </a:r>
            <a:br>
              <a:rPr lang="de-DE" sz="1600" dirty="0">
                <a:solidFill>
                  <a:schemeClr val="tx1"/>
                </a:solidFill>
              </a:rPr>
            </a:br>
            <a:r>
              <a:rPr lang="de-DE" sz="1600" dirty="0">
                <a:solidFill>
                  <a:schemeClr val="tx1"/>
                </a:solidFill>
              </a:rPr>
              <a:t>Services im Internet</a:t>
            </a:r>
          </a:p>
        </p:txBody>
      </p:sp>
      <p:sp>
        <p:nvSpPr>
          <p:cNvPr id="2" name="Titel 1"/>
          <p:cNvSpPr>
            <a:spLocks noGrp="1"/>
          </p:cNvSpPr>
          <p:nvPr>
            <p:ph type="title"/>
          </p:nvPr>
        </p:nvSpPr>
        <p:spPr bwMode="gray">
          <a:xfrm>
            <a:off x="540000" y="432000"/>
            <a:ext cx="11109600" cy="1080000"/>
          </a:xfrm>
        </p:spPr>
        <p:txBody>
          <a:bodyPr>
            <a:normAutofit/>
          </a:bodyPr>
          <a:lstStyle/>
          <a:p>
            <a:r>
              <a:rPr lang="de-DE" dirty="0"/>
              <a:t>ABGRENZUNG E-BUSINESS UND E-COMMERCE</a:t>
            </a:r>
          </a:p>
        </p:txBody>
      </p:sp>
      <p:sp>
        <p:nvSpPr>
          <p:cNvPr id="7" name="Textplatzhalter 6"/>
          <p:cNvSpPr>
            <a:spLocks noGrp="1"/>
          </p:cNvSpPr>
          <p:nvPr>
            <p:ph type="body" sz="quarter" idx="13"/>
          </p:nvPr>
        </p:nvSpPr>
        <p:spPr bwMode="gray"/>
        <p:txBody>
          <a:bodyPr/>
          <a:lstStyle/>
          <a:p>
            <a:r>
              <a:rPr lang="de-DE" noProof="1"/>
              <a:t>Aufgaben des E-Business und E-Commerce</a:t>
            </a:r>
          </a:p>
          <a:p>
            <a:endParaRPr lang="de-DE" dirty="0"/>
          </a:p>
        </p:txBody>
      </p:sp>
      <p:sp>
        <p:nvSpPr>
          <p:cNvPr id="11" name="Rectangle 20"/>
          <p:cNvSpPr>
            <a:spLocks noChangeArrowheads="1"/>
          </p:cNvSpPr>
          <p:nvPr/>
        </p:nvSpPr>
        <p:spPr bwMode="gray">
          <a:xfrm>
            <a:off x="556234" y="1512001"/>
            <a:ext cx="11093365" cy="621599"/>
          </a:xfrm>
          <a:prstGeom prst="rect">
            <a:avLst/>
          </a:prstGeom>
          <a:noFill/>
          <a:ln>
            <a:noFill/>
          </a:ln>
          <a:extLst/>
        </p:spPr>
        <p:txBody>
          <a:bodyPr vert="horz" wrap="square" lIns="540000" tIns="45720" rIns="540000" bIns="45720" numCol="1" anchor="ctr" anchorCtr="0" compatLnSpc="1">
            <a:prstTxWarp prst="textNoShape">
              <a:avLst/>
            </a:prstTxWarp>
          </a:bodyPr>
          <a:lstStyle/>
          <a:p>
            <a:pPr algn="ctr">
              <a:lnSpc>
                <a:spcPct val="90000"/>
              </a:lnSpc>
            </a:pPr>
            <a:r>
              <a:rPr lang="de-DE" sz="2400" b="1" dirty="0">
                <a:latin typeface="+mj-lt"/>
              </a:rPr>
              <a:t>E-BUSINESS </a:t>
            </a:r>
            <a:r>
              <a:rPr lang="de-DE" sz="2400" dirty="0">
                <a:latin typeface="+mj-lt"/>
              </a:rPr>
              <a:t>IST MEHR ALS NUR ONLINE-VERKAUF UND -MARKETING.</a:t>
            </a:r>
            <a:endParaRPr lang="de-DE" sz="2400" dirty="0">
              <a:latin typeface="Calibri Light" panose="020F0302020204030204" pitchFamily="34" charset="0"/>
            </a:endParaRPr>
          </a:p>
        </p:txBody>
      </p:sp>
      <p:grpSp>
        <p:nvGrpSpPr>
          <p:cNvPr id="5" name="Gruppieren 4"/>
          <p:cNvGrpSpPr/>
          <p:nvPr/>
        </p:nvGrpSpPr>
        <p:grpSpPr bwMode="gray">
          <a:xfrm>
            <a:off x="4843900" y="2790579"/>
            <a:ext cx="2502612" cy="2502612"/>
            <a:chOff x="2757714" y="2329542"/>
            <a:chExt cx="3657600" cy="3657600"/>
          </a:xfrm>
        </p:grpSpPr>
        <p:sp>
          <p:nvSpPr>
            <p:cNvPr id="14" name="Ellipse 13"/>
            <p:cNvSpPr>
              <a:spLocks noChangeAspect="1"/>
            </p:cNvSpPr>
            <p:nvPr/>
          </p:nvSpPr>
          <p:spPr bwMode="gray">
            <a:xfrm>
              <a:off x="2757714" y="2329542"/>
              <a:ext cx="3657600" cy="3657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4" name="Ellipse 3"/>
            <p:cNvSpPr>
              <a:spLocks noChangeAspect="1"/>
            </p:cNvSpPr>
            <p:nvPr/>
          </p:nvSpPr>
          <p:spPr bwMode="gray">
            <a:xfrm>
              <a:off x="4991204" y="3714554"/>
              <a:ext cx="1117600" cy="1117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sp>
        <p:nvSpPr>
          <p:cNvPr id="17" name="Textfeld 16"/>
          <p:cNvSpPr txBox="1"/>
          <p:nvPr/>
        </p:nvSpPr>
        <p:spPr bwMode="gray">
          <a:xfrm>
            <a:off x="540000" y="2790579"/>
            <a:ext cx="3975258" cy="2659190"/>
          </a:xfrm>
          <a:prstGeom prst="rect">
            <a:avLst/>
          </a:prstGeom>
          <a:noFill/>
        </p:spPr>
        <p:txBody>
          <a:bodyPr wrap="square" rtlCol="0">
            <a:spAutoFit/>
          </a:bodyPr>
          <a:lstStyle/>
          <a:p>
            <a:pPr>
              <a:lnSpc>
                <a:spcPct val="90000"/>
              </a:lnSpc>
              <a:spcAft>
                <a:spcPts val="600"/>
              </a:spcAft>
            </a:pPr>
            <a:r>
              <a:rPr lang="de-DE" sz="2400" dirty="0">
                <a:solidFill>
                  <a:schemeClr val="accent1"/>
                </a:solidFill>
                <a:latin typeface="Bebas Neue" panose="020B0506020202020201" pitchFamily="34" charset="0"/>
              </a:rPr>
              <a:t>E-Business:</a:t>
            </a:r>
          </a:p>
          <a:p>
            <a:pPr>
              <a:lnSpc>
                <a:spcPct val="90000"/>
              </a:lnSpc>
              <a:spcAft>
                <a:spcPts val="600"/>
              </a:spcAft>
            </a:pPr>
            <a:r>
              <a:rPr lang="de-DE" sz="1600" dirty="0"/>
              <a:t>Verbesserung des Unternehmenserfolgs durch geringe Kosten und hohen Vernetzungsgrad:</a:t>
            </a:r>
          </a:p>
          <a:p>
            <a:pPr marL="285750" indent="-285750">
              <a:lnSpc>
                <a:spcPct val="90000"/>
              </a:lnSpc>
              <a:spcAft>
                <a:spcPts val="600"/>
              </a:spcAft>
              <a:buFont typeface="Wingdings" panose="05000000000000000000" pitchFamily="2" charset="2"/>
              <a:buChar char="§"/>
            </a:pPr>
            <a:r>
              <a:rPr lang="de-DE" sz="1600" dirty="0"/>
              <a:t>Neue Technologien in der Wertschöpfungskette</a:t>
            </a:r>
          </a:p>
          <a:p>
            <a:pPr marL="285750" indent="-285750">
              <a:lnSpc>
                <a:spcPct val="90000"/>
              </a:lnSpc>
              <a:spcAft>
                <a:spcPts val="600"/>
              </a:spcAft>
              <a:buFont typeface="Wingdings" panose="05000000000000000000" pitchFamily="2" charset="2"/>
              <a:buChar char="§"/>
            </a:pPr>
            <a:r>
              <a:rPr lang="de-DE" sz="1600" dirty="0"/>
              <a:t>Verknüpfung mit anderen Unternehmen</a:t>
            </a:r>
          </a:p>
          <a:p>
            <a:pPr marL="285750" indent="-285750">
              <a:lnSpc>
                <a:spcPct val="90000"/>
              </a:lnSpc>
              <a:spcAft>
                <a:spcPts val="600"/>
              </a:spcAft>
              <a:buFont typeface="Wingdings" panose="05000000000000000000" pitchFamily="2" charset="2"/>
              <a:buChar char="§"/>
            </a:pPr>
            <a:r>
              <a:rPr lang="de-DE" sz="1600" dirty="0"/>
              <a:t>Verbesserung des Services</a:t>
            </a:r>
          </a:p>
          <a:p>
            <a:pPr marL="285750" indent="-285750">
              <a:lnSpc>
                <a:spcPct val="90000"/>
              </a:lnSpc>
              <a:spcAft>
                <a:spcPts val="600"/>
              </a:spcAft>
              <a:buFont typeface="Wingdings" panose="05000000000000000000" pitchFamily="2" charset="2"/>
              <a:buChar char="§"/>
            </a:pPr>
            <a:r>
              <a:rPr lang="de-DE" sz="1600" dirty="0"/>
              <a:t>Reduzierung der Kosten</a:t>
            </a:r>
          </a:p>
          <a:p>
            <a:pPr marL="285750" indent="-285750">
              <a:lnSpc>
                <a:spcPct val="90000"/>
              </a:lnSpc>
              <a:spcAft>
                <a:spcPts val="600"/>
              </a:spcAft>
              <a:buFont typeface="Wingdings" panose="05000000000000000000" pitchFamily="2" charset="2"/>
              <a:buChar char="§"/>
            </a:pPr>
            <a:r>
              <a:rPr lang="de-DE" sz="1600" dirty="0"/>
              <a:t>Neue Kanäle</a:t>
            </a:r>
          </a:p>
        </p:txBody>
      </p:sp>
      <p:cxnSp>
        <p:nvCxnSpPr>
          <p:cNvPr id="8" name="Gerade Verbindung 7"/>
          <p:cNvCxnSpPr/>
          <p:nvPr/>
        </p:nvCxnSpPr>
        <p:spPr bwMode="gray">
          <a:xfrm>
            <a:off x="556234" y="3149600"/>
            <a:ext cx="4712452"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a:off x="6937148" y="4120578"/>
            <a:ext cx="4712452"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28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ABGRENZUNG E-BUSINESS UND E-COMMERCE</a:t>
            </a:r>
          </a:p>
        </p:txBody>
      </p:sp>
      <p:sp>
        <p:nvSpPr>
          <p:cNvPr id="4" name="Subtitle"/>
          <p:cNvSpPr>
            <a:spLocks noGrp="1"/>
          </p:cNvSpPr>
          <p:nvPr>
            <p:ph type="body" sz="quarter" idx="13"/>
          </p:nvPr>
        </p:nvSpPr>
        <p:spPr bwMode="gray"/>
        <p:txBody>
          <a:bodyPr/>
          <a:lstStyle/>
          <a:p>
            <a:r>
              <a:rPr lang="de-DE" dirty="0"/>
              <a:t>Die Beziehung zwischen E-Commerce und E-Business</a:t>
            </a:r>
          </a:p>
        </p:txBody>
      </p:sp>
      <p:grpSp>
        <p:nvGrpSpPr>
          <p:cNvPr id="13" name="Gruppieren 12"/>
          <p:cNvGrpSpPr/>
          <p:nvPr/>
        </p:nvGrpSpPr>
        <p:grpSpPr bwMode="gray">
          <a:xfrm>
            <a:off x="1680936" y="2161993"/>
            <a:ext cx="1418407" cy="3660957"/>
            <a:chOff x="1587199" y="2073811"/>
            <a:chExt cx="1497806" cy="3865889"/>
          </a:xfrm>
        </p:grpSpPr>
        <p:sp>
          <p:nvSpPr>
            <p:cNvPr id="12" name="Ellipse 11"/>
            <p:cNvSpPr>
              <a:spLocks noChangeAspect="1"/>
            </p:cNvSpPr>
            <p:nvPr/>
          </p:nvSpPr>
          <p:spPr bwMode="gray">
            <a:xfrm>
              <a:off x="1596371" y="4499700"/>
              <a:ext cx="1440000" cy="1440000"/>
            </a:xfrm>
            <a:prstGeom prst="ellipse">
              <a:avLst/>
            </a:prstGeom>
            <a:solidFill>
              <a:schemeClr val="accent6">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80000" rIns="36000" bIns="36000" rtlCol="0" anchor="ctr"/>
            <a:lstStyle/>
            <a:p>
              <a:pPr algn="ctr">
                <a:lnSpc>
                  <a:spcPct val="90000"/>
                </a:lnSpc>
                <a:spcAft>
                  <a:spcPts val="1000"/>
                </a:spcAft>
              </a:pPr>
              <a:r>
                <a:rPr lang="de-DE" dirty="0"/>
                <a:t>EB</a:t>
              </a:r>
            </a:p>
            <a:p>
              <a:pPr algn="ctr">
                <a:lnSpc>
                  <a:spcPct val="90000"/>
                </a:lnSpc>
                <a:spcAft>
                  <a:spcPts val="1000"/>
                </a:spcAft>
              </a:pPr>
              <a:endParaRPr lang="de-DE" dirty="0"/>
            </a:p>
            <a:p>
              <a:pPr algn="ctr">
                <a:lnSpc>
                  <a:spcPct val="90000"/>
                </a:lnSpc>
                <a:spcAft>
                  <a:spcPts val="1000"/>
                </a:spcAft>
              </a:pPr>
              <a:endParaRPr lang="de-DE" dirty="0"/>
            </a:p>
            <a:p>
              <a:pPr algn="ctr">
                <a:lnSpc>
                  <a:spcPct val="90000"/>
                </a:lnSpc>
                <a:spcAft>
                  <a:spcPts val="1000"/>
                </a:spcAft>
              </a:pPr>
              <a:endParaRPr lang="de-DE" dirty="0"/>
            </a:p>
          </p:txBody>
        </p:sp>
        <p:sp>
          <p:nvSpPr>
            <p:cNvPr id="5" name="Ellipse 4"/>
            <p:cNvSpPr>
              <a:spLocks noChangeAspect="1"/>
            </p:cNvSpPr>
            <p:nvPr/>
          </p:nvSpPr>
          <p:spPr bwMode="gray">
            <a:xfrm>
              <a:off x="1587199"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a:t>
              </a:r>
            </a:p>
          </p:txBody>
        </p:sp>
        <p:sp>
          <p:nvSpPr>
            <p:cNvPr id="9" name="Ellipse 8"/>
            <p:cNvSpPr>
              <a:spLocks noChangeAspect="1"/>
            </p:cNvSpPr>
            <p:nvPr/>
          </p:nvSpPr>
          <p:spPr bwMode="gray">
            <a:xfrm>
              <a:off x="2185005"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EB</a:t>
              </a:r>
            </a:p>
          </p:txBody>
        </p:sp>
        <p:sp>
          <p:nvSpPr>
            <p:cNvPr id="10" name="Ellipse 9"/>
            <p:cNvSpPr>
              <a:spLocks noChangeAspect="1"/>
            </p:cNvSpPr>
            <p:nvPr/>
          </p:nvSpPr>
          <p:spPr bwMode="gray">
            <a:xfrm>
              <a:off x="1801101" y="3175577"/>
              <a:ext cx="1080000" cy="108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EC=EB</a:t>
              </a:r>
            </a:p>
          </p:txBody>
        </p:sp>
        <p:sp>
          <p:nvSpPr>
            <p:cNvPr id="11" name="Ellipse 10"/>
            <p:cNvSpPr>
              <a:spLocks noChangeAspect="1"/>
            </p:cNvSpPr>
            <p:nvPr/>
          </p:nvSpPr>
          <p:spPr bwMode="gray">
            <a:xfrm>
              <a:off x="1956371" y="4859700"/>
              <a:ext cx="720000" cy="72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a:t>
              </a:r>
            </a:p>
          </p:txBody>
        </p:sp>
      </p:grpSp>
      <p:sp>
        <p:nvSpPr>
          <p:cNvPr id="6" name="Rechteck 5"/>
          <p:cNvSpPr/>
          <p:nvPr/>
        </p:nvSpPr>
        <p:spPr bwMode="gray">
          <a:xfrm>
            <a:off x="540000" y="1511746"/>
            <a:ext cx="11109075" cy="249299"/>
          </a:xfrm>
          <a:prstGeom prst="rect">
            <a:avLst/>
          </a:prstGeom>
        </p:spPr>
        <p:txBody>
          <a:bodyPr wrap="square" lIns="0" tIns="0" rIns="0" bIns="0">
            <a:spAutoFit/>
          </a:bodyPr>
          <a:lstStyle/>
          <a:p>
            <a:pPr>
              <a:lnSpc>
                <a:spcPct val="90000"/>
              </a:lnSpc>
              <a:spcAft>
                <a:spcPts val="1000"/>
              </a:spcAft>
            </a:pPr>
            <a:r>
              <a:rPr lang="de-DE" dirty="0">
                <a:solidFill>
                  <a:schemeClr val="bg1"/>
                </a:solidFill>
              </a:rPr>
              <a:t>Für die Beziehungen zwischen E-Business und E-Commerce gibt es drei verschiedene Ansätze:</a:t>
            </a:r>
          </a:p>
        </p:txBody>
      </p:sp>
      <p:sp>
        <p:nvSpPr>
          <p:cNvPr id="16" name="Rechteck 15"/>
          <p:cNvSpPr/>
          <p:nvPr/>
        </p:nvSpPr>
        <p:spPr bwMode="gray">
          <a:xfrm>
            <a:off x="3492500" y="2420862"/>
            <a:ext cx="8156576" cy="332400"/>
          </a:xfrm>
          <a:prstGeom prst="rect">
            <a:avLst/>
          </a:prstGeom>
        </p:spPr>
        <p:txBody>
          <a:bodyPr wrap="square" lIns="0" tIns="0" rIns="0" bIns="0">
            <a:spAutoFit/>
          </a:bodyPr>
          <a:lstStyle/>
          <a:p>
            <a:pPr>
              <a:lnSpc>
                <a:spcPct val="90000"/>
              </a:lnSpc>
              <a:spcAft>
                <a:spcPts val="1000"/>
              </a:spcAft>
            </a:pPr>
            <a:r>
              <a:rPr lang="de-DE" sz="2400" dirty="0">
                <a:solidFill>
                  <a:schemeClr val="bg1"/>
                </a:solidFill>
                <a:latin typeface="Bebas Neue" panose="020B0506020202020201" pitchFamily="34" charset="0"/>
              </a:rPr>
              <a:t>E-Commerce und E-Business haben einige gemeinsame Eigenschaften</a:t>
            </a:r>
          </a:p>
        </p:txBody>
      </p:sp>
      <p:sp>
        <p:nvSpPr>
          <p:cNvPr id="17" name="Rechteck 16"/>
          <p:cNvSpPr/>
          <p:nvPr/>
        </p:nvSpPr>
        <p:spPr bwMode="gray">
          <a:xfrm>
            <a:off x="3492499" y="3522985"/>
            <a:ext cx="8156576" cy="332399"/>
          </a:xfrm>
          <a:prstGeom prst="rect">
            <a:avLst/>
          </a:prstGeom>
        </p:spPr>
        <p:txBody>
          <a:bodyPr wrap="square" lIns="0" tIns="0" rIns="0" bIns="0">
            <a:spAutoFit/>
          </a:bodyPr>
          <a:lstStyle/>
          <a:p>
            <a:pPr>
              <a:lnSpc>
                <a:spcPct val="90000"/>
              </a:lnSpc>
              <a:spcAft>
                <a:spcPts val="1000"/>
              </a:spcAft>
            </a:pPr>
            <a:r>
              <a:rPr lang="de-DE" sz="2400" dirty="0">
                <a:solidFill>
                  <a:schemeClr val="bg1"/>
                </a:solidFill>
                <a:latin typeface="Bebas Neue" panose="020B0506020202020201" pitchFamily="34" charset="0"/>
              </a:rPr>
              <a:t>E-Commerce ist ungefähr identisch mit E-Business</a:t>
            </a:r>
          </a:p>
        </p:txBody>
      </p:sp>
      <p:sp>
        <p:nvSpPr>
          <p:cNvPr id="18" name="Rechteck 17"/>
          <p:cNvSpPr/>
          <p:nvPr/>
        </p:nvSpPr>
        <p:spPr bwMode="gray">
          <a:xfrm>
            <a:off x="3492499" y="4974917"/>
            <a:ext cx="8156576" cy="332399"/>
          </a:xfrm>
          <a:prstGeom prst="rect">
            <a:avLst/>
          </a:prstGeom>
        </p:spPr>
        <p:txBody>
          <a:bodyPr wrap="square" lIns="0" tIns="0" rIns="0" bIns="0">
            <a:spAutoFit/>
          </a:bodyPr>
          <a:lstStyle/>
          <a:p>
            <a:pPr>
              <a:lnSpc>
                <a:spcPct val="90000"/>
              </a:lnSpc>
              <a:spcAft>
                <a:spcPts val="1000"/>
              </a:spcAft>
            </a:pPr>
            <a:r>
              <a:rPr lang="de-DE" sz="2400" dirty="0">
                <a:solidFill>
                  <a:schemeClr val="bg1"/>
                </a:solidFill>
                <a:latin typeface="Bebas Neue" panose="020B0506020202020201" pitchFamily="34" charset="0"/>
              </a:rPr>
              <a:t>E-Commerce ist ein Teilbereich des E-Business.</a:t>
            </a:r>
          </a:p>
        </p:txBody>
      </p:sp>
    </p:spTree>
    <p:extLst>
      <p:ext uri="{BB962C8B-B14F-4D97-AF65-F5344CB8AC3E}">
        <p14:creationId xmlns:p14="http://schemas.microsoft.com/office/powerpoint/2010/main" val="4871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ABGRENZUNG E-BUSINESS UND E-COMMERCE</a:t>
            </a:r>
          </a:p>
        </p:txBody>
      </p:sp>
      <p:sp>
        <p:nvSpPr>
          <p:cNvPr id="3" name="Textplatzhalter 2"/>
          <p:cNvSpPr>
            <a:spLocks noGrp="1"/>
          </p:cNvSpPr>
          <p:nvPr>
            <p:ph type="body" sz="quarter" idx="13"/>
          </p:nvPr>
        </p:nvSpPr>
        <p:spPr/>
        <p:txBody>
          <a:bodyPr/>
          <a:lstStyle/>
          <a:p>
            <a:r>
              <a:rPr lang="de-DE" noProof="1"/>
              <a:t>E-Commerce als Teilbereich des E-Business</a:t>
            </a:r>
          </a:p>
          <a:p>
            <a:endParaRPr lang="de-DE" noProof="1"/>
          </a:p>
        </p:txBody>
      </p:sp>
      <p:pic>
        <p:nvPicPr>
          <p:cNvPr id="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gray">
          <a:xfrm>
            <a:off x="1783994"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spcAft>
                <a:spcPts val="1000"/>
              </a:spcAft>
            </a:pPr>
            <a:r>
              <a:rPr lang="de-DE" sz="2000" dirty="0">
                <a:solidFill>
                  <a:schemeClr val="tx1"/>
                </a:solidFill>
                <a:latin typeface="Calibri Light" panose="020F0302020204030204" pitchFamily="34" charset="0"/>
                <a:ea typeface="Calibri" panose="020B0606030504020204" pitchFamily="34" charset="0"/>
                <a:cs typeface="Arial" panose="020B0604020202020204" pitchFamily="34" charset="0"/>
              </a:rPr>
              <a:t>Der Fokus liegt auf dem Verkauf von Waren oder Dienstleistungen. </a:t>
            </a:r>
          </a:p>
        </p:txBody>
      </p:sp>
      <p:sp>
        <p:nvSpPr>
          <p:cNvPr id="7" name="Textfeld 6"/>
          <p:cNvSpPr txBox="1"/>
          <p:nvPr/>
        </p:nvSpPr>
        <p:spPr bwMode="gray">
          <a:xfrm>
            <a:off x="5391194" y="2596181"/>
            <a:ext cx="1408025" cy="923330"/>
          </a:xfrm>
          <a:prstGeom prst="rect">
            <a:avLst/>
          </a:prstGeom>
          <a:noFill/>
        </p:spPr>
        <p:txBody>
          <a:bodyPr wrap="square" rtlCol="0">
            <a:spAutoFit/>
          </a:bodyPr>
          <a:lstStyle/>
          <a:p>
            <a:pPr algn="ctr"/>
            <a:r>
              <a:rPr lang="de-DE" sz="5400" dirty="0">
                <a:solidFill>
                  <a:schemeClr val="bg1">
                    <a:lumMod val="75000"/>
                  </a:schemeClr>
                </a:solidFill>
                <a:latin typeface="Bebas Neue" panose="020B0506020202020201" pitchFamily="34" charset="0"/>
              </a:rPr>
              <a:t>VS</a:t>
            </a:r>
          </a:p>
        </p:txBody>
      </p:sp>
      <p:sp>
        <p:nvSpPr>
          <p:cNvPr id="8" name="Rechteck 7"/>
          <p:cNvSpPr/>
          <p:nvPr/>
        </p:nvSpPr>
        <p:spPr bwMode="gray">
          <a:xfrm>
            <a:off x="1783994" y="1512000"/>
            <a:ext cx="3607200" cy="128764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4800" noProof="1">
                <a:latin typeface="Bebas Neue" panose="020B0506020202020201" pitchFamily="34" charset="0"/>
                <a:ea typeface="Calibri" panose="020B0606030504020204" pitchFamily="34" charset="0"/>
                <a:cs typeface="Arial" panose="020B0604020202020204" pitchFamily="34" charset="0"/>
              </a:rPr>
              <a:t>E-commerce</a:t>
            </a:r>
          </a:p>
        </p:txBody>
      </p:sp>
      <p:sp>
        <p:nvSpPr>
          <p:cNvPr id="9" name="Rechteck 8"/>
          <p:cNvSpPr/>
          <p:nvPr/>
        </p:nvSpPr>
        <p:spPr bwMode="gray">
          <a:xfrm>
            <a:off x="6799219" y="1512000"/>
            <a:ext cx="3607200" cy="1287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4800" dirty="0">
                <a:latin typeface="Bebas Neue" panose="020B0506020202020201" pitchFamily="34" charset="0"/>
                <a:ea typeface="Calibri" panose="020B0606030504020204" pitchFamily="34" charset="0"/>
                <a:cs typeface="Arial" panose="020B0604020202020204" pitchFamily="34" charset="0"/>
              </a:rPr>
              <a:t>E-BUSINESS</a:t>
            </a:r>
          </a:p>
        </p:txBody>
      </p:sp>
      <p:sp>
        <p:nvSpPr>
          <p:cNvPr id="10" name="Rechteck 9"/>
          <p:cNvSpPr/>
          <p:nvPr/>
        </p:nvSpPr>
        <p:spPr>
          <a:xfrm>
            <a:off x="1783994"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de-DE" dirty="0">
                <a:solidFill>
                  <a:schemeClr val="tx1"/>
                </a:solidFill>
              </a:rPr>
              <a:t>Der Fokus liegt auf dem Verkauf von Waren oder Dienstleistungen. </a:t>
            </a:r>
            <a:endParaRPr lang="de-DE" dirty="0" smtClean="0">
              <a:solidFill>
                <a:schemeClr val="tx1"/>
              </a:solidFill>
            </a:endParaRPr>
          </a:p>
        </p:txBody>
      </p:sp>
      <p:sp>
        <p:nvSpPr>
          <p:cNvPr id="11" name="Rechteck 10"/>
          <p:cNvSpPr/>
          <p:nvPr/>
        </p:nvSpPr>
        <p:spPr>
          <a:xfrm>
            <a:off x="6799219"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de-DE" dirty="0">
                <a:solidFill>
                  <a:schemeClr val="tx1"/>
                </a:solidFill>
              </a:rPr>
              <a:t>Dies beinhaltet auch </a:t>
            </a:r>
            <a:r>
              <a:rPr lang="de-DE" dirty="0" smtClean="0">
                <a:solidFill>
                  <a:schemeClr val="tx1"/>
                </a:solidFill>
              </a:rPr>
              <a:t>Abläufe </a:t>
            </a:r>
            <a:br>
              <a:rPr lang="de-DE" dirty="0" smtClean="0">
                <a:solidFill>
                  <a:schemeClr val="tx1"/>
                </a:solidFill>
              </a:rPr>
            </a:br>
            <a:r>
              <a:rPr lang="de-DE" dirty="0" smtClean="0">
                <a:solidFill>
                  <a:schemeClr val="tx1"/>
                </a:solidFill>
              </a:rPr>
              <a:t>wie </a:t>
            </a:r>
            <a:r>
              <a:rPr lang="de-DE" dirty="0">
                <a:solidFill>
                  <a:schemeClr val="tx1"/>
                </a:solidFill>
              </a:rPr>
              <a:t>Kommunikation, Datenaustausch, etc.</a:t>
            </a:r>
          </a:p>
        </p:txBody>
      </p:sp>
    </p:spTree>
    <p:extLst>
      <p:ext uri="{BB962C8B-B14F-4D97-AF65-F5344CB8AC3E}">
        <p14:creationId xmlns:p14="http://schemas.microsoft.com/office/powerpoint/2010/main" val="73099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ABGRENZUNG E-BUSINESS UND E-COMMERCE</a:t>
            </a:r>
          </a:p>
        </p:txBody>
      </p:sp>
      <p:sp>
        <p:nvSpPr>
          <p:cNvPr id="4" name="Subtitle"/>
          <p:cNvSpPr>
            <a:spLocks noGrp="1"/>
          </p:cNvSpPr>
          <p:nvPr>
            <p:ph type="body" sz="quarter" idx="13"/>
          </p:nvPr>
        </p:nvSpPr>
        <p:spPr bwMode="gray">
          <a:xfrm>
            <a:off x="540000" y="972000"/>
            <a:ext cx="11109600" cy="540000"/>
          </a:xfrm>
        </p:spPr>
        <p:txBody>
          <a:bodyPr/>
          <a:lstStyle/>
          <a:p>
            <a:r>
              <a:rPr lang="de-DE" dirty="0"/>
              <a:t>E-Commerce als Teilbereich des E-Business</a:t>
            </a:r>
          </a:p>
        </p:txBody>
      </p:sp>
      <p:grpSp>
        <p:nvGrpSpPr>
          <p:cNvPr id="5" name="Gruppieren 4"/>
          <p:cNvGrpSpPr/>
          <p:nvPr/>
        </p:nvGrpSpPr>
        <p:grpSpPr>
          <a:xfrm>
            <a:off x="1432298" y="1797513"/>
            <a:ext cx="9325005" cy="3987782"/>
            <a:chOff x="1473525" y="1797513"/>
            <a:chExt cx="9325005" cy="3987782"/>
          </a:xfrm>
        </p:grpSpPr>
        <p:grpSp>
          <p:nvGrpSpPr>
            <p:cNvPr id="3" name="Gruppieren 2"/>
            <p:cNvGrpSpPr/>
            <p:nvPr/>
          </p:nvGrpSpPr>
          <p:grpSpPr bwMode="gray">
            <a:xfrm>
              <a:off x="1473525" y="1797513"/>
              <a:ext cx="9325005" cy="3987782"/>
              <a:chOff x="1473525" y="1797513"/>
              <a:chExt cx="9325005" cy="3987782"/>
            </a:xfrm>
          </p:grpSpPr>
          <p:sp>
            <p:nvSpPr>
              <p:cNvPr id="32" name="Ellipse 31"/>
              <p:cNvSpPr/>
              <p:nvPr/>
            </p:nvSpPr>
            <p:spPr bwMode="gray">
              <a:xfrm>
                <a:off x="1473525" y="1797513"/>
                <a:ext cx="9286905" cy="39877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9" name="Gruppieren 8"/>
              <p:cNvGrpSpPr/>
              <p:nvPr/>
            </p:nvGrpSpPr>
            <p:grpSpPr bwMode="gray">
              <a:xfrm>
                <a:off x="7814723" y="2874218"/>
                <a:ext cx="2983807" cy="1817837"/>
                <a:chOff x="14100955" y="2449624"/>
                <a:chExt cx="4464658" cy="2720022"/>
              </a:xfrm>
            </p:grpSpPr>
            <p:sp>
              <p:nvSpPr>
                <p:cNvPr id="33" name="Ellipse 32"/>
                <p:cNvSpPr/>
                <p:nvPr/>
              </p:nvSpPr>
              <p:spPr bwMode="gray">
                <a:xfrm>
                  <a:off x="14100955" y="2449624"/>
                  <a:ext cx="4464658" cy="2720022"/>
                </a:xfrm>
                <a:prstGeom prst="ellipse">
                  <a:avLst/>
                </a:prstGeom>
                <a:blipFill>
                  <a:blip r:embed="rId2" cstate="email">
                    <a:extLst>
                      <a:ext uri="{28A0092B-C50C-407E-A947-70E740481C1C}">
                        <a14:useLocalDpi xmlns:a14="http://schemas.microsoft.com/office/drawing/2010/main"/>
                      </a:ext>
                    </a:extLst>
                  </a:blip>
                  <a:stretch>
                    <a:fillRect/>
                  </a:stretch>
                </a:blip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de-DE" sz="1600" dirty="0"/>
                </a:p>
              </p:txBody>
            </p:sp>
            <p:sp>
              <p:nvSpPr>
                <p:cNvPr id="34" name="Ellipse 33"/>
                <p:cNvSpPr/>
                <p:nvPr/>
              </p:nvSpPr>
              <p:spPr bwMode="gray">
                <a:xfrm>
                  <a:off x="14100955" y="2479176"/>
                  <a:ext cx="4464658" cy="2661966"/>
                </a:xfrm>
                <a:prstGeom prst="ellipse">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de-DE" sz="1600" dirty="0"/>
                </a:p>
              </p:txBody>
            </p:sp>
          </p:grpSp>
          <p:sp>
            <p:nvSpPr>
              <p:cNvPr id="6" name="Rechteck 5"/>
              <p:cNvSpPr/>
              <p:nvPr/>
            </p:nvSpPr>
            <p:spPr bwMode="gray">
              <a:xfrm>
                <a:off x="8491229" y="3333103"/>
                <a:ext cx="1814821" cy="1055674"/>
              </a:xfrm>
              <a:prstGeom prst="rect">
                <a:avLst/>
              </a:prstGeom>
            </p:spPr>
            <p:txBody>
              <a:bodyPr wrap="square">
                <a:spAutoFit/>
              </a:bodyPr>
              <a:lstStyle/>
              <a:p>
                <a:pPr>
                  <a:lnSpc>
                    <a:spcPct val="90000"/>
                  </a:lnSpc>
                  <a:spcAft>
                    <a:spcPts val="600"/>
                  </a:spcAft>
                </a:pPr>
                <a:r>
                  <a:rPr lang="de-DE" sz="2800" dirty="0">
                    <a:solidFill>
                      <a:schemeClr val="bg1"/>
                    </a:solidFill>
                    <a:latin typeface="Bebas Neue" panose="020B0506020202020201" pitchFamily="34" charset="0"/>
                  </a:rPr>
                  <a:t>E-Commerce</a:t>
                </a:r>
              </a:p>
              <a:p>
                <a:pPr marL="285750" indent="-285750">
                  <a:lnSpc>
                    <a:spcPct val="90000"/>
                  </a:lnSpc>
                  <a:spcAft>
                    <a:spcPts val="600"/>
                  </a:spcAft>
                  <a:buFont typeface="Wingdings" panose="05000000000000000000" pitchFamily="2" charset="2"/>
                  <a:buChar char="§"/>
                </a:pPr>
                <a:r>
                  <a:rPr lang="de-DE" dirty="0">
                    <a:solidFill>
                      <a:schemeClr val="bg1"/>
                    </a:solidFill>
                  </a:rPr>
                  <a:t>Kaufen und verkaufen</a:t>
                </a:r>
              </a:p>
            </p:txBody>
          </p:sp>
          <p:sp>
            <p:nvSpPr>
              <p:cNvPr id="35" name="Textfeld 34"/>
              <p:cNvSpPr txBox="1"/>
              <p:nvPr/>
            </p:nvSpPr>
            <p:spPr bwMode="gray">
              <a:xfrm>
                <a:off x="4965636" y="2151903"/>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Verrechnen</a:t>
                </a:r>
              </a:p>
            </p:txBody>
          </p:sp>
          <p:sp>
            <p:nvSpPr>
              <p:cNvPr id="36" name="Textfeld 35"/>
              <p:cNvSpPr txBox="1"/>
              <p:nvPr/>
            </p:nvSpPr>
            <p:spPr bwMode="gray">
              <a:xfrm>
                <a:off x="6810655" y="2351312"/>
                <a:ext cx="1628899" cy="201881"/>
              </a:xfrm>
              <a:prstGeom prst="rect">
                <a:avLst/>
              </a:prstGeom>
              <a:noFill/>
            </p:spPr>
            <p:txBody>
              <a:bodyPr wrap="square" lIns="0" tIns="0" rIns="0" bIns="0" rtlCol="0">
                <a:noAutofit/>
              </a:bodyPr>
              <a:lstStyle/>
              <a:p>
                <a:pPr algn="ctr">
                  <a:lnSpc>
                    <a:spcPct val="90000"/>
                  </a:lnSpc>
                  <a:spcAft>
                    <a:spcPts val="1000"/>
                  </a:spcAft>
                </a:pPr>
                <a:r>
                  <a:rPr lang="de-DE" dirty="0"/>
                  <a:t>Bewirtschaften</a:t>
                </a:r>
              </a:p>
            </p:txBody>
          </p:sp>
          <p:sp>
            <p:nvSpPr>
              <p:cNvPr id="37" name="Textfeld 36"/>
              <p:cNvSpPr txBox="1"/>
              <p:nvPr/>
            </p:nvSpPr>
            <p:spPr bwMode="gray">
              <a:xfrm>
                <a:off x="2962786" y="2627947"/>
                <a:ext cx="1258785" cy="201881"/>
              </a:xfrm>
              <a:prstGeom prst="rect">
                <a:avLst/>
              </a:prstGeom>
              <a:noFill/>
            </p:spPr>
            <p:txBody>
              <a:bodyPr wrap="square" lIns="0" tIns="0" rIns="0" bIns="0" rtlCol="0">
                <a:noAutofit/>
              </a:bodyPr>
              <a:lstStyle/>
              <a:p>
                <a:pPr algn="ctr">
                  <a:lnSpc>
                    <a:spcPct val="90000"/>
                  </a:lnSpc>
                  <a:spcAft>
                    <a:spcPts val="1000"/>
                  </a:spcAft>
                </a:pPr>
                <a:r>
                  <a:rPr lang="de-DE" dirty="0"/>
                  <a:t>Entwickeln</a:t>
                </a:r>
              </a:p>
            </p:txBody>
          </p:sp>
          <p:sp>
            <p:nvSpPr>
              <p:cNvPr id="38" name="Textfeld 37"/>
              <p:cNvSpPr txBox="1"/>
              <p:nvPr/>
            </p:nvSpPr>
            <p:spPr bwMode="gray">
              <a:xfrm>
                <a:off x="1832958" y="3607754"/>
                <a:ext cx="1258785" cy="201881"/>
              </a:xfrm>
              <a:prstGeom prst="rect">
                <a:avLst/>
              </a:prstGeom>
              <a:noFill/>
            </p:spPr>
            <p:txBody>
              <a:bodyPr wrap="square" lIns="0" tIns="0" rIns="0" bIns="0" rtlCol="0">
                <a:noAutofit/>
              </a:bodyPr>
              <a:lstStyle/>
              <a:p>
                <a:pPr algn="ctr">
                  <a:lnSpc>
                    <a:spcPct val="90000"/>
                  </a:lnSpc>
                  <a:spcAft>
                    <a:spcPts val="1000"/>
                  </a:spcAft>
                </a:pPr>
                <a:r>
                  <a:rPr lang="de-DE" dirty="0"/>
                  <a:t>Werben</a:t>
                </a:r>
              </a:p>
            </p:txBody>
          </p:sp>
          <p:sp>
            <p:nvSpPr>
              <p:cNvPr id="39" name="Textfeld 38"/>
              <p:cNvSpPr txBox="1"/>
              <p:nvPr/>
            </p:nvSpPr>
            <p:spPr bwMode="gray">
              <a:xfrm>
                <a:off x="2829436" y="4539669"/>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Verarbeiten</a:t>
                </a:r>
              </a:p>
            </p:txBody>
          </p:sp>
          <p:sp>
            <p:nvSpPr>
              <p:cNvPr id="40" name="Textfeld 39"/>
              <p:cNvSpPr txBox="1"/>
              <p:nvPr/>
            </p:nvSpPr>
            <p:spPr bwMode="gray">
              <a:xfrm>
                <a:off x="4372417" y="5132606"/>
                <a:ext cx="1258785" cy="201881"/>
              </a:xfrm>
              <a:prstGeom prst="rect">
                <a:avLst/>
              </a:prstGeom>
              <a:noFill/>
            </p:spPr>
            <p:txBody>
              <a:bodyPr wrap="square" lIns="0" tIns="0" rIns="0" bIns="0" rtlCol="0">
                <a:noAutofit/>
              </a:bodyPr>
              <a:lstStyle/>
              <a:p>
                <a:pPr algn="ctr">
                  <a:lnSpc>
                    <a:spcPct val="90000"/>
                  </a:lnSpc>
                  <a:spcAft>
                    <a:spcPts val="1000"/>
                  </a:spcAft>
                </a:pPr>
                <a:r>
                  <a:rPr lang="de-DE" dirty="0"/>
                  <a:t>Informieren</a:t>
                </a:r>
              </a:p>
            </p:txBody>
          </p:sp>
          <p:sp>
            <p:nvSpPr>
              <p:cNvPr id="41" name="Textfeld 40"/>
              <p:cNvSpPr txBox="1"/>
              <p:nvPr/>
            </p:nvSpPr>
            <p:spPr bwMode="gray">
              <a:xfrm>
                <a:off x="6366320" y="5172565"/>
                <a:ext cx="1258785" cy="201881"/>
              </a:xfrm>
              <a:prstGeom prst="rect">
                <a:avLst/>
              </a:prstGeom>
              <a:noFill/>
            </p:spPr>
            <p:txBody>
              <a:bodyPr wrap="square" lIns="0" tIns="0" rIns="0" bIns="0" rtlCol="0">
                <a:noAutofit/>
              </a:bodyPr>
              <a:lstStyle/>
              <a:p>
                <a:pPr algn="ctr">
                  <a:lnSpc>
                    <a:spcPct val="90000"/>
                  </a:lnSpc>
                  <a:spcAft>
                    <a:spcPts val="1000"/>
                  </a:spcAft>
                </a:pPr>
                <a:r>
                  <a:rPr lang="de-DE" dirty="0"/>
                  <a:t>Rekrutieren</a:t>
                </a:r>
              </a:p>
            </p:txBody>
          </p:sp>
          <p:sp>
            <p:nvSpPr>
              <p:cNvPr id="42" name="Textfeld 41"/>
              <p:cNvSpPr txBox="1"/>
              <p:nvPr/>
            </p:nvSpPr>
            <p:spPr bwMode="gray">
              <a:xfrm>
                <a:off x="8047841" y="4884715"/>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Verhandeln</a:t>
                </a:r>
              </a:p>
            </p:txBody>
          </p:sp>
          <p:sp>
            <p:nvSpPr>
              <p:cNvPr id="11" name="Rechteck 10"/>
              <p:cNvSpPr/>
              <p:nvPr/>
            </p:nvSpPr>
            <p:spPr bwMode="gray">
              <a:xfrm>
                <a:off x="4717114" y="3403210"/>
                <a:ext cx="2007281" cy="646331"/>
              </a:xfrm>
              <a:prstGeom prst="rect">
                <a:avLst/>
              </a:prstGeom>
            </p:spPr>
            <p:txBody>
              <a:bodyPr wrap="none">
                <a:spAutoFit/>
              </a:bodyPr>
              <a:lstStyle/>
              <a:p>
                <a:pPr>
                  <a:lnSpc>
                    <a:spcPct val="90000"/>
                  </a:lnSpc>
                  <a:spcAft>
                    <a:spcPts val="600"/>
                  </a:spcAft>
                </a:pPr>
                <a:r>
                  <a:rPr lang="de-DE" sz="4000" dirty="0">
                    <a:latin typeface="Bebas Neue" panose="020B0506020202020201" pitchFamily="34" charset="0"/>
                  </a:rPr>
                  <a:t>E-BUSINESS</a:t>
                </a:r>
                <a:endParaRPr lang="de-DE" sz="4000" dirty="0">
                  <a:solidFill>
                    <a:schemeClr val="bg1"/>
                  </a:solidFill>
                  <a:latin typeface="Bebas Neue" panose="020B0506020202020201" pitchFamily="34" charset="0"/>
                </a:endParaRPr>
              </a:p>
            </p:txBody>
          </p:sp>
        </p:grpSp>
        <p:sp>
          <p:nvSpPr>
            <p:cNvPr id="21" name="Freeform 114"/>
            <p:cNvSpPr>
              <a:spLocks noChangeAspect="1"/>
            </p:cNvSpPr>
            <p:nvPr/>
          </p:nvSpPr>
          <p:spPr bwMode="gray">
            <a:xfrm rot="3644822" flipH="1" flipV="1">
              <a:off x="4240929" y="2883208"/>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22" name="Freeform 114"/>
            <p:cNvSpPr>
              <a:spLocks noChangeAspect="1"/>
            </p:cNvSpPr>
            <p:nvPr/>
          </p:nvSpPr>
          <p:spPr bwMode="gray">
            <a:xfrm rot="14678764" flipH="1" flipV="1">
              <a:off x="6825298" y="3868705"/>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10320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12190414" cy="58235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89620" cy="5814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E-Commerce</a:t>
            </a:r>
            <a:endParaRPr lang="de-DE" sz="6000" dirty="0"/>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67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de-DE" dirty="0">
                <a:solidFill>
                  <a:schemeClr val="bg1"/>
                </a:solidFill>
              </a:rPr>
              <a:t>EINFÜHRUNG</a:t>
            </a:r>
          </a:p>
        </p:txBody>
      </p:sp>
      <p:sp>
        <p:nvSpPr>
          <p:cNvPr id="21" name="Subtitle"/>
          <p:cNvSpPr>
            <a:spLocks noGrp="1"/>
          </p:cNvSpPr>
          <p:nvPr>
            <p:ph type="body" sz="quarter" idx="13"/>
          </p:nvPr>
        </p:nvSpPr>
        <p:spPr bwMode="gray"/>
        <p:txBody>
          <a:bodyPr/>
          <a:lstStyle/>
          <a:p>
            <a:r>
              <a:rPr lang="de-DE" dirty="0"/>
              <a:t>Geschichtlicher Hintergrund</a:t>
            </a:r>
          </a:p>
        </p:txBody>
      </p:sp>
      <p:sp>
        <p:nvSpPr>
          <p:cNvPr id="26" name="Text Placeholder 1"/>
          <p:cNvSpPr>
            <a:spLocks noGrp="1"/>
          </p:cNvSpPr>
          <p:nvPr>
            <p:ph type="body" idx="18"/>
          </p:nvPr>
        </p:nvSpPr>
        <p:spPr bwMode="gray">
          <a:xfrm>
            <a:off x="540001" y="1511999"/>
            <a:ext cx="3172190" cy="4298400"/>
          </a:xfrm>
          <a:solidFill>
            <a:schemeClr val="accent3">
              <a:lumMod val="75000"/>
            </a:schemeClr>
          </a:solidFill>
        </p:spPr>
        <p:txBody>
          <a:bodyPr/>
          <a:lstStyle/>
          <a:p>
            <a:pPr>
              <a:lnSpc>
                <a:spcPct val="80000"/>
              </a:lnSpc>
            </a:pPr>
            <a:r>
              <a:rPr lang="de-DE" sz="3600" dirty="0">
                <a:latin typeface="Bebas Neue" panose="020B0506020202020201" pitchFamily="34" charset="0"/>
              </a:rPr>
              <a:t>Die Entwicklung des Internets und des </a:t>
            </a:r>
            <a:br>
              <a:rPr lang="de-DE" sz="3600" dirty="0">
                <a:latin typeface="Bebas Neue" panose="020B0506020202020201" pitchFamily="34" charset="0"/>
              </a:rPr>
            </a:br>
            <a:r>
              <a:rPr lang="de-DE" sz="3600" dirty="0">
                <a:latin typeface="Bebas Neue" panose="020B0506020202020201" pitchFamily="34" charset="0"/>
              </a:rPr>
              <a:t>E-Business</a:t>
            </a:r>
          </a:p>
        </p:txBody>
      </p:sp>
      <p:sp>
        <p:nvSpPr>
          <p:cNvPr id="27" name="Content Placeholder 1"/>
          <p:cNvSpPr>
            <a:spLocks noGrp="1"/>
          </p:cNvSpPr>
          <p:nvPr>
            <p:ph sz="quarter" idx="21"/>
          </p:nvPr>
        </p:nvSpPr>
        <p:spPr bwMode="gray">
          <a:xfrm>
            <a:off x="3843732" y="1511999"/>
            <a:ext cx="7805344" cy="4298400"/>
          </a:xfrm>
        </p:spPr>
        <p:txBody>
          <a:bodyPr anchor="ctr"/>
          <a:lstStyle/>
          <a:p>
            <a:pPr marL="0" indent="0">
              <a:spcAft>
                <a:spcPts val="400"/>
              </a:spcAft>
              <a:buNone/>
            </a:pPr>
            <a:r>
              <a:rPr lang="de-DE" sz="1800" dirty="0">
                <a:latin typeface="Bebas Neue" panose="020B0506020202020201" pitchFamily="34" charset="0"/>
              </a:rPr>
              <a:t>1960 </a:t>
            </a:r>
            <a:r>
              <a:rPr lang="de-DE" sz="1100" dirty="0">
                <a:latin typeface="+mj-lt"/>
              </a:rPr>
              <a:t>er</a:t>
            </a:r>
            <a:r>
              <a:rPr lang="de-DE" dirty="0"/>
              <a:t>	Es entstehen die Grundlagen des Internets</a:t>
            </a:r>
          </a:p>
          <a:p>
            <a:pPr marL="0" indent="0">
              <a:spcAft>
                <a:spcPts val="400"/>
              </a:spcAft>
              <a:buNone/>
            </a:pPr>
            <a:r>
              <a:rPr lang="de-DE" sz="1800" dirty="0">
                <a:latin typeface="Bebas Neue" panose="020B0506020202020201" pitchFamily="34" charset="0"/>
              </a:rPr>
              <a:t>1970 </a:t>
            </a:r>
            <a:r>
              <a:rPr lang="de-DE" sz="1100" dirty="0">
                <a:latin typeface="+mj-lt"/>
              </a:rPr>
              <a:t>er</a:t>
            </a:r>
            <a:r>
              <a:rPr lang="de-DE" dirty="0"/>
              <a:t>	Internationale Ausbreitung </a:t>
            </a:r>
          </a:p>
          <a:p>
            <a:pPr marL="0" indent="0">
              <a:spcAft>
                <a:spcPts val="400"/>
              </a:spcAft>
              <a:buNone/>
            </a:pPr>
            <a:r>
              <a:rPr lang="de-DE" sz="1800" dirty="0">
                <a:latin typeface="Bebas Neue" panose="020B0506020202020201" pitchFamily="34" charset="0"/>
              </a:rPr>
              <a:t>1990 </a:t>
            </a:r>
            <a:r>
              <a:rPr lang="de-DE" dirty="0"/>
              <a:t>	Beginn der kommerziellen Phase des Internets</a:t>
            </a:r>
          </a:p>
          <a:p>
            <a:pPr marL="0" indent="0">
              <a:spcAft>
                <a:spcPts val="400"/>
              </a:spcAft>
              <a:buNone/>
            </a:pPr>
            <a:r>
              <a:rPr lang="de-DE" dirty="0"/>
              <a:t>	Es entstehen erstmals Online-Unternehmen</a:t>
            </a:r>
          </a:p>
          <a:p>
            <a:pPr marL="342900" indent="-342900">
              <a:spcAft>
                <a:spcPts val="400"/>
              </a:spcAft>
              <a:buAutoNum type="arabicPlain" startAt="1995"/>
            </a:pPr>
            <a:r>
              <a:rPr lang="de-DE" sz="1800" dirty="0">
                <a:latin typeface="Bebas Neue" panose="020B0506020202020201" pitchFamily="34" charset="0"/>
              </a:rPr>
              <a:t> </a:t>
            </a:r>
            <a:r>
              <a:rPr lang="de-DE" dirty="0"/>
              <a:t>	Gründung von Ebay (Online-Auktionshaus), Yahoo! (Suchmaschine) und 	Amazon (Online-Versandhändler)</a:t>
            </a:r>
          </a:p>
          <a:p>
            <a:pPr marL="0" indent="0">
              <a:spcAft>
                <a:spcPts val="400"/>
              </a:spcAft>
              <a:buNone/>
            </a:pPr>
            <a:r>
              <a:rPr lang="de-DE" sz="1800" dirty="0">
                <a:latin typeface="Bebas Neue" panose="020B0506020202020201" pitchFamily="34" charset="0"/>
              </a:rPr>
              <a:t>1998</a:t>
            </a:r>
            <a:r>
              <a:rPr lang="de-DE" sz="1800" dirty="0"/>
              <a:t> </a:t>
            </a:r>
            <a:r>
              <a:rPr lang="de-DE" dirty="0"/>
              <a:t>	Gründung von Google (Suchmaschine)</a:t>
            </a:r>
          </a:p>
          <a:p>
            <a:pPr marL="0" indent="0">
              <a:spcAft>
                <a:spcPts val="400"/>
              </a:spcAft>
              <a:buNone/>
            </a:pPr>
            <a:r>
              <a:rPr lang="de-DE" sz="1800" dirty="0">
                <a:latin typeface="Bebas Neue" panose="020B0506020202020201" pitchFamily="34" charset="0"/>
              </a:rPr>
              <a:t>2000</a:t>
            </a:r>
            <a:r>
              <a:rPr lang="de-DE" dirty="0"/>
              <a:t>	51 % des technischen Informationsaustausches erfolgt über das Internet</a:t>
            </a:r>
          </a:p>
          <a:p>
            <a:pPr marL="0" indent="0">
              <a:spcAft>
                <a:spcPts val="400"/>
              </a:spcAft>
              <a:buNone/>
            </a:pPr>
            <a:r>
              <a:rPr lang="de-DE" sz="1800" dirty="0">
                <a:latin typeface="Bebas Neue" panose="020B0506020202020201" pitchFamily="34" charset="0"/>
              </a:rPr>
              <a:t>2004</a:t>
            </a:r>
            <a:r>
              <a:rPr lang="de-DE" dirty="0"/>
              <a:t>	Gründung von Facebook (Soziales Netzwerk)</a:t>
            </a:r>
          </a:p>
          <a:p>
            <a:pPr marL="0" indent="0">
              <a:spcAft>
                <a:spcPts val="400"/>
              </a:spcAft>
              <a:buNone/>
            </a:pPr>
            <a:r>
              <a:rPr lang="de-DE" sz="1800" dirty="0">
                <a:latin typeface="Bebas Neue" panose="020B0506020202020201" pitchFamily="34" charset="0"/>
              </a:rPr>
              <a:t>2007</a:t>
            </a:r>
            <a:r>
              <a:rPr lang="de-DE" dirty="0"/>
              <a:t>	97 % des Informationsaustauschs online, Einführung des iPhone</a:t>
            </a:r>
          </a:p>
          <a:p>
            <a:pPr marL="0" indent="0">
              <a:spcAft>
                <a:spcPts val="400"/>
              </a:spcAft>
              <a:buNone/>
            </a:pPr>
            <a:r>
              <a:rPr lang="de-DE" sz="1800" dirty="0">
                <a:latin typeface="Bebas Neue" panose="020B0506020202020201" pitchFamily="34" charset="0"/>
              </a:rPr>
              <a:t>2008</a:t>
            </a:r>
            <a:r>
              <a:rPr lang="de-DE" dirty="0"/>
              <a:t>	Handys sind zwar längst internetfähig, jedoch nutzen nur 13 % der Deutschen 	mobiles Internet</a:t>
            </a:r>
          </a:p>
          <a:p>
            <a:pPr marL="0" indent="0">
              <a:spcAft>
                <a:spcPts val="400"/>
              </a:spcAft>
              <a:buNone/>
            </a:pPr>
            <a:r>
              <a:rPr lang="de-DE" sz="1800" dirty="0">
                <a:latin typeface="Bebas Neue" panose="020B0506020202020201" pitchFamily="34" charset="0"/>
              </a:rPr>
              <a:t>2012</a:t>
            </a:r>
            <a:r>
              <a:rPr lang="de-DE" dirty="0"/>
              <a:t>	Es existieren 555 Millionen Websites</a:t>
            </a:r>
          </a:p>
          <a:p>
            <a:pPr marL="0" indent="0">
              <a:spcAft>
                <a:spcPts val="400"/>
              </a:spcAft>
              <a:buNone/>
            </a:pPr>
            <a:r>
              <a:rPr lang="de-DE" sz="1800" dirty="0">
                <a:latin typeface="Bebas Neue" panose="020B0506020202020201" pitchFamily="34" charset="0"/>
              </a:rPr>
              <a:t>2015</a:t>
            </a:r>
            <a:r>
              <a:rPr lang="de-DE" dirty="0"/>
              <a:t>	56 % der Deutschen nutzen das mobile Internet	</a:t>
            </a:r>
          </a:p>
        </p:txBody>
      </p:sp>
      <p:grpSp>
        <p:nvGrpSpPr>
          <p:cNvPr id="9" name="METRO ICON - diagram 1"/>
          <p:cNvGrpSpPr>
            <a:grpSpLocks noChangeAspect="1"/>
          </p:cNvGrpSpPr>
          <p:nvPr/>
        </p:nvGrpSpPr>
        <p:grpSpPr bwMode="gray">
          <a:xfrm>
            <a:off x="1657716" y="4479957"/>
            <a:ext cx="936760" cy="829932"/>
            <a:chOff x="4900532" y="-741474"/>
            <a:chExt cx="508613" cy="450611"/>
          </a:xfrm>
          <a:noFill/>
        </p:grpSpPr>
        <p:sp>
          <p:nvSpPr>
            <p:cNvPr id="10" name="Freeform 32"/>
            <p:cNvSpPr>
              <a:spLocks/>
            </p:cNvSpPr>
            <p:nvPr/>
          </p:nvSpPr>
          <p:spPr bwMode="gray">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w="19050">
              <a:solidFill>
                <a:schemeClr val="bg2"/>
              </a:solid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1" name="Freeform 32"/>
            <p:cNvSpPr>
              <a:spLocks/>
            </p:cNvSpPr>
            <p:nvPr/>
          </p:nvSpPr>
          <p:spPr bwMode="gray">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solidFill>
              <a:schemeClr val="bg2"/>
            </a:solidFill>
            <a:ln w="19050">
              <a:noFill/>
              <a:round/>
              <a:headEnd/>
              <a:tailEnd/>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49926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1" y="0"/>
            <a:ext cx="12173613" cy="68575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0"/>
          <p:cNvSpPr>
            <a:spLocks noChangeArrowheads="1"/>
          </p:cNvSpPr>
          <p:nvPr/>
        </p:nvSpPr>
        <p:spPr bwMode="gray">
          <a:xfrm>
            <a:off x="0" y="0"/>
            <a:ext cx="12190413" cy="6857554"/>
          </a:xfrm>
          <a:prstGeom prst="rect">
            <a:avLst/>
          </a:prstGeom>
          <a:solidFill>
            <a:srgbClr val="262626">
              <a:alpha val="60000"/>
            </a:srgbClr>
          </a:solidFill>
          <a:ln>
            <a:noFill/>
          </a:ln>
          <a:extLst/>
        </p:spPr>
        <p:txBody>
          <a:bodyPr vert="horz" wrap="square" lIns="91431" tIns="45715" rIns="91431" bIns="45715" numCol="1" anchor="t" anchorCtr="0" compatLnSpc="1">
            <a:prstTxWarp prst="textNoShape">
              <a:avLst/>
            </a:prstTxWarp>
          </a:bodyPr>
          <a:lstStyle/>
          <a:p>
            <a:endParaRPr lang="de-DE" dirty="0"/>
          </a:p>
        </p:txBody>
      </p:sp>
      <p:sp>
        <p:nvSpPr>
          <p:cNvPr id="8" name="Freihandform 7"/>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10" name="Freihandform 9"/>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3" name="Rechteck 2"/>
          <p:cNvSpPr/>
          <p:nvPr/>
        </p:nvSpPr>
        <p:spPr bwMode="gray">
          <a:xfrm>
            <a:off x="1934304" y="1512000"/>
            <a:ext cx="8675423" cy="1846659"/>
          </a:xfrm>
          <a:prstGeom prst="rect">
            <a:avLst/>
          </a:prstGeom>
        </p:spPr>
        <p:txBody>
          <a:bodyPr wrap="square" lIns="0" tIns="0" rIns="0" bIns="0">
            <a:spAutoFit/>
          </a:bodyPr>
          <a:lstStyle/>
          <a:p>
            <a:r>
              <a:rPr lang="de-DE" sz="4000" dirty="0">
                <a:solidFill>
                  <a:schemeClr val="bg1"/>
                </a:solidFill>
                <a:latin typeface="Bebas Neue" panose="020B0506020202020201" pitchFamily="34" charset="0"/>
              </a:rPr>
              <a:t>Der elektronische Marktplatz wird unsere Kultur ebenso verändern wie Gutenbergs Druckerpresse die Welt des Mittelalters.</a:t>
            </a:r>
          </a:p>
        </p:txBody>
      </p:sp>
      <p:sp>
        <p:nvSpPr>
          <p:cNvPr id="19" name="Rechteck 18"/>
          <p:cNvSpPr/>
          <p:nvPr/>
        </p:nvSpPr>
        <p:spPr bwMode="gray">
          <a:xfrm>
            <a:off x="1933782" y="3781558"/>
            <a:ext cx="9715293" cy="332399"/>
          </a:xfrm>
          <a:prstGeom prst="rect">
            <a:avLst/>
          </a:prstGeom>
        </p:spPr>
        <p:txBody>
          <a:bodyPr wrap="square" lIns="0" tIns="0" rIns="0" bIns="0">
            <a:spAutoFit/>
          </a:bodyPr>
          <a:lstStyle/>
          <a:p>
            <a:pPr>
              <a:lnSpc>
                <a:spcPct val="90000"/>
              </a:lnSpc>
            </a:pPr>
            <a:r>
              <a:rPr lang="de-DE" sz="2400" dirty="0">
                <a:solidFill>
                  <a:schemeClr val="bg1">
                    <a:lumMod val="75000"/>
                  </a:schemeClr>
                </a:solidFill>
                <a:latin typeface="+mj-lt"/>
              </a:rPr>
              <a:t>Bill Gates</a:t>
            </a:r>
            <a:endParaRPr lang="de-DE" sz="2000" dirty="0">
              <a:solidFill>
                <a:schemeClr val="bg1">
                  <a:lumMod val="75000"/>
                </a:schemeClr>
              </a:solidFill>
              <a:latin typeface="Calibri Light" panose="020F0302020204030204" pitchFamily="34" charset="0"/>
            </a:endParaRPr>
          </a:p>
        </p:txBody>
      </p:sp>
    </p:spTree>
    <p:extLst>
      <p:ext uri="{BB962C8B-B14F-4D97-AF65-F5344CB8AC3E}">
        <p14:creationId xmlns:p14="http://schemas.microsoft.com/office/powerpoint/2010/main" val="78312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de-DE" dirty="0"/>
              <a:t>DEFINITION</a:t>
            </a:r>
          </a:p>
        </p:txBody>
      </p:sp>
      <p:sp>
        <p:nvSpPr>
          <p:cNvPr id="4" name="Textplatzhalter 3"/>
          <p:cNvSpPr>
            <a:spLocks noGrp="1"/>
          </p:cNvSpPr>
          <p:nvPr>
            <p:ph type="body" sz="quarter" idx="13"/>
          </p:nvPr>
        </p:nvSpPr>
        <p:spPr bwMode="gray"/>
        <p:txBody>
          <a:bodyPr/>
          <a:lstStyle/>
          <a:p>
            <a:r>
              <a:rPr lang="de-DE" noProof="1"/>
              <a:t>E-Commerce</a:t>
            </a:r>
          </a:p>
          <a:p>
            <a:endParaRPr lang="de-DE" noProof="1"/>
          </a:p>
        </p:txBody>
      </p:sp>
      <p:sp>
        <p:nvSpPr>
          <p:cNvPr id="14" name="Inhaltsplatzhalter 13"/>
          <p:cNvSpPr>
            <a:spLocks noGrp="1"/>
          </p:cNvSpPr>
          <p:nvPr>
            <p:ph sz="half" idx="1"/>
          </p:nvPr>
        </p:nvSpPr>
        <p:spPr bwMode="gray"/>
        <p:txBody>
          <a:bodyPr/>
          <a:lstStyle/>
          <a:p>
            <a:pPr marL="0" indent="0">
              <a:buNone/>
            </a:pPr>
            <a:r>
              <a:rPr lang="de-DE" sz="2000" dirty="0"/>
              <a:t>„</a:t>
            </a:r>
            <a:r>
              <a:rPr lang="de-DE" sz="2400" dirty="0">
                <a:latin typeface="Bebas Neue" panose="020B0506020202020201" pitchFamily="34" charset="0"/>
              </a:rPr>
              <a:t>Electronic Commerce </a:t>
            </a:r>
            <a:br>
              <a:rPr lang="de-DE" sz="2400" dirty="0">
                <a:latin typeface="Bebas Neue" panose="020B0506020202020201" pitchFamily="34" charset="0"/>
              </a:rPr>
            </a:br>
            <a:r>
              <a:rPr lang="de-DE" sz="2000" dirty="0"/>
              <a:t>beinhaltet die elektronische Unterstützung von Aktivitäten, die in direktem Zusammenhang mit dem Kauf und Verkauf von Gütern und Dienstleistungen via elektronischer Netze […] steht.“</a:t>
            </a:r>
          </a:p>
          <a:p>
            <a:pPr marL="0" indent="0">
              <a:buNone/>
            </a:pPr>
            <a:endParaRPr lang="de-DE" sz="2000" dirty="0"/>
          </a:p>
          <a:p>
            <a:pPr marL="0" indent="0">
              <a:buNone/>
            </a:pPr>
            <a:r>
              <a:rPr lang="de-DE" sz="1800" dirty="0"/>
              <a:t>Univ.-Prof. Dr. Bernd W. Wirtz</a:t>
            </a:r>
          </a:p>
          <a:p>
            <a:pPr marL="0" indent="0">
              <a:buNone/>
            </a:pPr>
            <a:endParaRPr lang="de-DE" dirty="0"/>
          </a:p>
        </p:txBody>
      </p:sp>
      <p:pic>
        <p:nvPicPr>
          <p:cNvPr id="16" name="Bildplatzhalter 15"/>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bwMode="gray"/>
      </p:pic>
      <p:pic>
        <p:nvPicPr>
          <p:cNvPr id="7"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7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1218962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1. GRUNDLAGEN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7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Der E-Commerce-Prozess</a:t>
            </a:r>
          </a:p>
        </p:txBody>
      </p:sp>
      <p:sp>
        <p:nvSpPr>
          <p:cNvPr id="67" name="Ellipse 66"/>
          <p:cNvSpPr>
            <a:spLocks noChangeAspect="1"/>
          </p:cNvSpPr>
          <p:nvPr/>
        </p:nvSpPr>
        <p:spPr bwMode="gray">
          <a:xfrm>
            <a:off x="3946081" y="1512000"/>
            <a:ext cx="4298251" cy="4298250"/>
          </a:xfrm>
          <a:prstGeom prst="ellipse">
            <a:avLst/>
          </a:prstGeom>
          <a:solidFill>
            <a:schemeClr val="bg1">
              <a:lumMod val="95000"/>
            </a:schemeClr>
          </a:solidFill>
          <a:ln w="38100">
            <a:noFill/>
            <a:round/>
            <a:headEnd/>
            <a:tailEnd/>
          </a:ln>
        </p:spPr>
        <p:txBody>
          <a:bodyPr lIns="252000" tIns="36000" bIns="0" rtlCol="0" anchor="t" anchorCtr="0"/>
          <a:lstStyle/>
          <a:p>
            <a:pPr algn="ctr">
              <a:lnSpc>
                <a:spcPct val="80000"/>
              </a:lnSpc>
            </a:pPr>
            <a:endParaRPr lang="de-DE" sz="32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grpSp>
        <p:nvGrpSpPr>
          <p:cNvPr id="68" name="Gruppieren 67"/>
          <p:cNvGrpSpPr/>
          <p:nvPr/>
        </p:nvGrpSpPr>
        <p:grpSpPr bwMode="gray">
          <a:xfrm rot="19927003">
            <a:off x="4266270" y="1832187"/>
            <a:ext cx="3657877" cy="3657877"/>
            <a:chOff x="4800053" y="2343833"/>
            <a:chExt cx="2586505" cy="2586505"/>
          </a:xfrm>
        </p:grpSpPr>
        <p:sp>
          <p:nvSpPr>
            <p:cNvPr id="69" name="Bogen 68"/>
            <p:cNvSpPr/>
            <p:nvPr/>
          </p:nvSpPr>
          <p:spPr bwMode="gray">
            <a:xfrm>
              <a:off x="4800053" y="2343833"/>
              <a:ext cx="2586505" cy="2586505"/>
            </a:xfrm>
            <a:prstGeom prst="arc">
              <a:avLst>
                <a:gd name="adj1" fmla="val 11830827"/>
                <a:gd name="adj2" fmla="val 2151881"/>
              </a:avLst>
            </a:prstGeom>
            <a:ln w="254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70" name="Bogen 69"/>
            <p:cNvSpPr/>
            <p:nvPr/>
          </p:nvSpPr>
          <p:spPr bwMode="gray">
            <a:xfrm rot="5400000">
              <a:off x="4800053" y="2343833"/>
              <a:ext cx="2586505" cy="2586505"/>
            </a:xfrm>
            <a:prstGeom prst="arc">
              <a:avLst>
                <a:gd name="adj1" fmla="val 18462138"/>
                <a:gd name="adj2" fmla="val 6354050"/>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71" name="Rechteck 70"/>
          <p:cNvSpPr/>
          <p:nvPr/>
        </p:nvSpPr>
        <p:spPr bwMode="gray">
          <a:xfrm>
            <a:off x="8119440" y="4397721"/>
            <a:ext cx="1667400" cy="286232"/>
          </a:xfrm>
          <a:prstGeom prst="rect">
            <a:avLst/>
          </a:prstGeom>
        </p:spPr>
        <p:txBody>
          <a:bodyPr wrap="square" lIns="108000" tIns="0" rIns="0" bIns="0" anchor="ctr" anchorCtr="0">
            <a:noAutofit/>
          </a:bodyPr>
          <a:lstStyle/>
          <a:p>
            <a:pPr>
              <a:lnSpc>
                <a:spcPct val="90000"/>
              </a:lnSpc>
            </a:pPr>
            <a:r>
              <a:rPr lang="de-DE" sz="1400" dirty="0">
                <a:latin typeface="Bebas Neue" panose="020B0506020202020201" pitchFamily="34" charset="0"/>
              </a:rPr>
              <a:t>Bearbeitung</a:t>
            </a:r>
          </a:p>
        </p:txBody>
      </p:sp>
      <p:sp>
        <p:nvSpPr>
          <p:cNvPr id="72" name="Textfeld 71"/>
          <p:cNvSpPr txBox="1"/>
          <p:nvPr/>
        </p:nvSpPr>
        <p:spPr bwMode="gray">
          <a:xfrm>
            <a:off x="2124901" y="3171235"/>
            <a:ext cx="182118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Auftragsabwicklung</a:t>
            </a:r>
          </a:p>
        </p:txBody>
      </p:sp>
      <p:sp>
        <p:nvSpPr>
          <p:cNvPr id="73" name="Textfeld 72"/>
          <p:cNvSpPr txBox="1"/>
          <p:nvPr/>
        </p:nvSpPr>
        <p:spPr bwMode="gray">
          <a:xfrm>
            <a:off x="2200857" y="2129736"/>
            <a:ext cx="213462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Kundenbetreuung</a:t>
            </a:r>
          </a:p>
        </p:txBody>
      </p:sp>
      <p:sp>
        <p:nvSpPr>
          <p:cNvPr id="74" name="Textfeld 73"/>
          <p:cNvSpPr txBox="1"/>
          <p:nvPr/>
        </p:nvSpPr>
        <p:spPr bwMode="gray">
          <a:xfrm>
            <a:off x="5583151" y="1194998"/>
            <a:ext cx="1055674" cy="193899"/>
          </a:xfrm>
          <a:prstGeom prst="rect">
            <a:avLst/>
          </a:prstGeom>
          <a:noFill/>
        </p:spPr>
        <p:txBody>
          <a:bodyPr wrap="none" lIns="0" tIns="0" rIns="0" bIns="0" rtlCol="0">
            <a:noAutofit/>
          </a:bodyPr>
          <a:lstStyle/>
          <a:p>
            <a:pPr algn="ctr">
              <a:lnSpc>
                <a:spcPct val="90000"/>
              </a:lnSpc>
            </a:pPr>
            <a:r>
              <a:rPr lang="de-DE" sz="1400" dirty="0">
                <a:latin typeface="Bebas Neue" panose="020B0506020202020201" pitchFamily="34" charset="0"/>
              </a:rPr>
              <a:t>Filialsteuerung</a:t>
            </a:r>
            <a:endParaRPr lang="de-DE" sz="3200" dirty="0">
              <a:latin typeface="Bebas Neue" panose="020B0506020202020201" pitchFamily="34" charset="0"/>
            </a:endParaRPr>
          </a:p>
        </p:txBody>
      </p:sp>
      <p:sp>
        <p:nvSpPr>
          <p:cNvPr id="75" name="Textfeld 74"/>
          <p:cNvSpPr txBox="1"/>
          <p:nvPr/>
        </p:nvSpPr>
        <p:spPr bwMode="gray">
          <a:xfrm>
            <a:off x="7817401" y="2097829"/>
            <a:ext cx="3938879"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Systeme (Websites, Onlineshops)</a:t>
            </a:r>
          </a:p>
        </p:txBody>
      </p:sp>
      <p:sp>
        <p:nvSpPr>
          <p:cNvPr id="76" name="Textfeld 75"/>
          <p:cNvSpPr txBox="1"/>
          <p:nvPr/>
        </p:nvSpPr>
        <p:spPr bwMode="gray">
          <a:xfrm>
            <a:off x="8244332" y="3171235"/>
            <a:ext cx="920616"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Kreativität</a:t>
            </a:r>
          </a:p>
        </p:txBody>
      </p:sp>
      <p:sp>
        <p:nvSpPr>
          <p:cNvPr id="77" name="Ellipse 76"/>
          <p:cNvSpPr/>
          <p:nvPr/>
        </p:nvSpPr>
        <p:spPr bwMode="gray">
          <a:xfrm>
            <a:off x="4829785" y="2275660"/>
            <a:ext cx="2562406" cy="2562406"/>
          </a:xfrm>
          <a:prstGeom prst="ellipse">
            <a:avLst/>
          </a:prstGeom>
          <a:solidFill>
            <a:srgbClr val="FFFFFF">
              <a:alpha val="74902"/>
            </a:srgbClr>
          </a:solidFill>
          <a:ln w="38100">
            <a:solidFill>
              <a:schemeClr val="bg1"/>
            </a:solidFill>
            <a:round/>
            <a:headEnd/>
            <a:tailEnd/>
          </a:ln>
        </p:spPr>
        <p:txBody>
          <a:bodyPr lIns="0" tIns="0" rIns="0" rtlCol="0" anchor="ctr" anchorCtr="0"/>
          <a:lstStyle/>
          <a:p>
            <a:pPr algn="ctr">
              <a:lnSpc>
                <a:spcPct val="80000"/>
              </a:lnSpc>
            </a:pPr>
            <a:endParaRPr lang="de-DE" sz="36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sp>
        <p:nvSpPr>
          <p:cNvPr id="78" name="Textfeld 77"/>
          <p:cNvSpPr txBox="1"/>
          <p:nvPr/>
        </p:nvSpPr>
        <p:spPr bwMode="gray">
          <a:xfrm>
            <a:off x="2200857" y="4410966"/>
            <a:ext cx="190602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Steueroptimierung</a:t>
            </a:r>
          </a:p>
        </p:txBody>
      </p:sp>
      <p:sp>
        <p:nvSpPr>
          <p:cNvPr id="79" name="Textfeld 78"/>
          <p:cNvSpPr txBox="1"/>
          <p:nvPr/>
        </p:nvSpPr>
        <p:spPr bwMode="gray">
          <a:xfrm>
            <a:off x="1590224" y="5431381"/>
            <a:ext cx="3322017"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Finanz- und Betrugsmanagement</a:t>
            </a:r>
          </a:p>
        </p:txBody>
      </p:sp>
      <p:sp>
        <p:nvSpPr>
          <p:cNvPr id="80" name="Textfeld 79"/>
          <p:cNvSpPr txBox="1"/>
          <p:nvPr/>
        </p:nvSpPr>
        <p:spPr bwMode="gray">
          <a:xfrm>
            <a:off x="7283494" y="5431381"/>
            <a:ext cx="920616"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Marketing</a:t>
            </a:r>
          </a:p>
        </p:txBody>
      </p:sp>
      <p:sp>
        <p:nvSpPr>
          <p:cNvPr id="81" name="Ellipse 80"/>
          <p:cNvSpPr>
            <a:spLocks noChangeAspect="1"/>
          </p:cNvSpPr>
          <p:nvPr/>
        </p:nvSpPr>
        <p:spPr bwMode="gray">
          <a:xfrm>
            <a:off x="7079102" y="2049131"/>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1</a:t>
            </a:r>
          </a:p>
        </p:txBody>
      </p:sp>
      <p:sp>
        <p:nvSpPr>
          <p:cNvPr id="82" name="Ellipse 81"/>
          <p:cNvSpPr>
            <a:spLocks noChangeAspect="1"/>
          </p:cNvSpPr>
          <p:nvPr/>
        </p:nvSpPr>
        <p:spPr bwMode="gray">
          <a:xfrm>
            <a:off x="5917242" y="1640695"/>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9</a:t>
            </a:r>
          </a:p>
        </p:txBody>
      </p:sp>
      <p:sp>
        <p:nvSpPr>
          <p:cNvPr id="83" name="Ellipse 82"/>
          <p:cNvSpPr>
            <a:spLocks noChangeAspect="1"/>
          </p:cNvSpPr>
          <p:nvPr/>
        </p:nvSpPr>
        <p:spPr bwMode="gray">
          <a:xfrm>
            <a:off x="7710721" y="3122537"/>
            <a:ext cx="355928" cy="355928"/>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2</a:t>
            </a:r>
          </a:p>
        </p:txBody>
      </p:sp>
      <p:sp>
        <p:nvSpPr>
          <p:cNvPr id="84" name="Ellipse 83"/>
          <p:cNvSpPr>
            <a:spLocks noChangeAspect="1"/>
          </p:cNvSpPr>
          <p:nvPr/>
        </p:nvSpPr>
        <p:spPr bwMode="gray">
          <a:xfrm>
            <a:off x="7523375" y="4362268"/>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3</a:t>
            </a:r>
          </a:p>
        </p:txBody>
      </p:sp>
      <p:sp>
        <p:nvSpPr>
          <p:cNvPr id="85" name="Ellipse 84"/>
          <p:cNvSpPr>
            <a:spLocks noChangeAspect="1"/>
          </p:cNvSpPr>
          <p:nvPr/>
        </p:nvSpPr>
        <p:spPr bwMode="gray">
          <a:xfrm>
            <a:off x="6515059" y="5198581"/>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4</a:t>
            </a:r>
          </a:p>
        </p:txBody>
      </p:sp>
      <p:sp>
        <p:nvSpPr>
          <p:cNvPr id="86" name="Ellipse 85"/>
          <p:cNvSpPr>
            <a:spLocks noChangeAspect="1"/>
          </p:cNvSpPr>
          <p:nvPr/>
        </p:nvSpPr>
        <p:spPr bwMode="gray">
          <a:xfrm>
            <a:off x="5292238" y="5182494"/>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5</a:t>
            </a:r>
          </a:p>
        </p:txBody>
      </p:sp>
      <p:sp>
        <p:nvSpPr>
          <p:cNvPr id="87" name="Ellipse 86"/>
          <p:cNvSpPr>
            <a:spLocks noChangeAspect="1"/>
          </p:cNvSpPr>
          <p:nvPr/>
        </p:nvSpPr>
        <p:spPr bwMode="gray">
          <a:xfrm>
            <a:off x="4335477" y="4349437"/>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6</a:t>
            </a:r>
          </a:p>
        </p:txBody>
      </p:sp>
      <p:sp>
        <p:nvSpPr>
          <p:cNvPr id="88" name="Ellipse 87"/>
          <p:cNvSpPr>
            <a:spLocks noChangeAspect="1"/>
          </p:cNvSpPr>
          <p:nvPr/>
        </p:nvSpPr>
        <p:spPr bwMode="gray">
          <a:xfrm>
            <a:off x="4128633" y="3122537"/>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7</a:t>
            </a:r>
          </a:p>
        </p:txBody>
      </p:sp>
      <p:sp>
        <p:nvSpPr>
          <p:cNvPr id="89" name="Ellipse 88"/>
          <p:cNvSpPr>
            <a:spLocks noChangeAspect="1"/>
          </p:cNvSpPr>
          <p:nvPr/>
        </p:nvSpPr>
        <p:spPr bwMode="gray">
          <a:xfrm>
            <a:off x="4729505" y="2081038"/>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latin typeface="Bebas Neue" panose="020B0506020202020201" pitchFamily="34" charset="0"/>
              </a:rPr>
              <a:t>8</a:t>
            </a:r>
          </a:p>
        </p:txBody>
      </p:sp>
      <p:sp>
        <p:nvSpPr>
          <p:cNvPr id="90" name="Ellipse 89"/>
          <p:cNvSpPr/>
          <p:nvPr/>
        </p:nvSpPr>
        <p:spPr bwMode="gray">
          <a:xfrm>
            <a:off x="4591681" y="2151453"/>
            <a:ext cx="3007050" cy="3019344"/>
          </a:xfrm>
          <a:prstGeom prst="ellipse">
            <a:avLst/>
          </a:prstGeom>
          <a:blipFill>
            <a:blip r:embed="rId2" cstate="email">
              <a:extLst>
                <a:ext uri="{28A0092B-C50C-407E-A947-70E740481C1C}">
                  <a14:useLocalDpi xmlns:a14="http://schemas.microsoft.com/office/drawing/2010/main"/>
                </a:ext>
              </a:extLst>
            </a:blip>
            <a:stretch>
              <a:fillRect/>
            </a:stretch>
          </a:blipFill>
          <a:ln>
            <a:noFill/>
          </a:ln>
          <a:effectLst>
            <a:innerShdw blurRad="635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Tree>
    <p:extLst>
      <p:ext uri="{BB962C8B-B14F-4D97-AF65-F5344CB8AC3E}">
        <p14:creationId xmlns:p14="http://schemas.microsoft.com/office/powerpoint/2010/main" val="75504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ichtungspfeil 5"/>
          <p:cNvSpPr/>
          <p:nvPr/>
        </p:nvSpPr>
        <p:spPr bwMode="gray">
          <a:xfrm>
            <a:off x="3832287" y="1704718"/>
            <a:ext cx="4512180" cy="3215167"/>
          </a:xfrm>
          <a:prstGeom prst="homePlate">
            <a:avLst>
              <a:gd name="adj" fmla="val 213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5" name="Rechteck 44"/>
          <p:cNvSpPr/>
          <p:nvPr/>
        </p:nvSpPr>
        <p:spPr bwMode="gray">
          <a:xfrm>
            <a:off x="3832286" y="5128534"/>
            <a:ext cx="3833187" cy="488998"/>
          </a:xfrm>
          <a:prstGeom prst="rect">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600" b="1" dirty="0">
                <a:solidFill>
                  <a:schemeClr val="bg1"/>
                </a:solidFill>
                <a:latin typeface="+mj-lt"/>
              </a:rPr>
              <a:t>E-Commerce-Bereiche</a:t>
            </a:r>
          </a:p>
        </p:txBody>
      </p:sp>
      <p:sp>
        <p:nvSpPr>
          <p:cNvPr id="2" name="Titel 1"/>
          <p:cNvSpPr>
            <a:spLocks noGrp="1"/>
          </p:cNvSpPr>
          <p:nvPr>
            <p:ph type="title"/>
          </p:nvPr>
        </p:nvSpPr>
        <p:spPr bwMode="gray">
          <a:xfrm>
            <a:off x="540001" y="432000"/>
            <a:ext cx="11109600" cy="1080000"/>
          </a:xfrm>
        </p:spPr>
        <p:txBody>
          <a:bodyPr>
            <a:normAutofit/>
          </a:bodyPr>
          <a:lstStyle/>
          <a:p>
            <a:r>
              <a:rPr lang="de-DE" dirty="0">
                <a:solidFill>
                  <a:schemeClr val="bg1"/>
                </a:solidFill>
              </a:rPr>
              <a:t>GRUNDLAGEN</a:t>
            </a:r>
          </a:p>
        </p:txBody>
      </p:sp>
      <p:sp>
        <p:nvSpPr>
          <p:cNvPr id="4" name="Textplatzhalter 3"/>
          <p:cNvSpPr>
            <a:spLocks noGrp="1"/>
          </p:cNvSpPr>
          <p:nvPr>
            <p:ph type="body" sz="quarter" idx="13"/>
          </p:nvPr>
        </p:nvSpPr>
        <p:spPr bwMode="gray"/>
        <p:txBody>
          <a:bodyPr/>
          <a:lstStyle/>
          <a:p>
            <a:r>
              <a:rPr lang="de-DE" noProof="1"/>
              <a:t>Die E-Commerce-Wertschöpfungskette</a:t>
            </a:r>
          </a:p>
          <a:p>
            <a:endParaRPr lang="de-DE" noProof="1"/>
          </a:p>
        </p:txBody>
      </p:sp>
      <p:sp>
        <p:nvSpPr>
          <p:cNvPr id="64" name="CONTENT"/>
          <p:cNvSpPr/>
          <p:nvPr/>
        </p:nvSpPr>
        <p:spPr bwMode="gray">
          <a:xfrm>
            <a:off x="2069306" y="1512000"/>
            <a:ext cx="8051801" cy="4298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endParaRPr lang="de-DE" dirty="0">
              <a:solidFill>
                <a:schemeClr val="bg1"/>
              </a:solidFill>
              <a:latin typeface="Bebas Neue" panose="020B0506020202020201" pitchFamily="34" charset="0"/>
            </a:endParaRPr>
          </a:p>
        </p:txBody>
      </p:sp>
      <p:sp>
        <p:nvSpPr>
          <p:cNvPr id="23" name="Rechteck 22"/>
          <p:cNvSpPr/>
          <p:nvPr/>
        </p:nvSpPr>
        <p:spPr bwMode="gray">
          <a:xfrm>
            <a:off x="4125753" y="1894807"/>
            <a:ext cx="3446695" cy="4236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Management</a:t>
            </a:r>
          </a:p>
        </p:txBody>
      </p:sp>
      <p:sp>
        <p:nvSpPr>
          <p:cNvPr id="24" name="Rechteck 23"/>
          <p:cNvSpPr/>
          <p:nvPr/>
        </p:nvSpPr>
        <p:spPr bwMode="gray">
          <a:xfrm>
            <a:off x="4125753" y="2389027"/>
            <a:ext cx="3446695" cy="386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Entwicklung</a:t>
            </a:r>
          </a:p>
        </p:txBody>
      </p:sp>
      <p:sp>
        <p:nvSpPr>
          <p:cNvPr id="25" name="Rechteck 24"/>
          <p:cNvSpPr/>
          <p:nvPr/>
        </p:nvSpPr>
        <p:spPr bwMode="gray">
          <a:xfrm>
            <a:off x="4125751" y="2845796"/>
            <a:ext cx="3446697" cy="4124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noProof="1">
                <a:solidFill>
                  <a:schemeClr val="bg1"/>
                </a:solidFill>
                <a:latin typeface="Bebas Neue" panose="020B0506020202020201" pitchFamily="34" charset="0"/>
              </a:rPr>
              <a:t>Human Resource Management</a:t>
            </a:r>
          </a:p>
        </p:txBody>
      </p:sp>
      <p:sp>
        <p:nvSpPr>
          <p:cNvPr id="26" name="Rechteck 25"/>
          <p:cNvSpPr/>
          <p:nvPr/>
        </p:nvSpPr>
        <p:spPr bwMode="gray">
          <a:xfrm>
            <a:off x="4125753" y="3328895"/>
            <a:ext cx="3446695" cy="3711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Verwaltung/ EDV/ Controlling/ Finanzen</a:t>
            </a:r>
          </a:p>
        </p:txBody>
      </p:sp>
      <p:sp>
        <p:nvSpPr>
          <p:cNvPr id="27" name="Rechteck 26"/>
          <p:cNvSpPr/>
          <p:nvPr/>
        </p:nvSpPr>
        <p:spPr bwMode="gray">
          <a:xfrm>
            <a:off x="498766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Produktion</a:t>
            </a:r>
          </a:p>
        </p:txBody>
      </p:sp>
      <p:sp>
        <p:nvSpPr>
          <p:cNvPr id="29" name="Rechteck 28"/>
          <p:cNvSpPr/>
          <p:nvPr/>
        </p:nvSpPr>
        <p:spPr bwMode="gray">
          <a:xfrm>
            <a:off x="410927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Eingangs-logistik</a:t>
            </a:r>
          </a:p>
        </p:txBody>
      </p:sp>
      <p:sp>
        <p:nvSpPr>
          <p:cNvPr id="36" name="Rechteck 35"/>
          <p:cNvSpPr/>
          <p:nvPr/>
        </p:nvSpPr>
        <p:spPr bwMode="gray">
          <a:xfrm>
            <a:off x="586605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Marketing Vertrieb SEO</a:t>
            </a:r>
          </a:p>
        </p:txBody>
      </p:sp>
      <p:sp>
        <p:nvSpPr>
          <p:cNvPr id="37" name="Rechteck 36"/>
          <p:cNvSpPr/>
          <p:nvPr/>
        </p:nvSpPr>
        <p:spPr bwMode="gray">
          <a:xfrm>
            <a:off x="6744448"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de-DE" sz="1200" dirty="0">
                <a:solidFill>
                  <a:schemeClr val="bg1"/>
                </a:solidFill>
                <a:latin typeface="Bebas Neue" panose="020B0506020202020201" pitchFamily="34" charset="0"/>
              </a:rPr>
              <a:t>Verkaufs-folge</a:t>
            </a:r>
          </a:p>
        </p:txBody>
      </p:sp>
      <p:sp>
        <p:nvSpPr>
          <p:cNvPr id="16" name="Pfeil nach rechts 15"/>
          <p:cNvSpPr/>
          <p:nvPr/>
        </p:nvSpPr>
        <p:spPr bwMode="gray">
          <a:xfrm rot="16200000">
            <a:off x="4301984" y="4719603"/>
            <a:ext cx="442591"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8" name="Pfeil nach rechts 47"/>
          <p:cNvSpPr/>
          <p:nvPr/>
        </p:nvSpPr>
        <p:spPr bwMode="gray">
          <a:xfrm rot="16200000">
            <a:off x="6056752" y="4719535"/>
            <a:ext cx="446616"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49" name="Pfeil nach rechts 48"/>
          <p:cNvSpPr/>
          <p:nvPr/>
        </p:nvSpPr>
        <p:spPr bwMode="gray">
          <a:xfrm rot="16200000">
            <a:off x="6935840" y="4720913"/>
            <a:ext cx="445217"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15" name="Pfeil nach rechts 14"/>
          <p:cNvSpPr/>
          <p:nvPr/>
        </p:nvSpPr>
        <p:spPr bwMode="gray">
          <a:xfrm>
            <a:off x="554039" y="2373624"/>
            <a:ext cx="2922586" cy="1877354"/>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de-DE" dirty="0">
                <a:solidFill>
                  <a:schemeClr val="bg1"/>
                </a:solidFill>
                <a:latin typeface="Bebas Neue" panose="020B0506020202020201" pitchFamily="34" charset="0"/>
              </a:rPr>
              <a:t>Zusammenarbeit </a:t>
            </a:r>
            <a:r>
              <a:rPr lang="de-DE" dirty="0" smtClean="0">
                <a:solidFill>
                  <a:schemeClr val="bg1"/>
                </a:solidFill>
                <a:latin typeface="Bebas Neue" panose="020B0506020202020201" pitchFamily="34" charset="0"/>
              </a:rPr>
              <a:t/>
            </a:r>
            <a:br>
              <a:rPr lang="de-DE" dirty="0" smtClean="0">
                <a:solidFill>
                  <a:schemeClr val="bg1"/>
                </a:solidFill>
                <a:latin typeface="Bebas Neue" panose="020B0506020202020201" pitchFamily="34" charset="0"/>
              </a:rPr>
            </a:br>
            <a:r>
              <a:rPr lang="de-DE" dirty="0" smtClean="0">
                <a:solidFill>
                  <a:schemeClr val="bg1"/>
                </a:solidFill>
                <a:latin typeface="Bebas Neue" panose="020B0506020202020201" pitchFamily="34" charset="0"/>
              </a:rPr>
              <a:t>mit </a:t>
            </a:r>
            <a:r>
              <a:rPr lang="de-DE" dirty="0">
                <a:solidFill>
                  <a:schemeClr val="bg1"/>
                </a:solidFill>
                <a:latin typeface="Bebas Neue" panose="020B0506020202020201" pitchFamily="34" charset="0"/>
              </a:rPr>
              <a:t>vorgelagerten Unternehmen</a:t>
            </a:r>
          </a:p>
        </p:txBody>
      </p:sp>
      <p:sp>
        <p:nvSpPr>
          <p:cNvPr id="58" name="Pfeil nach rechts 57"/>
          <p:cNvSpPr/>
          <p:nvPr/>
        </p:nvSpPr>
        <p:spPr bwMode="gray">
          <a:xfrm>
            <a:off x="8686801" y="2373060"/>
            <a:ext cx="2962800" cy="1878483"/>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de-DE" dirty="0">
                <a:solidFill>
                  <a:schemeClr val="bg1"/>
                </a:solidFill>
                <a:latin typeface="Bebas Neue" panose="020B0506020202020201" pitchFamily="34" charset="0"/>
              </a:rPr>
              <a:t>Schnittstellen zu </a:t>
            </a:r>
            <a:br>
              <a:rPr lang="de-DE" dirty="0">
                <a:solidFill>
                  <a:schemeClr val="bg1"/>
                </a:solidFill>
                <a:latin typeface="Bebas Neue" panose="020B0506020202020201" pitchFamily="34" charset="0"/>
              </a:rPr>
            </a:br>
            <a:r>
              <a:rPr lang="de-DE" dirty="0">
                <a:solidFill>
                  <a:schemeClr val="bg1"/>
                </a:solidFill>
                <a:latin typeface="Bebas Neue" panose="020B0506020202020201" pitchFamily="34" charset="0"/>
              </a:rPr>
              <a:t>allen nachgelagerten Kooperationspartnern und Kunden</a:t>
            </a:r>
          </a:p>
        </p:txBody>
      </p:sp>
      <p:cxnSp>
        <p:nvCxnSpPr>
          <p:cNvPr id="10" name="Gerade Verbindung 9"/>
          <p:cNvCxnSpPr/>
          <p:nvPr/>
        </p:nvCxnSpPr>
        <p:spPr bwMode="gray">
          <a:xfrm>
            <a:off x="3832286" y="3843331"/>
            <a:ext cx="4283014" cy="0"/>
          </a:xfrm>
          <a:prstGeom prst="line">
            <a:avLst/>
          </a:prstGeom>
          <a:ln w="19050">
            <a:solidFill>
              <a:schemeClr val="tx1">
                <a:lumMod val="85000"/>
                <a:lumOff val="1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8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Eine Website ist nur „die Spitze des Eisbergs“</a:t>
            </a:r>
          </a:p>
        </p:txBody>
      </p:sp>
      <p:grpSp>
        <p:nvGrpSpPr>
          <p:cNvPr id="9" name="Gruppieren 8"/>
          <p:cNvGrpSpPr/>
          <p:nvPr/>
        </p:nvGrpSpPr>
        <p:grpSpPr bwMode="gray">
          <a:xfrm>
            <a:off x="552450" y="1516063"/>
            <a:ext cx="8556039" cy="4298950"/>
            <a:chOff x="552450" y="1516063"/>
            <a:chExt cx="8556039" cy="4306902"/>
          </a:xfrm>
        </p:grpSpPr>
        <p:grpSp>
          <p:nvGrpSpPr>
            <p:cNvPr id="8" name="Gruppieren 7"/>
            <p:cNvGrpSpPr/>
            <p:nvPr/>
          </p:nvGrpSpPr>
          <p:grpSpPr bwMode="gray">
            <a:xfrm>
              <a:off x="4950424" y="1521861"/>
              <a:ext cx="2288192" cy="1675132"/>
              <a:chOff x="4931243" y="1521861"/>
              <a:chExt cx="2326303" cy="1675132"/>
            </a:xfrm>
          </p:grpSpPr>
          <p:sp>
            <p:nvSpPr>
              <p:cNvPr id="20" name="Freeform 110"/>
              <p:cNvSpPr>
                <a:spLocks/>
              </p:cNvSpPr>
              <p:nvPr/>
            </p:nvSpPr>
            <p:spPr bwMode="gray">
              <a:xfrm>
                <a:off x="4931243" y="2361561"/>
                <a:ext cx="2326303" cy="835432"/>
              </a:xfrm>
              <a:custGeom>
                <a:avLst/>
                <a:gdLst>
                  <a:gd name="T0" fmla="*/ 836 w 1114"/>
                  <a:gd name="T1" fmla="*/ 0 h 490"/>
                  <a:gd name="T2" fmla="*/ 280 w 1114"/>
                  <a:gd name="T3" fmla="*/ 0 h 490"/>
                  <a:gd name="T4" fmla="*/ 0 w 1114"/>
                  <a:gd name="T5" fmla="*/ 490 h 490"/>
                  <a:gd name="T6" fmla="*/ 1114 w 1114"/>
                  <a:gd name="T7" fmla="*/ 490 h 490"/>
                  <a:gd name="T8" fmla="*/ 836 w 1114"/>
                  <a:gd name="T9" fmla="*/ 0 h 490"/>
                </a:gdLst>
                <a:ahLst/>
                <a:cxnLst>
                  <a:cxn ang="0">
                    <a:pos x="T0" y="T1"/>
                  </a:cxn>
                  <a:cxn ang="0">
                    <a:pos x="T2" y="T3"/>
                  </a:cxn>
                  <a:cxn ang="0">
                    <a:pos x="T4" y="T5"/>
                  </a:cxn>
                  <a:cxn ang="0">
                    <a:pos x="T6" y="T7"/>
                  </a:cxn>
                  <a:cxn ang="0">
                    <a:pos x="T8" y="T9"/>
                  </a:cxn>
                </a:cxnLst>
                <a:rect l="0" t="0" r="r" b="b"/>
                <a:pathLst>
                  <a:path w="1114" h="490">
                    <a:moveTo>
                      <a:pt x="836" y="0"/>
                    </a:moveTo>
                    <a:lnTo>
                      <a:pt x="280" y="0"/>
                    </a:lnTo>
                    <a:lnTo>
                      <a:pt x="0" y="490"/>
                    </a:lnTo>
                    <a:lnTo>
                      <a:pt x="1114" y="490"/>
                    </a:lnTo>
                    <a:lnTo>
                      <a:pt x="83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Calibri" panose="020F0502020204030204" pitchFamily="34" charset="0"/>
                </a:endParaRPr>
              </a:p>
            </p:txBody>
          </p:sp>
          <p:sp>
            <p:nvSpPr>
              <p:cNvPr id="31" name="Freeform 112"/>
              <p:cNvSpPr>
                <a:spLocks/>
              </p:cNvSpPr>
              <p:nvPr/>
            </p:nvSpPr>
            <p:spPr bwMode="gray">
              <a:xfrm>
                <a:off x="5512819" y="1521861"/>
                <a:ext cx="1163151" cy="839694"/>
              </a:xfrm>
              <a:custGeom>
                <a:avLst/>
                <a:gdLst>
                  <a:gd name="T0" fmla="*/ 278 w 556"/>
                  <a:gd name="T1" fmla="*/ 0 h 490"/>
                  <a:gd name="T2" fmla="*/ 0 w 556"/>
                  <a:gd name="T3" fmla="*/ 490 h 490"/>
                  <a:gd name="T4" fmla="*/ 556 w 556"/>
                  <a:gd name="T5" fmla="*/ 490 h 490"/>
                  <a:gd name="T6" fmla="*/ 278 w 556"/>
                  <a:gd name="T7" fmla="*/ 0 h 490"/>
                </a:gdLst>
                <a:ahLst/>
                <a:cxnLst>
                  <a:cxn ang="0">
                    <a:pos x="T0" y="T1"/>
                  </a:cxn>
                  <a:cxn ang="0">
                    <a:pos x="T2" y="T3"/>
                  </a:cxn>
                  <a:cxn ang="0">
                    <a:pos x="T4" y="T5"/>
                  </a:cxn>
                  <a:cxn ang="0">
                    <a:pos x="T6" y="T7"/>
                  </a:cxn>
                </a:cxnLst>
                <a:rect l="0" t="0" r="r" b="b"/>
                <a:pathLst>
                  <a:path w="556" h="490">
                    <a:moveTo>
                      <a:pt x="278" y="0"/>
                    </a:moveTo>
                    <a:lnTo>
                      <a:pt x="0" y="490"/>
                    </a:lnTo>
                    <a:lnTo>
                      <a:pt x="556" y="490"/>
                    </a:lnTo>
                    <a:lnTo>
                      <a:pt x="278" y="0"/>
                    </a:lnTo>
                    <a:close/>
                  </a:path>
                </a:pathLst>
              </a:custGeom>
              <a:solidFill>
                <a:schemeClr val="accent3">
                  <a:lumMod val="75000"/>
                </a:schemeClr>
              </a:solidFill>
              <a:ln w="19050">
                <a:noFill/>
                <a:miter lim="800000"/>
                <a:headEnd/>
                <a:tailEnd/>
              </a:ln>
            </p:spPr>
            <p:txBody>
              <a:bodyPr lIns="0" tIns="0" rIns="0" bIns="0"/>
              <a:lstStyle/>
              <a:p>
                <a:pPr>
                  <a:lnSpc>
                    <a:spcPct val="90000"/>
                  </a:lnSpc>
                  <a:spcAft>
                    <a:spcPts val="1000"/>
                  </a:spcAft>
                </a:pPr>
                <a:endParaRPr lang="de-DE" dirty="0">
                  <a:latin typeface="Calibri" panose="020F0502020204030204" pitchFamily="34" charset="0"/>
                </a:endParaRPr>
              </a:p>
            </p:txBody>
          </p:sp>
        </p:grpSp>
        <p:sp>
          <p:nvSpPr>
            <p:cNvPr id="21" name="Freeform 111"/>
            <p:cNvSpPr>
              <a:spLocks/>
            </p:cNvSpPr>
            <p:nvPr/>
          </p:nvSpPr>
          <p:spPr bwMode="gray">
            <a:xfrm>
              <a:off x="4286809" y="3312408"/>
              <a:ext cx="3615423" cy="839694"/>
            </a:xfrm>
            <a:custGeom>
              <a:avLst/>
              <a:gdLst>
                <a:gd name="T0" fmla="*/ 1392 w 1670"/>
                <a:gd name="T1" fmla="*/ 0 h 490"/>
                <a:gd name="T2" fmla="*/ 278 w 1670"/>
                <a:gd name="T3" fmla="*/ 0 h 490"/>
                <a:gd name="T4" fmla="*/ 0 w 1670"/>
                <a:gd name="T5" fmla="*/ 490 h 490"/>
                <a:gd name="T6" fmla="*/ 1670 w 1670"/>
                <a:gd name="T7" fmla="*/ 490 h 490"/>
                <a:gd name="T8" fmla="*/ 1392 w 1670"/>
                <a:gd name="T9" fmla="*/ 0 h 490"/>
              </a:gdLst>
              <a:ahLst/>
              <a:cxnLst>
                <a:cxn ang="0">
                  <a:pos x="T0" y="T1"/>
                </a:cxn>
                <a:cxn ang="0">
                  <a:pos x="T2" y="T3"/>
                </a:cxn>
                <a:cxn ang="0">
                  <a:pos x="T4" y="T5"/>
                </a:cxn>
                <a:cxn ang="0">
                  <a:pos x="T6" y="T7"/>
                </a:cxn>
                <a:cxn ang="0">
                  <a:pos x="T8" y="T9"/>
                </a:cxn>
              </a:cxnLst>
              <a:rect l="0" t="0" r="r" b="b"/>
              <a:pathLst>
                <a:path w="1670" h="490">
                  <a:moveTo>
                    <a:pt x="1392" y="0"/>
                  </a:moveTo>
                  <a:lnTo>
                    <a:pt x="278" y="0"/>
                  </a:lnTo>
                  <a:lnTo>
                    <a:pt x="0" y="490"/>
                  </a:lnTo>
                  <a:lnTo>
                    <a:pt x="1670" y="490"/>
                  </a:lnTo>
                  <a:lnTo>
                    <a:pt x="1392"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solidFill>
                  <a:schemeClr val="lt1"/>
                </a:solidFill>
                <a:latin typeface="Calibri" panose="020F0502020204030204" pitchFamily="34" charset="0"/>
              </a:endParaRPr>
            </a:p>
          </p:txBody>
        </p:sp>
        <p:sp>
          <p:nvSpPr>
            <p:cNvPr id="32" name="Freeform 113"/>
            <p:cNvSpPr>
              <a:spLocks/>
            </p:cNvSpPr>
            <p:nvPr/>
          </p:nvSpPr>
          <p:spPr bwMode="gray">
            <a:xfrm>
              <a:off x="3080551" y="4983271"/>
              <a:ext cx="6027938" cy="839694"/>
            </a:xfrm>
            <a:custGeom>
              <a:avLst/>
              <a:gdLst>
                <a:gd name="T0" fmla="*/ 278 w 2784"/>
                <a:gd name="T1" fmla="*/ 0 h 490"/>
                <a:gd name="T2" fmla="*/ 0 w 2784"/>
                <a:gd name="T3" fmla="*/ 490 h 490"/>
                <a:gd name="T4" fmla="*/ 2784 w 2784"/>
                <a:gd name="T5" fmla="*/ 490 h 490"/>
                <a:gd name="T6" fmla="*/ 2504 w 2784"/>
                <a:gd name="T7" fmla="*/ 0 h 490"/>
                <a:gd name="T8" fmla="*/ 278 w 2784"/>
                <a:gd name="T9" fmla="*/ 0 h 490"/>
              </a:gdLst>
              <a:ahLst/>
              <a:cxnLst>
                <a:cxn ang="0">
                  <a:pos x="T0" y="T1"/>
                </a:cxn>
                <a:cxn ang="0">
                  <a:pos x="T2" y="T3"/>
                </a:cxn>
                <a:cxn ang="0">
                  <a:pos x="T4" y="T5"/>
                </a:cxn>
                <a:cxn ang="0">
                  <a:pos x="T6" y="T7"/>
                </a:cxn>
                <a:cxn ang="0">
                  <a:pos x="T8" y="T9"/>
                </a:cxn>
              </a:cxnLst>
              <a:rect l="0" t="0" r="r" b="b"/>
              <a:pathLst>
                <a:path w="2784" h="490">
                  <a:moveTo>
                    <a:pt x="278" y="0"/>
                  </a:moveTo>
                  <a:lnTo>
                    <a:pt x="0" y="490"/>
                  </a:lnTo>
                  <a:lnTo>
                    <a:pt x="2784" y="490"/>
                  </a:lnTo>
                  <a:lnTo>
                    <a:pt x="2504" y="0"/>
                  </a:lnTo>
                  <a:lnTo>
                    <a:pt x="27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Calibri" panose="020F0502020204030204" pitchFamily="34" charset="0"/>
              </a:endParaRPr>
            </a:p>
          </p:txBody>
        </p:sp>
        <p:sp>
          <p:nvSpPr>
            <p:cNvPr id="33" name="Freeform 114"/>
            <p:cNvSpPr>
              <a:spLocks/>
            </p:cNvSpPr>
            <p:nvPr/>
          </p:nvSpPr>
          <p:spPr bwMode="gray">
            <a:xfrm>
              <a:off x="3686049" y="4152102"/>
              <a:ext cx="4816943" cy="831168"/>
            </a:xfrm>
            <a:custGeom>
              <a:avLst/>
              <a:gdLst>
                <a:gd name="T0" fmla="*/ 1948 w 2226"/>
                <a:gd name="T1" fmla="*/ 0 h 488"/>
                <a:gd name="T2" fmla="*/ 278 w 2226"/>
                <a:gd name="T3" fmla="*/ 0 h 488"/>
                <a:gd name="T4" fmla="*/ 0 w 2226"/>
                <a:gd name="T5" fmla="*/ 488 h 488"/>
                <a:gd name="T6" fmla="*/ 2226 w 2226"/>
                <a:gd name="T7" fmla="*/ 488 h 488"/>
                <a:gd name="T8" fmla="*/ 1948 w 2226"/>
                <a:gd name="T9" fmla="*/ 0 h 488"/>
              </a:gdLst>
              <a:ahLst/>
              <a:cxnLst>
                <a:cxn ang="0">
                  <a:pos x="T0" y="T1"/>
                </a:cxn>
                <a:cxn ang="0">
                  <a:pos x="T2" y="T3"/>
                </a:cxn>
                <a:cxn ang="0">
                  <a:pos x="T4" y="T5"/>
                </a:cxn>
                <a:cxn ang="0">
                  <a:pos x="T6" y="T7"/>
                </a:cxn>
                <a:cxn ang="0">
                  <a:pos x="T8" y="T9"/>
                </a:cxn>
              </a:cxnLst>
              <a:rect l="0" t="0" r="r" b="b"/>
              <a:pathLst>
                <a:path w="2226" h="488">
                  <a:moveTo>
                    <a:pt x="1948" y="0"/>
                  </a:moveTo>
                  <a:lnTo>
                    <a:pt x="278" y="0"/>
                  </a:lnTo>
                  <a:lnTo>
                    <a:pt x="0" y="488"/>
                  </a:lnTo>
                  <a:lnTo>
                    <a:pt x="2226" y="488"/>
                  </a:lnTo>
                  <a:lnTo>
                    <a:pt x="194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de-DE" dirty="0">
                <a:latin typeface="Calibri" panose="020F0502020204030204" pitchFamily="34" charset="0"/>
              </a:endParaRPr>
            </a:p>
          </p:txBody>
        </p:sp>
        <p:sp>
          <p:nvSpPr>
            <p:cNvPr id="34" name="Textfeld 33"/>
            <p:cNvSpPr txBox="1"/>
            <p:nvPr/>
          </p:nvSpPr>
          <p:spPr bwMode="gray">
            <a:xfrm>
              <a:off x="552450" y="1516063"/>
              <a:ext cx="2520203" cy="1680930"/>
            </a:xfrm>
            <a:prstGeom prst="rect">
              <a:avLst/>
            </a:prstGeom>
            <a:noFill/>
          </p:spPr>
          <p:txBody>
            <a:bodyPr wrap="square" rtlCol="0" anchor="ctr">
              <a:noAutofit/>
            </a:bodyPr>
            <a:lstStyle/>
            <a:p>
              <a:r>
                <a:rPr lang="de-DE" sz="2400" dirty="0">
                  <a:latin typeface="Bebas Neue" panose="020B0506020202020201" pitchFamily="34" charset="0"/>
                </a:rPr>
                <a:t>Darstellung</a:t>
              </a:r>
            </a:p>
          </p:txBody>
        </p:sp>
        <p:sp>
          <p:nvSpPr>
            <p:cNvPr id="35" name="Textfeld 34"/>
            <p:cNvSpPr txBox="1"/>
            <p:nvPr/>
          </p:nvSpPr>
          <p:spPr bwMode="gray">
            <a:xfrm>
              <a:off x="552450" y="3312408"/>
              <a:ext cx="2446244" cy="2510542"/>
            </a:xfrm>
            <a:prstGeom prst="rect">
              <a:avLst/>
            </a:prstGeom>
            <a:noFill/>
          </p:spPr>
          <p:txBody>
            <a:bodyPr wrap="square" rtlCol="0" anchor="ctr">
              <a:noAutofit/>
            </a:bodyPr>
            <a:lstStyle/>
            <a:p>
              <a:r>
                <a:rPr lang="de-DE" sz="2400" dirty="0">
                  <a:latin typeface="Bebas Neue" panose="020B0506020202020201" pitchFamily="34" charset="0"/>
                </a:rPr>
                <a:t>Systemintegration</a:t>
              </a:r>
            </a:p>
          </p:txBody>
        </p:sp>
        <p:sp>
          <p:nvSpPr>
            <p:cNvPr id="48" name="Textfeld 47"/>
            <p:cNvSpPr txBox="1"/>
            <p:nvPr/>
          </p:nvSpPr>
          <p:spPr bwMode="gray">
            <a:xfrm>
              <a:off x="6011694" y="2596233"/>
              <a:ext cx="897913" cy="350519"/>
            </a:xfrm>
            <a:prstGeom prst="rect">
              <a:avLst/>
            </a:prstGeom>
            <a:noFill/>
          </p:spPr>
          <p:txBody>
            <a:bodyPr wrap="square" rtlCol="0" anchor="ctr">
              <a:noAutofit/>
            </a:bodyPr>
            <a:lstStyle/>
            <a:p>
              <a:pPr algn="ctr"/>
              <a:r>
                <a:rPr lang="de-DE" sz="1600" b="1" dirty="0">
                  <a:solidFill>
                    <a:schemeClr val="bg1"/>
                  </a:solidFill>
                  <a:latin typeface="+mj-lt"/>
                </a:rPr>
                <a:t>Website</a:t>
              </a:r>
            </a:p>
          </p:txBody>
        </p:sp>
        <p:sp>
          <p:nvSpPr>
            <p:cNvPr id="39" name="Ellipse 38"/>
            <p:cNvSpPr/>
            <p:nvPr/>
          </p:nvSpPr>
          <p:spPr bwMode="gray">
            <a:xfrm>
              <a:off x="432139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Newsletter</a:t>
              </a:r>
            </a:p>
          </p:txBody>
        </p:sp>
        <p:sp>
          <p:nvSpPr>
            <p:cNvPr id="41" name="Ellipse 40"/>
            <p:cNvSpPr/>
            <p:nvPr/>
          </p:nvSpPr>
          <p:spPr bwMode="gray">
            <a:xfrm>
              <a:off x="6062077" y="4295213"/>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Personal Information Manager</a:t>
              </a:r>
            </a:p>
          </p:txBody>
        </p:sp>
        <p:sp>
          <p:nvSpPr>
            <p:cNvPr id="42" name="Ellipse 41"/>
            <p:cNvSpPr/>
            <p:nvPr/>
          </p:nvSpPr>
          <p:spPr bwMode="gray">
            <a:xfrm>
              <a:off x="5178826" y="4295213"/>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Kauf-/</a:t>
              </a:r>
              <a:br>
                <a:rPr lang="de-DE" sz="1000" dirty="0">
                  <a:solidFill>
                    <a:schemeClr val="tx1"/>
                  </a:solidFill>
                  <a:latin typeface="Bebas Neue" panose="020B0506020202020201" pitchFamily="34" charset="0"/>
                </a:rPr>
              </a:br>
              <a:r>
                <a:rPr lang="de-DE" sz="1000" dirty="0">
                  <a:solidFill>
                    <a:schemeClr val="tx1"/>
                  </a:solidFill>
                  <a:latin typeface="Bebas Neue" panose="020B0506020202020201" pitchFamily="34" charset="0"/>
                </a:rPr>
                <a:t>Auftrags-abwicklung</a:t>
              </a:r>
            </a:p>
          </p:txBody>
        </p:sp>
        <p:sp>
          <p:nvSpPr>
            <p:cNvPr id="43" name="Ellipse 42"/>
            <p:cNvSpPr/>
            <p:nvPr/>
          </p:nvSpPr>
          <p:spPr bwMode="gray">
            <a:xfrm>
              <a:off x="6981439"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Webanalyse</a:t>
              </a:r>
            </a:p>
          </p:txBody>
        </p:sp>
        <p:sp>
          <p:nvSpPr>
            <p:cNvPr id="44" name="Ellipse 43"/>
            <p:cNvSpPr/>
            <p:nvPr/>
          </p:nvSpPr>
          <p:spPr bwMode="gray">
            <a:xfrm>
              <a:off x="475996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dirty="0">
                  <a:solidFill>
                    <a:schemeClr val="tx1"/>
                  </a:solidFill>
                  <a:latin typeface="Bebas Neue" panose="020B0506020202020201" pitchFamily="34" charset="0"/>
                </a:rPr>
                <a:t>Enterprise-Resource-Planning</a:t>
              </a:r>
            </a:p>
          </p:txBody>
        </p:sp>
        <p:sp>
          <p:nvSpPr>
            <p:cNvPr id="45" name="Ellipse 44"/>
            <p:cNvSpPr/>
            <p:nvPr/>
          </p:nvSpPr>
          <p:spPr bwMode="gray">
            <a:xfrm>
              <a:off x="565015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dirty="0">
                  <a:solidFill>
                    <a:schemeClr val="tx1"/>
                  </a:solidFill>
                  <a:latin typeface="Bebas Neue" panose="020B0506020202020201" pitchFamily="34" charset="0"/>
                </a:rPr>
                <a:t>Customer-Relationship-Management</a:t>
              </a:r>
            </a:p>
          </p:txBody>
        </p:sp>
        <p:sp>
          <p:nvSpPr>
            <p:cNvPr id="46" name="Ellipse 45"/>
            <p:cNvSpPr/>
            <p:nvPr/>
          </p:nvSpPr>
          <p:spPr bwMode="gray">
            <a:xfrm>
              <a:off x="653522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dirty="0">
                  <a:solidFill>
                    <a:schemeClr val="tx1"/>
                  </a:solidFill>
                  <a:latin typeface="Bebas Neue" panose="020B0506020202020201" pitchFamily="34" charset="0"/>
                </a:rPr>
                <a:t>Finanzen/ Budgets</a:t>
              </a:r>
            </a:p>
          </p:txBody>
        </p:sp>
        <p:sp>
          <p:nvSpPr>
            <p:cNvPr id="47" name="Ellipse 46"/>
            <p:cNvSpPr/>
            <p:nvPr/>
          </p:nvSpPr>
          <p:spPr bwMode="gray">
            <a:xfrm>
              <a:off x="7420006"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noProof="1">
                  <a:solidFill>
                    <a:schemeClr val="tx1"/>
                  </a:solidFill>
                  <a:latin typeface="Bebas Neue" panose="020B0506020202020201" pitchFamily="34" charset="0"/>
                </a:rPr>
                <a:t>Umsysteme</a:t>
              </a:r>
            </a:p>
          </p:txBody>
        </p:sp>
        <p:sp>
          <p:nvSpPr>
            <p:cNvPr id="49" name="Ellipse 48"/>
            <p:cNvSpPr/>
            <p:nvPr/>
          </p:nvSpPr>
          <p:spPr bwMode="gray">
            <a:xfrm>
              <a:off x="5650154" y="3453142"/>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E-Business</a:t>
              </a:r>
            </a:p>
          </p:txBody>
        </p:sp>
        <p:grpSp>
          <p:nvGrpSpPr>
            <p:cNvPr id="55" name="METRO ICON - laptop 2"/>
            <p:cNvGrpSpPr>
              <a:grpSpLocks noChangeAspect="1"/>
            </p:cNvGrpSpPr>
            <p:nvPr/>
          </p:nvGrpSpPr>
          <p:grpSpPr bwMode="gray">
            <a:xfrm>
              <a:off x="5462900" y="2583554"/>
              <a:ext cx="544031" cy="359297"/>
              <a:chOff x="5836655" y="-796250"/>
              <a:chExt cx="716072" cy="472918"/>
            </a:xfrm>
            <a:solidFill>
              <a:schemeClr val="bg1"/>
            </a:solidFill>
          </p:grpSpPr>
          <p:sp>
            <p:nvSpPr>
              <p:cNvPr id="56"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57"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cxnSp>
          <p:nvCxnSpPr>
            <p:cNvPr id="5" name="Gerade Verbindung 4"/>
            <p:cNvCxnSpPr/>
            <p:nvPr/>
          </p:nvCxnSpPr>
          <p:spPr bwMode="gray">
            <a:xfrm>
              <a:off x="566384" y="3255024"/>
              <a:ext cx="6710968" cy="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2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64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feld 51"/>
          <p:cNvSpPr txBox="1"/>
          <p:nvPr/>
        </p:nvSpPr>
        <p:spPr bwMode="gray">
          <a:xfrm>
            <a:off x="6073203" y="1887734"/>
            <a:ext cx="5577152" cy="3979666"/>
          </a:xfrm>
          <a:prstGeom prst="rect">
            <a:avLst/>
          </a:prstGeom>
          <a:solidFill>
            <a:schemeClr val="bg1">
              <a:lumMod val="95000"/>
              <a:alpha val="40000"/>
            </a:schemeClr>
          </a:solidFill>
        </p:spPr>
        <p:txBody>
          <a:bodyPr wrap="square" lIns="0" tIns="0" rIns="0" bIns="0" rtlCol="0">
            <a:noAutofit/>
          </a:bodyPr>
          <a:lstStyle/>
          <a:p>
            <a:pPr algn="ctr"/>
            <a:endParaRPr lang="de-DE" sz="2000" dirty="0">
              <a:latin typeface="Bebas Neue" panose="020B0506020202020201" pitchFamily="34" charset="0"/>
            </a:endParaRPr>
          </a:p>
        </p:txBody>
      </p:sp>
      <p:sp>
        <p:nvSpPr>
          <p:cNvPr id="51" name="Textfeld 50"/>
          <p:cNvSpPr txBox="1"/>
          <p:nvPr/>
        </p:nvSpPr>
        <p:spPr bwMode="gray">
          <a:xfrm>
            <a:off x="531533" y="1887734"/>
            <a:ext cx="5541669" cy="3979666"/>
          </a:xfrm>
          <a:prstGeom prst="rect">
            <a:avLst/>
          </a:prstGeom>
          <a:solidFill>
            <a:schemeClr val="tx2">
              <a:lumMod val="20000"/>
              <a:lumOff val="80000"/>
              <a:alpha val="40000"/>
            </a:schemeClr>
          </a:solidFill>
        </p:spPr>
        <p:txBody>
          <a:bodyPr wrap="square" lIns="0" tIns="0" rIns="0" bIns="0" rtlCol="0">
            <a:noAutofit/>
          </a:bodyPr>
          <a:lstStyle/>
          <a:p>
            <a:pPr algn="ctr"/>
            <a:endParaRPr lang="de-DE" sz="2000" dirty="0">
              <a:latin typeface="Bebas Neue" panose="020B0506020202020201" pitchFamily="34" charset="0"/>
            </a:endParaRPr>
          </a:p>
        </p:txBody>
      </p:sp>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Die Wirkung des Internets</a:t>
            </a:r>
          </a:p>
        </p:txBody>
      </p:sp>
      <p:grpSp>
        <p:nvGrpSpPr>
          <p:cNvPr id="14" name="Gruppieren 13"/>
          <p:cNvGrpSpPr/>
          <p:nvPr/>
        </p:nvGrpSpPr>
        <p:grpSpPr bwMode="gray">
          <a:xfrm>
            <a:off x="531533" y="2496489"/>
            <a:ext cx="11095036" cy="3066101"/>
            <a:chOff x="531533" y="2179010"/>
            <a:chExt cx="11095036" cy="3359511"/>
          </a:xfrm>
        </p:grpSpPr>
        <p:sp>
          <p:nvSpPr>
            <p:cNvPr id="34" name="Freihandform 33"/>
            <p:cNvSpPr/>
            <p:nvPr/>
          </p:nvSpPr>
          <p:spPr bwMode="gray">
            <a:xfrm>
              <a:off x="1485244" y="3671473"/>
              <a:ext cx="4587958" cy="1867048"/>
            </a:xfrm>
            <a:custGeom>
              <a:avLst/>
              <a:gdLst>
                <a:gd name="connsiteX0" fmla="*/ 0 w 4587958"/>
                <a:gd name="connsiteY0" fmla="*/ 2128145 h 2128145"/>
                <a:gd name="connsiteX1" fmla="*/ 1869141 w 4587958"/>
                <a:gd name="connsiteY1" fmla="*/ 1805416 h 2128145"/>
                <a:gd name="connsiteX2" fmla="*/ 3307976 w 4587958"/>
                <a:gd name="connsiteY2" fmla="*/ 1119616 h 2128145"/>
                <a:gd name="connsiteX3" fmla="*/ 4410635 w 4587958"/>
                <a:gd name="connsiteY3" fmla="*/ 151427 h 2128145"/>
                <a:gd name="connsiteX4" fmla="*/ 4572000 w 4587958"/>
                <a:gd name="connsiteY4" fmla="*/ 16957 h 212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958" h="2128145">
                  <a:moveTo>
                    <a:pt x="0" y="2128145"/>
                  </a:moveTo>
                  <a:cubicBezTo>
                    <a:pt x="658906" y="2050824"/>
                    <a:pt x="1317812" y="1973504"/>
                    <a:pt x="1869141" y="1805416"/>
                  </a:cubicBezTo>
                  <a:cubicBezTo>
                    <a:pt x="2420470" y="1637328"/>
                    <a:pt x="2884394" y="1395281"/>
                    <a:pt x="3307976" y="1119616"/>
                  </a:cubicBezTo>
                  <a:cubicBezTo>
                    <a:pt x="3731558" y="843951"/>
                    <a:pt x="4199964" y="335203"/>
                    <a:pt x="4410635" y="151427"/>
                  </a:cubicBezTo>
                  <a:cubicBezTo>
                    <a:pt x="4621306" y="-32349"/>
                    <a:pt x="4596653" y="-7696"/>
                    <a:pt x="4572000" y="16957"/>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Freihandform 34"/>
            <p:cNvSpPr/>
            <p:nvPr/>
          </p:nvSpPr>
          <p:spPr bwMode="gray">
            <a:xfrm>
              <a:off x="6081896" y="2179010"/>
              <a:ext cx="4289611" cy="1479176"/>
            </a:xfrm>
            <a:custGeom>
              <a:avLst/>
              <a:gdLst>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Lst>
              <a:ahLst/>
              <a:cxnLst>
                <a:cxn ang="0">
                  <a:pos x="connsiteX0" y="connsiteY0"/>
                </a:cxn>
                <a:cxn ang="0">
                  <a:pos x="connsiteX1" y="connsiteY1"/>
                </a:cxn>
                <a:cxn ang="0">
                  <a:pos x="connsiteX2" y="connsiteY2"/>
                </a:cxn>
                <a:cxn ang="0">
                  <a:pos x="connsiteX3" y="connsiteY3"/>
                </a:cxn>
              </a:cxnLst>
              <a:rect l="l" t="t" r="r" b="b"/>
              <a:pathLst>
                <a:path w="4289611" h="1479176">
                  <a:moveTo>
                    <a:pt x="0" y="1479176"/>
                  </a:moveTo>
                  <a:cubicBezTo>
                    <a:pt x="275664" y="1225923"/>
                    <a:pt x="551858" y="974258"/>
                    <a:pt x="1062317" y="753035"/>
                  </a:cubicBezTo>
                  <a:cubicBezTo>
                    <a:pt x="1572776" y="531812"/>
                    <a:pt x="2516935" y="251945"/>
                    <a:pt x="3062754" y="151839"/>
                  </a:cubicBezTo>
                  <a:cubicBezTo>
                    <a:pt x="3626036" y="50939"/>
                    <a:pt x="3946711" y="17929"/>
                    <a:pt x="42896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Textfeld 35"/>
            <p:cNvSpPr txBox="1"/>
            <p:nvPr/>
          </p:nvSpPr>
          <p:spPr bwMode="gray">
            <a:xfrm>
              <a:off x="1510645" y="4078381"/>
              <a:ext cx="2657193" cy="910519"/>
            </a:xfrm>
            <a:prstGeom prst="rect">
              <a:avLst/>
            </a:prstGeom>
            <a:noFill/>
          </p:spPr>
          <p:txBody>
            <a:bodyPr wrap="square" rtlCol="0">
              <a:spAutoFit/>
            </a:bodyPr>
            <a:lstStyle/>
            <a:p>
              <a:r>
                <a:rPr lang="de-DE" sz="1600" b="1" dirty="0">
                  <a:latin typeface="+mj-lt"/>
                </a:rPr>
                <a:t>Aufwand</a:t>
              </a:r>
              <a:r>
                <a:rPr lang="de-DE" sz="1600" dirty="0">
                  <a:latin typeface="+mj-lt"/>
                </a:rPr>
                <a:t> </a:t>
              </a:r>
            </a:p>
            <a:p>
              <a:r>
                <a:rPr lang="de-DE" sz="1600" dirty="0"/>
                <a:t>für Waren- und Dienstleistungsproduktion</a:t>
              </a:r>
            </a:p>
          </p:txBody>
        </p:sp>
        <p:sp>
          <p:nvSpPr>
            <p:cNvPr id="40" name="Textfeld 39"/>
            <p:cNvSpPr txBox="1"/>
            <p:nvPr/>
          </p:nvSpPr>
          <p:spPr bwMode="gray">
            <a:xfrm>
              <a:off x="8595001" y="2784856"/>
              <a:ext cx="1801907" cy="640735"/>
            </a:xfrm>
            <a:prstGeom prst="rect">
              <a:avLst/>
            </a:prstGeom>
            <a:noFill/>
          </p:spPr>
          <p:txBody>
            <a:bodyPr wrap="square" rtlCol="0">
              <a:spAutoFit/>
            </a:bodyPr>
            <a:lstStyle/>
            <a:p>
              <a:pPr algn="r"/>
              <a:r>
                <a:rPr lang="de-DE" sz="1600" b="1" dirty="0">
                  <a:latin typeface="+mj-lt"/>
                </a:rPr>
                <a:t>Umsatz</a:t>
              </a:r>
              <a:endParaRPr lang="de-DE" sz="1600" dirty="0">
                <a:latin typeface="+mj-lt"/>
              </a:endParaRPr>
            </a:p>
            <a:p>
              <a:pPr algn="r"/>
              <a:r>
                <a:rPr lang="de-DE" sz="1600" dirty="0"/>
                <a:t>z. B. Filialgeschäft</a:t>
              </a:r>
            </a:p>
          </p:txBody>
        </p:sp>
        <p:sp>
          <p:nvSpPr>
            <p:cNvPr id="6" name="Rechteck 5"/>
            <p:cNvSpPr/>
            <p:nvPr/>
          </p:nvSpPr>
          <p:spPr bwMode="gray">
            <a:xfrm>
              <a:off x="1742562" y="2222968"/>
              <a:ext cx="3106270" cy="9012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b="1" dirty="0">
                  <a:solidFill>
                    <a:schemeClr val="bg1"/>
                  </a:solidFill>
                  <a:latin typeface="+mj-lt"/>
                </a:rPr>
                <a:t>Kostensenkung</a:t>
              </a:r>
            </a:p>
            <a:p>
              <a:pPr algn="ctr">
                <a:lnSpc>
                  <a:spcPct val="90000"/>
                </a:lnSpc>
              </a:pPr>
              <a:r>
                <a:rPr lang="de-DE" sz="1400" dirty="0">
                  <a:solidFill>
                    <a:schemeClr val="bg1"/>
                  </a:solidFill>
                </a:rPr>
                <a:t>durch Prozesseffizienz</a:t>
              </a:r>
            </a:p>
          </p:txBody>
        </p:sp>
        <p:sp>
          <p:nvSpPr>
            <p:cNvPr id="19" name="Rechteck 18"/>
            <p:cNvSpPr/>
            <p:nvPr/>
          </p:nvSpPr>
          <p:spPr bwMode="gray">
            <a:xfrm>
              <a:off x="7326385" y="4493879"/>
              <a:ext cx="3106270" cy="9012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b="1" dirty="0">
                  <a:solidFill>
                    <a:schemeClr val="bg1"/>
                  </a:solidFill>
                  <a:latin typeface="+mj-lt"/>
                </a:rPr>
                <a:t>Steigerung des Umsatzes</a:t>
              </a:r>
            </a:p>
            <a:p>
              <a:pPr algn="ctr">
                <a:lnSpc>
                  <a:spcPct val="90000"/>
                </a:lnSpc>
              </a:pPr>
              <a:r>
                <a:rPr lang="de-DE" sz="1400" dirty="0">
                  <a:solidFill>
                    <a:schemeClr val="bg1"/>
                  </a:solidFill>
                </a:rPr>
                <a:t>(durch E-Business) und Optimierung der </a:t>
              </a:r>
              <a:br>
                <a:rPr lang="de-DE" sz="1400" dirty="0">
                  <a:solidFill>
                    <a:schemeClr val="bg1"/>
                  </a:solidFill>
                </a:rPr>
              </a:br>
              <a:r>
                <a:rPr lang="de-DE" sz="1400" dirty="0">
                  <a:solidFill>
                    <a:schemeClr val="bg1"/>
                  </a:solidFill>
                </a:rPr>
                <a:t>Multichannel-Effizienz</a:t>
              </a:r>
            </a:p>
          </p:txBody>
        </p:sp>
        <p:sp>
          <p:nvSpPr>
            <p:cNvPr id="8" name="Gleichschenkliges Dreieck 7"/>
            <p:cNvSpPr/>
            <p:nvPr/>
          </p:nvSpPr>
          <p:spPr bwMode="gray">
            <a:xfrm rot="10800000">
              <a:off x="3054326" y="3218840"/>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de-DE" dirty="0">
                <a:solidFill>
                  <a:schemeClr val="tx1"/>
                </a:solidFill>
              </a:endParaRPr>
            </a:p>
          </p:txBody>
        </p:sp>
        <p:sp>
          <p:nvSpPr>
            <p:cNvPr id="25" name="Gleichschenkliges Dreieck 24"/>
            <p:cNvSpPr/>
            <p:nvPr/>
          </p:nvSpPr>
          <p:spPr bwMode="gray">
            <a:xfrm>
              <a:off x="8661976" y="4087906"/>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de-DE" dirty="0">
                <a:solidFill>
                  <a:schemeClr val="tx1"/>
                </a:solidFill>
              </a:endParaRPr>
            </a:p>
          </p:txBody>
        </p:sp>
        <p:cxnSp>
          <p:nvCxnSpPr>
            <p:cNvPr id="20" name="Gerade Verbindung 19"/>
            <p:cNvCxnSpPr/>
            <p:nvPr/>
          </p:nvCxnSpPr>
          <p:spPr bwMode="gray">
            <a:xfrm flipH="1">
              <a:off x="531533" y="3663063"/>
              <a:ext cx="11095036" cy="0"/>
            </a:xfrm>
            <a:prstGeom prst="line">
              <a:avLst/>
            </a:prstGeom>
            <a:ln>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9" name="Textfeld 48"/>
          <p:cNvSpPr txBox="1"/>
          <p:nvPr/>
        </p:nvSpPr>
        <p:spPr bwMode="gray">
          <a:xfrm>
            <a:off x="531533" y="1527734"/>
            <a:ext cx="5541669" cy="360000"/>
          </a:xfrm>
          <a:prstGeom prst="rect">
            <a:avLst/>
          </a:prstGeom>
          <a:solidFill>
            <a:schemeClr val="tx2">
              <a:lumMod val="20000"/>
              <a:lumOff val="80000"/>
            </a:schemeClr>
          </a:solidFill>
        </p:spPr>
        <p:txBody>
          <a:bodyPr wrap="square" lIns="0" tIns="0" rIns="0" bIns="0" rtlCol="0">
            <a:noAutofit/>
          </a:bodyPr>
          <a:lstStyle/>
          <a:p>
            <a:pPr algn="ctr"/>
            <a:r>
              <a:rPr lang="de-DE" sz="2000" dirty="0">
                <a:latin typeface="Bebas Neue" panose="020B0506020202020201" pitchFamily="34" charset="0"/>
              </a:rPr>
              <a:t>Interne Wirkung des Internets</a:t>
            </a:r>
          </a:p>
        </p:txBody>
      </p:sp>
      <p:sp>
        <p:nvSpPr>
          <p:cNvPr id="50" name="Textfeld 49"/>
          <p:cNvSpPr txBox="1"/>
          <p:nvPr/>
        </p:nvSpPr>
        <p:spPr bwMode="gray">
          <a:xfrm>
            <a:off x="6073202" y="1527733"/>
            <a:ext cx="5574283" cy="360000"/>
          </a:xfrm>
          <a:prstGeom prst="rect">
            <a:avLst/>
          </a:prstGeom>
          <a:solidFill>
            <a:schemeClr val="bg1">
              <a:lumMod val="95000"/>
            </a:schemeClr>
          </a:solidFill>
        </p:spPr>
        <p:txBody>
          <a:bodyPr wrap="square" lIns="0" tIns="0" rIns="0" bIns="0" rtlCol="0">
            <a:noAutofit/>
          </a:bodyPr>
          <a:lstStyle/>
          <a:p>
            <a:pPr algn="ctr"/>
            <a:r>
              <a:rPr lang="de-DE" sz="2000" dirty="0">
                <a:latin typeface="Bebas Neue" panose="020B0506020202020201" pitchFamily="34" charset="0"/>
              </a:rPr>
              <a:t>Externe Wirkung des Internets</a:t>
            </a:r>
            <a:endParaRPr lang="de-DE" dirty="0">
              <a:latin typeface="Bebas Neue" panose="020B0506020202020201" pitchFamily="34" charset="0"/>
            </a:endParaRPr>
          </a:p>
        </p:txBody>
      </p:sp>
    </p:spTree>
    <p:extLst>
      <p:ext uri="{BB962C8B-B14F-4D97-AF65-F5344CB8AC3E}">
        <p14:creationId xmlns:p14="http://schemas.microsoft.com/office/powerpoint/2010/main" val="14732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6"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6799219" y="3568894"/>
            <a:ext cx="3607200" cy="2254055"/>
          </a:xfrm>
          <a:prstGeom prst="rect">
            <a:avLst/>
          </a:prstGeom>
          <a:noFill/>
          <a:extLst>
            <a:ext uri="{909E8E84-426E-40DD-AFC4-6F175D3DCCD1}">
              <a14:hiddenFill xmlns:a14="http://schemas.microsoft.com/office/drawing/2010/main">
                <a:solidFill>
                  <a:srgbClr val="FFFFFF"/>
                </a:solidFill>
              </a14:hiddenFill>
            </a:ext>
          </a:extLst>
        </p:spPr>
      </p:pic>
      <p:pic>
        <p:nvPicPr>
          <p:cNvPr id="20" name="Bildplatzhalter 39"/>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1799094" y="3568895"/>
            <a:ext cx="3592100" cy="2254055"/>
          </a:xfrm>
          <a:prstGeom prst="rect">
            <a:avLst/>
          </a:prstGeom>
        </p:spPr>
      </p:pic>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Marketing-Maßnahmen des E-Commerce</a:t>
            </a:r>
          </a:p>
        </p:txBody>
      </p:sp>
      <p:sp>
        <p:nvSpPr>
          <p:cNvPr id="13" name="Rechteck 12"/>
          <p:cNvSpPr/>
          <p:nvPr/>
        </p:nvSpPr>
        <p:spPr bwMode="gray">
          <a:xfrm>
            <a:off x="6799219" y="1512000"/>
            <a:ext cx="3607200" cy="139338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de-DE" sz="4400" dirty="0">
                <a:latin typeface="Bebas Neue" panose="020B0506020202020201" pitchFamily="34" charset="0"/>
              </a:rPr>
              <a:t>SEO</a:t>
            </a:r>
            <a:r>
              <a:rPr lang="de-DE" sz="3600" dirty="0">
                <a:latin typeface="Bebas Neue" panose="020B0506020202020201" pitchFamily="34" charset="0"/>
              </a:rPr>
              <a:t> </a:t>
            </a:r>
          </a:p>
          <a:p>
            <a:pPr algn="ctr">
              <a:lnSpc>
                <a:spcPct val="80000"/>
              </a:lnSpc>
            </a:pPr>
            <a:r>
              <a:rPr lang="de-DE" sz="2000" dirty="0"/>
              <a:t>SEARCH ENGINE OPTIMIZATION</a:t>
            </a:r>
          </a:p>
        </p:txBody>
      </p:sp>
      <p:sp>
        <p:nvSpPr>
          <p:cNvPr id="14" name="Rechteck 13"/>
          <p:cNvSpPr/>
          <p:nvPr/>
        </p:nvSpPr>
        <p:spPr bwMode="gray">
          <a:xfrm>
            <a:off x="1972033" y="3768125"/>
            <a:ext cx="3223957"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1600" dirty="0">
                <a:solidFill>
                  <a:schemeClr val="bg1"/>
                </a:solidFill>
              </a:rPr>
              <a:t>Suchmaschinenmarketing</a:t>
            </a:r>
          </a:p>
          <a:p>
            <a:pPr>
              <a:lnSpc>
                <a:spcPct val="90000"/>
              </a:lnSpc>
            </a:pPr>
            <a:r>
              <a:rPr lang="de-DE" sz="1600" dirty="0">
                <a:solidFill>
                  <a:schemeClr val="bg1"/>
                </a:solidFill>
              </a:rPr>
              <a:t>Maßnahmen, die ergriffen werden, um Besucher über Suchmaschinen-Werbung für eine Webpräsenz zu gewinnen</a:t>
            </a:r>
          </a:p>
        </p:txBody>
      </p:sp>
      <p:sp>
        <p:nvSpPr>
          <p:cNvPr id="15" name="Rechteck 14"/>
          <p:cNvSpPr/>
          <p:nvPr/>
        </p:nvSpPr>
        <p:spPr bwMode="gray">
          <a:xfrm>
            <a:off x="1783994" y="1512000"/>
            <a:ext cx="3607200" cy="1393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de-DE" sz="4400" dirty="0">
                <a:latin typeface="Bebas Neue" panose="020B0506020202020201" pitchFamily="34" charset="0"/>
              </a:rPr>
              <a:t>SEM</a:t>
            </a:r>
            <a:r>
              <a:rPr lang="de-DE" sz="3600" dirty="0">
                <a:latin typeface="Bebas Neue" panose="020B0506020202020201" pitchFamily="34" charset="0"/>
              </a:rPr>
              <a:t> </a:t>
            </a:r>
            <a:br>
              <a:rPr lang="de-DE" sz="3600" dirty="0">
                <a:latin typeface="Bebas Neue" panose="020B0506020202020201" pitchFamily="34" charset="0"/>
              </a:rPr>
            </a:br>
            <a:r>
              <a:rPr lang="de-DE" sz="2000" dirty="0"/>
              <a:t>SEARCH ENGINE </a:t>
            </a:r>
            <a:br>
              <a:rPr lang="de-DE" sz="2000" dirty="0"/>
            </a:br>
            <a:r>
              <a:rPr lang="de-DE" sz="2000" dirty="0"/>
              <a:t>MARKETING</a:t>
            </a:r>
            <a:endParaRPr lang="de-DE" sz="2400" dirty="0"/>
          </a:p>
        </p:txBody>
      </p:sp>
      <p:sp>
        <p:nvSpPr>
          <p:cNvPr id="17" name="Gleichschenkliges Dreieck 16"/>
          <p:cNvSpPr/>
          <p:nvPr/>
        </p:nvSpPr>
        <p:spPr bwMode="gray">
          <a:xfrm rot="10800000">
            <a:off x="3407860" y="3093144"/>
            <a:ext cx="359468" cy="309885"/>
          </a:xfrm>
          <a:prstGeom prst="triangle">
            <a:avLst/>
          </a:prstGeom>
          <a:noFill/>
          <a:ln w="19050">
            <a:solidFill>
              <a:schemeClr val="tx1"/>
            </a:solidFill>
            <a:prstDash val="dash"/>
            <a:round/>
            <a:headEnd/>
            <a:tailEnd/>
          </a:ln>
        </p:spPr>
        <p:txBody>
          <a:bodyPr lIns="0" tIns="0" rIns="0" bIns="0" rtlCol="0" anchor="ctr"/>
          <a:lstStyle/>
          <a:p>
            <a:pPr algn="ctr"/>
            <a:endParaRPr lang="de-DE" dirty="0"/>
          </a:p>
        </p:txBody>
      </p:sp>
      <p:sp>
        <p:nvSpPr>
          <p:cNvPr id="18" name="Gleichschenkliges Dreieck 17"/>
          <p:cNvSpPr/>
          <p:nvPr/>
        </p:nvSpPr>
        <p:spPr bwMode="gray">
          <a:xfrm rot="10800000">
            <a:off x="8423085" y="3093144"/>
            <a:ext cx="359468" cy="309885"/>
          </a:xfrm>
          <a:prstGeom prst="triangle">
            <a:avLst/>
          </a:prstGeom>
          <a:noFill/>
          <a:ln w="19050">
            <a:solidFill>
              <a:schemeClr val="tx1"/>
            </a:solidFill>
            <a:prstDash val="dash"/>
            <a:round/>
            <a:headEnd/>
            <a:tailEnd/>
          </a:ln>
        </p:spPr>
        <p:txBody>
          <a:bodyPr lIns="0" tIns="0" rIns="0" bIns="0" rtlCol="0" anchor="ctr"/>
          <a:lstStyle/>
          <a:p>
            <a:pPr algn="ctr"/>
            <a:endParaRPr lang="de-DE" dirty="0"/>
          </a:p>
        </p:txBody>
      </p:sp>
      <p:sp>
        <p:nvSpPr>
          <p:cNvPr id="21" name="Rechteck 20"/>
          <p:cNvSpPr/>
          <p:nvPr/>
        </p:nvSpPr>
        <p:spPr bwMode="gray">
          <a:xfrm>
            <a:off x="6990840" y="3765346"/>
            <a:ext cx="3223957"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1600" dirty="0">
                <a:solidFill>
                  <a:schemeClr val="bg1"/>
                </a:solidFill>
              </a:rPr>
              <a:t>Suchmaschinenoptimierung Maßnahmen, die ergriffen werden, um in den Suchergebnisseiten von Suchmaschinen auf höheren Plätzen angezeigt zu werden</a:t>
            </a:r>
          </a:p>
        </p:txBody>
      </p:sp>
    </p:spTree>
    <p:extLst>
      <p:ext uri="{BB962C8B-B14F-4D97-AF65-F5344CB8AC3E}">
        <p14:creationId xmlns:p14="http://schemas.microsoft.com/office/powerpoint/2010/main" val="190761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12189620"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2295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2. E-COMMERCE-STRATEGIE</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88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E-COMMERCE-STRATEGIE</a:t>
            </a:r>
          </a:p>
        </p:txBody>
      </p:sp>
      <p:sp>
        <p:nvSpPr>
          <p:cNvPr id="4" name="Textplatzhalter 3"/>
          <p:cNvSpPr>
            <a:spLocks noGrp="1"/>
          </p:cNvSpPr>
          <p:nvPr>
            <p:ph type="body" sz="quarter" idx="13"/>
          </p:nvPr>
        </p:nvSpPr>
        <p:spPr bwMode="gray"/>
        <p:txBody>
          <a:bodyPr/>
          <a:lstStyle/>
          <a:p>
            <a:r>
              <a:rPr lang="de-DE" dirty="0"/>
              <a:t>Allgemein</a:t>
            </a:r>
          </a:p>
        </p:txBody>
      </p:sp>
      <p:grpSp>
        <p:nvGrpSpPr>
          <p:cNvPr id="5" name="Gruppieren 4"/>
          <p:cNvGrpSpPr/>
          <p:nvPr/>
        </p:nvGrpSpPr>
        <p:grpSpPr bwMode="gray">
          <a:xfrm>
            <a:off x="533400" y="2931987"/>
            <a:ext cx="11128375" cy="1447392"/>
            <a:chOff x="533400" y="2931987"/>
            <a:chExt cx="11128375" cy="1447392"/>
          </a:xfrm>
        </p:grpSpPr>
        <p:sp>
          <p:nvSpPr>
            <p:cNvPr id="8" name="Rechteck 7"/>
            <p:cNvSpPr/>
            <p:nvPr/>
          </p:nvSpPr>
          <p:spPr bwMode="gray">
            <a:xfrm>
              <a:off x="6458891" y="2931992"/>
              <a:ext cx="1715079" cy="144738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tx1"/>
                </a:solidFill>
                <a:latin typeface="Bebas Neue" panose="020B0506020202020201" pitchFamily="34" charset="0"/>
              </a:endParaRPr>
            </a:p>
          </p:txBody>
        </p:sp>
        <p:sp>
          <p:nvSpPr>
            <p:cNvPr id="15" name="Rechteck 14"/>
            <p:cNvSpPr/>
            <p:nvPr/>
          </p:nvSpPr>
          <p:spPr bwMode="gray">
            <a:xfrm>
              <a:off x="2078345" y="2931987"/>
              <a:ext cx="1715079" cy="144738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tx1"/>
                </a:solidFill>
                <a:latin typeface="Bebas Neue" panose="020B0506020202020201" pitchFamily="34" charset="0"/>
              </a:endParaRPr>
            </a:p>
          </p:txBody>
        </p:sp>
        <p:sp>
          <p:nvSpPr>
            <p:cNvPr id="17" name="Rectangle"/>
            <p:cNvSpPr/>
            <p:nvPr/>
          </p:nvSpPr>
          <p:spPr bwMode="gray">
            <a:xfrm>
              <a:off x="2186935" y="3014109"/>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Besucher</a:t>
              </a:r>
            </a:p>
          </p:txBody>
        </p:sp>
        <p:sp>
          <p:nvSpPr>
            <p:cNvPr id="2" name="Pfeil nach rechts 1"/>
            <p:cNvSpPr/>
            <p:nvPr/>
          </p:nvSpPr>
          <p:spPr bwMode="gray">
            <a:xfrm>
              <a:off x="533400" y="3057846"/>
              <a:ext cx="1407121" cy="1195667"/>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solidFill>
                    <a:schemeClr val="tx1"/>
                  </a:solidFill>
                  <a:latin typeface="Bebas Neue" panose="020B0506020202020201" pitchFamily="34" charset="0"/>
                </a:rPr>
                <a:t>Traffic</a:t>
              </a:r>
            </a:p>
          </p:txBody>
        </p:sp>
        <p:sp>
          <p:nvSpPr>
            <p:cNvPr id="7" name="Rechteck 6"/>
            <p:cNvSpPr/>
            <p:nvPr/>
          </p:nvSpPr>
          <p:spPr bwMode="gray">
            <a:xfrm>
              <a:off x="4266144" y="3336365"/>
              <a:ext cx="1656846" cy="676496"/>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latin typeface="Bebas Neue" panose="020B0506020202020201" pitchFamily="34" charset="0"/>
                </a:rPr>
                <a:t>Konversion</a:t>
              </a:r>
            </a:p>
          </p:txBody>
        </p:sp>
        <p:sp>
          <p:nvSpPr>
            <p:cNvPr id="10" name="Rechteck 9"/>
            <p:cNvSpPr/>
            <p:nvPr/>
          </p:nvSpPr>
          <p:spPr bwMode="gray">
            <a:xfrm>
              <a:off x="9946696" y="2931990"/>
              <a:ext cx="1715079" cy="1447387"/>
            </a:xfrm>
            <a:prstGeom prst="rect">
              <a:avLst/>
            </a:prstGeom>
            <a:blipFill>
              <a:blip r:embed="rId4" cstate="email">
                <a:extLst>
                  <a:ext uri="{28A0092B-C50C-407E-A947-70E740481C1C}">
                    <a14:useLocalDpi xmlns:a14="http://schemas.microsoft.com/office/drawing/2010/main"/>
                  </a:ext>
                </a:extLst>
              </a:blip>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bg1"/>
                </a:solidFill>
                <a:latin typeface="Bebas Neue" panose="020B0506020202020201" pitchFamily="34" charset="0"/>
              </a:endParaRPr>
            </a:p>
          </p:txBody>
        </p:sp>
        <p:sp>
          <p:nvSpPr>
            <p:cNvPr id="6" name="Textfeld 5"/>
            <p:cNvSpPr txBox="1"/>
            <p:nvPr/>
          </p:nvSpPr>
          <p:spPr bwMode="gray">
            <a:xfrm>
              <a:off x="3793424" y="3489947"/>
              <a:ext cx="472720" cy="369332"/>
            </a:xfrm>
            <a:prstGeom prst="rect">
              <a:avLst/>
            </a:prstGeom>
            <a:noFill/>
          </p:spPr>
          <p:txBody>
            <a:bodyPr wrap="square" lIns="0" tIns="0" rIns="0" bIns="0" rtlCol="0">
              <a:spAutoFit/>
            </a:bodyPr>
            <a:lstStyle/>
            <a:p>
              <a:pPr algn="ctr"/>
              <a:r>
                <a:rPr lang="de-DE" sz="2400" dirty="0">
                  <a:latin typeface="Bebas Neue" panose="020B0506020202020201" pitchFamily="34" charset="0"/>
                </a:rPr>
                <a:t>X</a:t>
              </a:r>
            </a:p>
          </p:txBody>
        </p:sp>
        <p:sp>
          <p:nvSpPr>
            <p:cNvPr id="13" name="Textfeld 12"/>
            <p:cNvSpPr txBox="1"/>
            <p:nvPr/>
          </p:nvSpPr>
          <p:spPr bwMode="gray">
            <a:xfrm>
              <a:off x="5922989" y="3351448"/>
              <a:ext cx="535901" cy="646331"/>
            </a:xfrm>
            <a:prstGeom prst="rect">
              <a:avLst/>
            </a:prstGeom>
            <a:noFill/>
          </p:spPr>
          <p:txBody>
            <a:bodyPr wrap="square" rtlCol="0">
              <a:spAutoFit/>
            </a:bodyPr>
            <a:lstStyle/>
            <a:p>
              <a:pPr algn="ctr"/>
              <a:r>
                <a:rPr lang="de-DE" sz="3600" b="1" dirty="0">
                  <a:latin typeface="Bebas Neue" panose="020B0506020202020201" pitchFamily="34" charset="0"/>
                </a:rPr>
                <a:t>=</a:t>
              </a:r>
            </a:p>
          </p:txBody>
        </p:sp>
        <p:sp>
          <p:nvSpPr>
            <p:cNvPr id="16" name="Pfeil nach rechts 15"/>
            <p:cNvSpPr/>
            <p:nvPr/>
          </p:nvSpPr>
          <p:spPr bwMode="gray">
            <a:xfrm>
              <a:off x="8424061" y="3057848"/>
              <a:ext cx="1407121" cy="1195667"/>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solidFill>
                    <a:schemeClr val="tx1"/>
                  </a:solidFill>
                  <a:latin typeface="Bebas Neue" panose="020B0506020202020201" pitchFamily="34" charset="0"/>
                </a:rPr>
                <a:t>Traffic</a:t>
              </a:r>
            </a:p>
          </p:txBody>
        </p:sp>
        <p:sp>
          <p:nvSpPr>
            <p:cNvPr id="24" name="Rectangle"/>
            <p:cNvSpPr/>
            <p:nvPr/>
          </p:nvSpPr>
          <p:spPr bwMode="gray">
            <a:xfrm>
              <a:off x="6567481" y="3030089"/>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Bestellungen</a:t>
              </a:r>
            </a:p>
          </p:txBody>
        </p:sp>
        <p:sp>
          <p:nvSpPr>
            <p:cNvPr id="25" name="Rectangle"/>
            <p:cNvSpPr/>
            <p:nvPr/>
          </p:nvSpPr>
          <p:spPr bwMode="gray">
            <a:xfrm>
              <a:off x="10052111" y="3030858"/>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Umsatz</a:t>
              </a:r>
            </a:p>
          </p:txBody>
        </p:sp>
      </p:grpSp>
      <p:pic>
        <p:nvPicPr>
          <p:cNvPr id="18" name="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EINFÜHRUNG</a:t>
            </a:r>
          </a:p>
        </p:txBody>
      </p:sp>
      <p:sp>
        <p:nvSpPr>
          <p:cNvPr id="8" name="Subtitle"/>
          <p:cNvSpPr>
            <a:spLocks noGrp="1"/>
          </p:cNvSpPr>
          <p:nvPr>
            <p:ph type="body" sz="quarter" idx="13"/>
          </p:nvPr>
        </p:nvSpPr>
        <p:spPr bwMode="gray"/>
        <p:txBody>
          <a:bodyPr/>
          <a:lstStyle/>
          <a:p>
            <a:r>
              <a:rPr lang="de-DE" dirty="0"/>
              <a:t>Informationsgesellschaft</a:t>
            </a:r>
          </a:p>
        </p:txBody>
      </p:sp>
      <p:sp>
        <p:nvSpPr>
          <p:cNvPr id="4" name="Content Placeholder"/>
          <p:cNvSpPr>
            <a:spLocks noGrp="1"/>
          </p:cNvSpPr>
          <p:nvPr>
            <p:ph idx="1"/>
          </p:nvPr>
        </p:nvSpPr>
        <p:spPr bwMode="gray">
          <a:xfrm>
            <a:off x="540000" y="1512000"/>
            <a:ext cx="5152140" cy="4310950"/>
          </a:xfrm>
        </p:spPr>
        <p:txBody>
          <a:bodyPr/>
          <a:lstStyle/>
          <a:p>
            <a:pPr marL="0" indent="0">
              <a:buNone/>
            </a:pPr>
            <a:r>
              <a:rPr lang="de-DE" dirty="0"/>
              <a:t>Der Faktor der Information gewinnt immer mehr an Bedeutung gegenüber dem Faktor der Produktion. Geschäftsprozesse werden daraufhin ins Internet verlagert und Kundenbeziehungen durch elektronische Informations- und Kommunikationsmittel ausgebaut.</a:t>
            </a:r>
          </a:p>
          <a:p>
            <a:pPr marL="0" indent="0">
              <a:buNone/>
            </a:pPr>
            <a:endParaRPr lang="de-DE" dirty="0"/>
          </a:p>
          <a:p>
            <a:pPr marL="0" indent="0">
              <a:buNone/>
            </a:pPr>
            <a:r>
              <a:rPr lang="de-DE" sz="2800" dirty="0">
                <a:latin typeface="Bebas Neue" panose="020B0506020202020201" pitchFamily="34" charset="0"/>
              </a:rPr>
              <a:t>E-Business</a:t>
            </a:r>
            <a:r>
              <a:rPr lang="de-DE" sz="2400" dirty="0"/>
              <a:t> </a:t>
            </a:r>
            <a:r>
              <a:rPr lang="de-DE" dirty="0"/>
              <a:t>und</a:t>
            </a:r>
            <a:r>
              <a:rPr lang="de-DE" sz="2400" dirty="0"/>
              <a:t> </a:t>
            </a:r>
            <a:r>
              <a:rPr lang="de-DE" sz="2800" dirty="0">
                <a:latin typeface="Bebas Neue" panose="020B0506020202020201" pitchFamily="34" charset="0"/>
              </a:rPr>
              <a:t>E-Commerce</a:t>
            </a:r>
            <a:r>
              <a:rPr lang="de-DE" sz="2400" dirty="0"/>
              <a:t> </a:t>
            </a:r>
            <a:r>
              <a:rPr lang="de-DE" dirty="0"/>
              <a:t>entstehen.</a:t>
            </a:r>
          </a:p>
        </p:txBody>
      </p:sp>
      <p:sp>
        <p:nvSpPr>
          <p:cNvPr id="53" name="Freeform 114"/>
          <p:cNvSpPr>
            <a:spLocks noChangeAspect="1"/>
          </p:cNvSpPr>
          <p:nvPr/>
        </p:nvSpPr>
        <p:spPr bwMode="gray">
          <a:xfrm rot="16413542" flipH="1" flipV="1">
            <a:off x="4745621" y="4626682"/>
            <a:ext cx="397914" cy="1010215"/>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grpSp>
        <p:nvGrpSpPr>
          <p:cNvPr id="3" name="Gruppieren 2"/>
          <p:cNvGrpSpPr/>
          <p:nvPr/>
        </p:nvGrpSpPr>
        <p:grpSpPr bwMode="gray">
          <a:xfrm>
            <a:off x="6209512" y="2433637"/>
            <a:ext cx="5440088" cy="3380603"/>
            <a:chOff x="6209512" y="2433637"/>
            <a:chExt cx="5440088" cy="3380603"/>
          </a:xfrm>
        </p:grpSpPr>
        <p:sp>
          <p:nvSpPr>
            <p:cNvPr id="5" name="Rechteck 4"/>
            <p:cNvSpPr/>
            <p:nvPr/>
          </p:nvSpPr>
          <p:spPr bwMode="gray">
            <a:xfrm>
              <a:off x="6209512" y="5353009"/>
              <a:ext cx="5440088" cy="461231"/>
            </a:xfrm>
            <a:prstGeom prst="rect">
              <a:avLst/>
            </a:prstGeom>
            <a:solidFill>
              <a:schemeClr val="tx1">
                <a:lumMod val="85000"/>
                <a:lumOff val="1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5" name="Rechteck 54"/>
            <p:cNvSpPr/>
            <p:nvPr/>
          </p:nvSpPr>
          <p:spPr bwMode="gray">
            <a:xfrm>
              <a:off x="6215251" y="5312625"/>
              <a:ext cx="5425444" cy="45719"/>
            </a:xfrm>
            <a:prstGeom prst="rect">
              <a:avLst/>
            </a:prstGeom>
            <a:solidFill>
              <a:schemeClr val="tx1">
                <a:lumMod val="85000"/>
                <a:lumOff val="1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9" name="Gruppieren 8"/>
            <p:cNvGrpSpPr/>
            <p:nvPr/>
          </p:nvGrpSpPr>
          <p:grpSpPr bwMode="gray">
            <a:xfrm>
              <a:off x="6211893" y="2433637"/>
              <a:ext cx="5425444" cy="2917374"/>
              <a:chOff x="-12311063" y="-1619250"/>
              <a:chExt cx="11047413" cy="5940425"/>
            </a:xfrm>
          </p:grpSpPr>
          <p:sp>
            <p:nvSpPr>
              <p:cNvPr id="11" name="Freeform 12"/>
              <p:cNvSpPr>
                <a:spLocks/>
              </p:cNvSpPr>
              <p:nvPr/>
            </p:nvSpPr>
            <p:spPr bwMode="gray">
              <a:xfrm>
                <a:off x="-8804275" y="-658813"/>
                <a:ext cx="820738" cy="765175"/>
              </a:xfrm>
              <a:custGeom>
                <a:avLst/>
                <a:gdLst>
                  <a:gd name="T0" fmla="*/ 219 w 219"/>
                  <a:gd name="T1" fmla="*/ 84 h 204"/>
                  <a:gd name="T2" fmla="*/ 94 w 219"/>
                  <a:gd name="T3" fmla="*/ 204 h 204"/>
                  <a:gd name="T4" fmla="*/ 0 w 219"/>
                  <a:gd name="T5" fmla="*/ 102 h 204"/>
                  <a:gd name="T6" fmla="*/ 94 w 219"/>
                  <a:gd name="T7" fmla="*/ 0 h 204"/>
                  <a:gd name="T8" fmla="*/ 219 w 219"/>
                  <a:gd name="T9" fmla="*/ 84 h 204"/>
                </a:gdLst>
                <a:ahLst/>
                <a:cxnLst>
                  <a:cxn ang="0">
                    <a:pos x="T0" y="T1"/>
                  </a:cxn>
                  <a:cxn ang="0">
                    <a:pos x="T2" y="T3"/>
                  </a:cxn>
                  <a:cxn ang="0">
                    <a:pos x="T4" y="T5"/>
                  </a:cxn>
                  <a:cxn ang="0">
                    <a:pos x="T6" y="T7"/>
                  </a:cxn>
                  <a:cxn ang="0">
                    <a:pos x="T8" y="T9"/>
                  </a:cxn>
                </a:cxnLst>
                <a:rect l="0" t="0" r="r" b="b"/>
                <a:pathLst>
                  <a:path w="219" h="204">
                    <a:moveTo>
                      <a:pt x="219" y="84"/>
                    </a:moveTo>
                    <a:cubicBezTo>
                      <a:pt x="219" y="141"/>
                      <a:pt x="146" y="204"/>
                      <a:pt x="94" y="204"/>
                    </a:cubicBezTo>
                    <a:cubicBezTo>
                      <a:pt x="42" y="204"/>
                      <a:pt x="0" y="159"/>
                      <a:pt x="0" y="102"/>
                    </a:cubicBezTo>
                    <a:cubicBezTo>
                      <a:pt x="0" y="46"/>
                      <a:pt x="42" y="0"/>
                      <a:pt x="94" y="0"/>
                    </a:cubicBezTo>
                    <a:cubicBezTo>
                      <a:pt x="146" y="0"/>
                      <a:pt x="219" y="28"/>
                      <a:pt x="219" y="84"/>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2" name="Freeform 13"/>
              <p:cNvSpPr>
                <a:spLocks/>
              </p:cNvSpPr>
              <p:nvPr/>
            </p:nvSpPr>
            <p:spPr bwMode="gray">
              <a:xfrm>
                <a:off x="-9040813" y="-1003300"/>
                <a:ext cx="2282825" cy="2219325"/>
              </a:xfrm>
              <a:custGeom>
                <a:avLst/>
                <a:gdLst>
                  <a:gd name="T0" fmla="*/ 465 w 1438"/>
                  <a:gd name="T1" fmla="*/ 1398 h 1398"/>
                  <a:gd name="T2" fmla="*/ 0 w 1438"/>
                  <a:gd name="T3" fmla="*/ 888 h 1398"/>
                  <a:gd name="T4" fmla="*/ 975 w 1438"/>
                  <a:gd name="T5" fmla="*/ 0 h 1398"/>
                  <a:gd name="T6" fmla="*/ 1438 w 1438"/>
                  <a:gd name="T7" fmla="*/ 510 h 1398"/>
                  <a:gd name="T8" fmla="*/ 465 w 1438"/>
                  <a:gd name="T9" fmla="*/ 1398 h 1398"/>
                </a:gdLst>
                <a:ahLst/>
                <a:cxnLst>
                  <a:cxn ang="0">
                    <a:pos x="T0" y="T1"/>
                  </a:cxn>
                  <a:cxn ang="0">
                    <a:pos x="T2" y="T3"/>
                  </a:cxn>
                  <a:cxn ang="0">
                    <a:pos x="T4" y="T5"/>
                  </a:cxn>
                  <a:cxn ang="0">
                    <a:pos x="T6" y="T7"/>
                  </a:cxn>
                  <a:cxn ang="0">
                    <a:pos x="T8" y="T9"/>
                  </a:cxn>
                </a:cxnLst>
                <a:rect l="0" t="0" r="r" b="b"/>
                <a:pathLst>
                  <a:path w="1438" h="1398">
                    <a:moveTo>
                      <a:pt x="465" y="1398"/>
                    </a:moveTo>
                    <a:lnTo>
                      <a:pt x="0" y="888"/>
                    </a:lnTo>
                    <a:lnTo>
                      <a:pt x="975" y="0"/>
                    </a:lnTo>
                    <a:lnTo>
                      <a:pt x="1438" y="510"/>
                    </a:lnTo>
                    <a:lnTo>
                      <a:pt x="465" y="139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3" name="Freeform 14"/>
              <p:cNvSpPr>
                <a:spLocks noEditPoints="1"/>
              </p:cNvSpPr>
              <p:nvPr/>
            </p:nvSpPr>
            <p:spPr bwMode="gray">
              <a:xfrm>
                <a:off x="-9040813" y="-1003300"/>
                <a:ext cx="2282825" cy="2219325"/>
              </a:xfrm>
              <a:custGeom>
                <a:avLst/>
                <a:gdLst>
                  <a:gd name="T0" fmla="*/ 973 w 1438"/>
                  <a:gd name="T1" fmla="*/ 54 h 1398"/>
                  <a:gd name="T2" fmla="*/ 1386 w 1438"/>
                  <a:gd name="T3" fmla="*/ 507 h 1398"/>
                  <a:gd name="T4" fmla="*/ 467 w 1438"/>
                  <a:gd name="T5" fmla="*/ 1346 h 1398"/>
                  <a:gd name="T6" fmla="*/ 54 w 1438"/>
                  <a:gd name="T7" fmla="*/ 890 h 1398"/>
                  <a:gd name="T8" fmla="*/ 973 w 1438"/>
                  <a:gd name="T9" fmla="*/ 54 h 1398"/>
                  <a:gd name="T10" fmla="*/ 975 w 1438"/>
                  <a:gd name="T11" fmla="*/ 0 h 1398"/>
                  <a:gd name="T12" fmla="*/ 0 w 1438"/>
                  <a:gd name="T13" fmla="*/ 888 h 1398"/>
                  <a:gd name="T14" fmla="*/ 465 w 1438"/>
                  <a:gd name="T15" fmla="*/ 1398 h 1398"/>
                  <a:gd name="T16" fmla="*/ 1438 w 1438"/>
                  <a:gd name="T17" fmla="*/ 510 h 1398"/>
                  <a:gd name="T18" fmla="*/ 975 w 1438"/>
                  <a:gd name="T19" fmla="*/ 0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8" h="1398">
                    <a:moveTo>
                      <a:pt x="973" y="54"/>
                    </a:moveTo>
                    <a:lnTo>
                      <a:pt x="1386" y="507"/>
                    </a:lnTo>
                    <a:lnTo>
                      <a:pt x="467" y="1346"/>
                    </a:lnTo>
                    <a:lnTo>
                      <a:pt x="54" y="890"/>
                    </a:lnTo>
                    <a:lnTo>
                      <a:pt x="973" y="54"/>
                    </a:lnTo>
                    <a:close/>
                    <a:moveTo>
                      <a:pt x="975" y="0"/>
                    </a:moveTo>
                    <a:lnTo>
                      <a:pt x="0" y="888"/>
                    </a:lnTo>
                    <a:lnTo>
                      <a:pt x="465" y="1398"/>
                    </a:lnTo>
                    <a:lnTo>
                      <a:pt x="1438" y="510"/>
                    </a:lnTo>
                    <a:lnTo>
                      <a:pt x="97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 name="Freeform 15"/>
              <p:cNvSpPr>
                <a:spLocks/>
              </p:cNvSpPr>
              <p:nvPr/>
            </p:nvSpPr>
            <p:spPr bwMode="gray">
              <a:xfrm>
                <a:off x="-9040813" y="249237"/>
                <a:ext cx="258763" cy="328613"/>
              </a:xfrm>
              <a:custGeom>
                <a:avLst/>
                <a:gdLst>
                  <a:gd name="T0" fmla="*/ 46 w 69"/>
                  <a:gd name="T1" fmla="*/ 0 h 88"/>
                  <a:gd name="T2" fmla="*/ 42 w 69"/>
                  <a:gd name="T3" fmla="*/ 88 h 88"/>
                  <a:gd name="T4" fmla="*/ 0 w 69"/>
                  <a:gd name="T5" fmla="*/ 42 h 88"/>
                  <a:gd name="T6" fmla="*/ 46 w 69"/>
                  <a:gd name="T7" fmla="*/ 0 h 88"/>
                </a:gdLst>
                <a:ahLst/>
                <a:cxnLst>
                  <a:cxn ang="0">
                    <a:pos x="T0" y="T1"/>
                  </a:cxn>
                  <a:cxn ang="0">
                    <a:pos x="T2" y="T3"/>
                  </a:cxn>
                  <a:cxn ang="0">
                    <a:pos x="T4" y="T5"/>
                  </a:cxn>
                  <a:cxn ang="0">
                    <a:pos x="T6" y="T7"/>
                  </a:cxn>
                </a:cxnLst>
                <a:rect l="0" t="0" r="r" b="b"/>
                <a:pathLst>
                  <a:path w="69" h="88">
                    <a:moveTo>
                      <a:pt x="46" y="0"/>
                    </a:moveTo>
                    <a:cubicBezTo>
                      <a:pt x="69" y="26"/>
                      <a:pt x="68" y="65"/>
                      <a:pt x="42" y="88"/>
                    </a:cubicBezTo>
                    <a:cubicBezTo>
                      <a:pt x="0" y="42"/>
                      <a:pt x="0" y="42"/>
                      <a:pt x="0" y="42"/>
                    </a:cubicBezTo>
                    <a:cubicBezTo>
                      <a:pt x="26" y="19"/>
                      <a:pt x="46" y="0"/>
                      <a:pt x="46"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5" name="Freeform 16"/>
              <p:cNvSpPr>
                <a:spLocks/>
              </p:cNvSpPr>
              <p:nvPr/>
            </p:nvSpPr>
            <p:spPr bwMode="gray">
              <a:xfrm>
                <a:off x="-7664450" y="-1003300"/>
                <a:ext cx="328613" cy="261938"/>
              </a:xfrm>
              <a:custGeom>
                <a:avLst/>
                <a:gdLst>
                  <a:gd name="T0" fmla="*/ 0 w 88"/>
                  <a:gd name="T1" fmla="*/ 42 h 70"/>
                  <a:gd name="T2" fmla="*/ 88 w 88"/>
                  <a:gd name="T3" fmla="*/ 47 h 70"/>
                  <a:gd name="T4" fmla="*/ 46 w 88"/>
                  <a:gd name="T5" fmla="*/ 0 h 70"/>
                  <a:gd name="T6" fmla="*/ 0 w 88"/>
                  <a:gd name="T7" fmla="*/ 42 h 70"/>
                </a:gdLst>
                <a:ahLst/>
                <a:cxnLst>
                  <a:cxn ang="0">
                    <a:pos x="T0" y="T1"/>
                  </a:cxn>
                  <a:cxn ang="0">
                    <a:pos x="T2" y="T3"/>
                  </a:cxn>
                  <a:cxn ang="0">
                    <a:pos x="T4" y="T5"/>
                  </a:cxn>
                  <a:cxn ang="0">
                    <a:pos x="T6" y="T7"/>
                  </a:cxn>
                </a:cxnLst>
                <a:rect l="0" t="0" r="r" b="b"/>
                <a:pathLst>
                  <a:path w="88" h="70">
                    <a:moveTo>
                      <a:pt x="0" y="42"/>
                    </a:moveTo>
                    <a:cubicBezTo>
                      <a:pt x="23" y="68"/>
                      <a:pt x="62" y="70"/>
                      <a:pt x="88" y="47"/>
                    </a:cubicBezTo>
                    <a:cubicBezTo>
                      <a:pt x="46" y="0"/>
                      <a:pt x="46" y="0"/>
                      <a:pt x="46" y="0"/>
                    </a:cubicBezTo>
                    <a:cubicBezTo>
                      <a:pt x="20" y="24"/>
                      <a:pt x="0" y="42"/>
                      <a:pt x="0" y="42"/>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6" name="Freeform 17"/>
              <p:cNvSpPr>
                <a:spLocks/>
              </p:cNvSpPr>
              <p:nvPr/>
            </p:nvSpPr>
            <p:spPr bwMode="gray">
              <a:xfrm>
                <a:off x="-8459788" y="957262"/>
                <a:ext cx="330200" cy="258763"/>
              </a:xfrm>
              <a:custGeom>
                <a:avLst/>
                <a:gdLst>
                  <a:gd name="T0" fmla="*/ 88 w 88"/>
                  <a:gd name="T1" fmla="*/ 27 h 69"/>
                  <a:gd name="T2" fmla="*/ 0 w 88"/>
                  <a:gd name="T3" fmla="*/ 23 h 69"/>
                  <a:gd name="T4" fmla="*/ 42 w 88"/>
                  <a:gd name="T5" fmla="*/ 69 h 69"/>
                  <a:gd name="T6" fmla="*/ 88 w 88"/>
                  <a:gd name="T7" fmla="*/ 27 h 69"/>
                </a:gdLst>
                <a:ahLst/>
                <a:cxnLst>
                  <a:cxn ang="0">
                    <a:pos x="T0" y="T1"/>
                  </a:cxn>
                  <a:cxn ang="0">
                    <a:pos x="T2" y="T3"/>
                  </a:cxn>
                  <a:cxn ang="0">
                    <a:pos x="T4" y="T5"/>
                  </a:cxn>
                  <a:cxn ang="0">
                    <a:pos x="T6" y="T7"/>
                  </a:cxn>
                </a:cxnLst>
                <a:rect l="0" t="0" r="r" b="b"/>
                <a:pathLst>
                  <a:path w="88" h="69">
                    <a:moveTo>
                      <a:pt x="88" y="27"/>
                    </a:moveTo>
                    <a:cubicBezTo>
                      <a:pt x="65" y="2"/>
                      <a:pt x="25" y="0"/>
                      <a:pt x="0" y="23"/>
                    </a:cubicBezTo>
                    <a:cubicBezTo>
                      <a:pt x="42" y="69"/>
                      <a:pt x="42" y="69"/>
                      <a:pt x="42" y="69"/>
                    </a:cubicBezTo>
                    <a:cubicBezTo>
                      <a:pt x="67" y="46"/>
                      <a:pt x="88" y="27"/>
                      <a:pt x="88" y="27"/>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7" name="Freeform 18"/>
              <p:cNvSpPr>
                <a:spLocks/>
              </p:cNvSpPr>
              <p:nvPr/>
            </p:nvSpPr>
            <p:spPr bwMode="gray">
              <a:xfrm>
                <a:off x="-7016750" y="-366713"/>
                <a:ext cx="258763" cy="330200"/>
              </a:xfrm>
              <a:custGeom>
                <a:avLst/>
                <a:gdLst>
                  <a:gd name="T0" fmla="*/ 23 w 69"/>
                  <a:gd name="T1" fmla="*/ 88 h 88"/>
                  <a:gd name="T2" fmla="*/ 27 w 69"/>
                  <a:gd name="T3" fmla="*/ 0 h 88"/>
                  <a:gd name="T4" fmla="*/ 69 w 69"/>
                  <a:gd name="T5" fmla="*/ 46 h 88"/>
                  <a:gd name="T6" fmla="*/ 23 w 69"/>
                  <a:gd name="T7" fmla="*/ 88 h 88"/>
                </a:gdLst>
                <a:ahLst/>
                <a:cxnLst>
                  <a:cxn ang="0">
                    <a:pos x="T0" y="T1"/>
                  </a:cxn>
                  <a:cxn ang="0">
                    <a:pos x="T2" y="T3"/>
                  </a:cxn>
                  <a:cxn ang="0">
                    <a:pos x="T4" y="T5"/>
                  </a:cxn>
                  <a:cxn ang="0">
                    <a:pos x="T6" y="T7"/>
                  </a:cxn>
                </a:cxnLst>
                <a:rect l="0" t="0" r="r" b="b"/>
                <a:pathLst>
                  <a:path w="69" h="88">
                    <a:moveTo>
                      <a:pt x="23" y="88"/>
                    </a:moveTo>
                    <a:cubicBezTo>
                      <a:pt x="0" y="63"/>
                      <a:pt x="2" y="23"/>
                      <a:pt x="27" y="0"/>
                    </a:cubicBezTo>
                    <a:cubicBezTo>
                      <a:pt x="69" y="46"/>
                      <a:pt x="69" y="46"/>
                      <a:pt x="69" y="46"/>
                    </a:cubicBezTo>
                    <a:cubicBezTo>
                      <a:pt x="44" y="70"/>
                      <a:pt x="23" y="88"/>
                      <a:pt x="23" y="8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8" name="Freeform 19"/>
              <p:cNvSpPr>
                <a:spLocks/>
              </p:cNvSpPr>
              <p:nvPr/>
            </p:nvSpPr>
            <p:spPr bwMode="gray">
              <a:xfrm>
                <a:off x="-8355013" y="-350838"/>
                <a:ext cx="914400" cy="914400"/>
              </a:xfrm>
              <a:custGeom>
                <a:avLst/>
                <a:gdLst>
                  <a:gd name="T0" fmla="*/ 203 w 244"/>
                  <a:gd name="T1" fmla="*/ 48 h 244"/>
                  <a:gd name="T2" fmla="*/ 196 w 244"/>
                  <a:gd name="T3" fmla="*/ 203 h 244"/>
                  <a:gd name="T4" fmla="*/ 41 w 244"/>
                  <a:gd name="T5" fmla="*/ 196 h 244"/>
                  <a:gd name="T6" fmla="*/ 48 w 244"/>
                  <a:gd name="T7" fmla="*/ 41 h 244"/>
                  <a:gd name="T8" fmla="*/ 203 w 244"/>
                  <a:gd name="T9" fmla="*/ 48 h 244"/>
                </a:gdLst>
                <a:ahLst/>
                <a:cxnLst>
                  <a:cxn ang="0">
                    <a:pos x="T0" y="T1"/>
                  </a:cxn>
                  <a:cxn ang="0">
                    <a:pos x="T2" y="T3"/>
                  </a:cxn>
                  <a:cxn ang="0">
                    <a:pos x="T4" y="T5"/>
                  </a:cxn>
                  <a:cxn ang="0">
                    <a:pos x="T6" y="T7"/>
                  </a:cxn>
                  <a:cxn ang="0">
                    <a:pos x="T8" y="T9"/>
                  </a:cxn>
                </a:cxnLst>
                <a:rect l="0" t="0" r="r" b="b"/>
                <a:pathLst>
                  <a:path w="244" h="244">
                    <a:moveTo>
                      <a:pt x="203" y="48"/>
                    </a:moveTo>
                    <a:cubicBezTo>
                      <a:pt x="244" y="93"/>
                      <a:pt x="240" y="163"/>
                      <a:pt x="196" y="203"/>
                    </a:cubicBezTo>
                    <a:cubicBezTo>
                      <a:pt x="151" y="244"/>
                      <a:pt x="81" y="241"/>
                      <a:pt x="41" y="196"/>
                    </a:cubicBezTo>
                    <a:cubicBezTo>
                      <a:pt x="0" y="151"/>
                      <a:pt x="3" y="82"/>
                      <a:pt x="48" y="41"/>
                    </a:cubicBezTo>
                    <a:cubicBezTo>
                      <a:pt x="93" y="0"/>
                      <a:pt x="162" y="4"/>
                      <a:pt x="203" y="4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9" name="Rectangle 20"/>
              <p:cNvSpPr>
                <a:spLocks noChangeArrowheads="1"/>
              </p:cNvSpPr>
              <p:nvPr/>
            </p:nvSpPr>
            <p:spPr bwMode="gray">
              <a:xfrm>
                <a:off x="-8053738" y="-296436"/>
                <a:ext cx="349257" cy="75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accent3">
                        <a:lumMod val="60000"/>
                        <a:lumOff val="40000"/>
                      </a:schemeClr>
                    </a:solidFill>
                    <a:effectLst/>
                    <a:cs typeface="Arial" pitchFamily="34" charset="0"/>
                  </a:rPr>
                  <a:t>$</a:t>
                </a:r>
                <a:endParaRPr kumimoji="0" lang="de-DE" altLang="de-DE" sz="1100" b="0" i="0" u="none" strike="noStrike" cap="none" normalizeH="0" baseline="0" dirty="0">
                  <a:ln>
                    <a:noFill/>
                  </a:ln>
                  <a:solidFill>
                    <a:schemeClr val="accent3">
                      <a:lumMod val="60000"/>
                      <a:lumOff val="40000"/>
                    </a:schemeClr>
                  </a:solidFill>
                  <a:effectLst/>
                  <a:cs typeface="Arial" pitchFamily="34" charset="0"/>
                </a:endParaRPr>
              </a:p>
            </p:txBody>
          </p:sp>
          <p:sp>
            <p:nvSpPr>
              <p:cNvPr id="20" name="Freeform 21"/>
              <p:cNvSpPr>
                <a:spLocks/>
              </p:cNvSpPr>
              <p:nvPr/>
            </p:nvSpPr>
            <p:spPr bwMode="gray">
              <a:xfrm>
                <a:off x="-11603038" y="-1619250"/>
                <a:ext cx="1166813" cy="4605338"/>
              </a:xfrm>
              <a:custGeom>
                <a:avLst/>
                <a:gdLst>
                  <a:gd name="T0" fmla="*/ 244 w 735"/>
                  <a:gd name="T1" fmla="*/ 2901 h 2901"/>
                  <a:gd name="T2" fmla="*/ 735 w 735"/>
                  <a:gd name="T3" fmla="*/ 2513 h 2901"/>
                  <a:gd name="T4" fmla="*/ 532 w 735"/>
                  <a:gd name="T5" fmla="*/ 161 h 2901"/>
                  <a:gd name="T6" fmla="*/ 0 w 735"/>
                  <a:gd name="T7" fmla="*/ 0 h 2901"/>
                  <a:gd name="T8" fmla="*/ 244 w 735"/>
                  <a:gd name="T9" fmla="*/ 2901 h 2901"/>
                </a:gdLst>
                <a:ahLst/>
                <a:cxnLst>
                  <a:cxn ang="0">
                    <a:pos x="T0" y="T1"/>
                  </a:cxn>
                  <a:cxn ang="0">
                    <a:pos x="T2" y="T3"/>
                  </a:cxn>
                  <a:cxn ang="0">
                    <a:pos x="T4" y="T5"/>
                  </a:cxn>
                  <a:cxn ang="0">
                    <a:pos x="T6" y="T7"/>
                  </a:cxn>
                  <a:cxn ang="0">
                    <a:pos x="T8" y="T9"/>
                  </a:cxn>
                </a:cxnLst>
                <a:rect l="0" t="0" r="r" b="b"/>
                <a:pathLst>
                  <a:path w="735" h="2901">
                    <a:moveTo>
                      <a:pt x="244" y="2901"/>
                    </a:moveTo>
                    <a:lnTo>
                      <a:pt x="735" y="2513"/>
                    </a:lnTo>
                    <a:lnTo>
                      <a:pt x="532" y="161"/>
                    </a:lnTo>
                    <a:lnTo>
                      <a:pt x="0" y="0"/>
                    </a:lnTo>
                    <a:lnTo>
                      <a:pt x="244"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1" name="Freeform 22"/>
              <p:cNvSpPr>
                <a:spLocks/>
              </p:cNvSpPr>
              <p:nvPr/>
            </p:nvSpPr>
            <p:spPr bwMode="gray">
              <a:xfrm>
                <a:off x="-12311063" y="1785937"/>
                <a:ext cx="608013" cy="2535238"/>
              </a:xfrm>
              <a:custGeom>
                <a:avLst/>
                <a:gdLst>
                  <a:gd name="T0" fmla="*/ 106 w 383"/>
                  <a:gd name="T1" fmla="*/ 0 h 1597"/>
                  <a:gd name="T2" fmla="*/ 361 w 383"/>
                  <a:gd name="T3" fmla="*/ 0 h 1597"/>
                  <a:gd name="T4" fmla="*/ 383 w 383"/>
                  <a:gd name="T5" fmla="*/ 1597 h 1597"/>
                  <a:gd name="T6" fmla="*/ 0 w 383"/>
                  <a:gd name="T7" fmla="*/ 1597 h 1597"/>
                  <a:gd name="T8" fmla="*/ 106 w 383"/>
                  <a:gd name="T9" fmla="*/ 0 h 1597"/>
                </a:gdLst>
                <a:ahLst/>
                <a:cxnLst>
                  <a:cxn ang="0">
                    <a:pos x="T0" y="T1"/>
                  </a:cxn>
                  <a:cxn ang="0">
                    <a:pos x="T2" y="T3"/>
                  </a:cxn>
                  <a:cxn ang="0">
                    <a:pos x="T4" y="T5"/>
                  </a:cxn>
                  <a:cxn ang="0">
                    <a:pos x="T6" y="T7"/>
                  </a:cxn>
                  <a:cxn ang="0">
                    <a:pos x="T8" y="T9"/>
                  </a:cxn>
                </a:cxnLst>
                <a:rect l="0" t="0" r="r" b="b"/>
                <a:pathLst>
                  <a:path w="383" h="1597">
                    <a:moveTo>
                      <a:pt x="106" y="0"/>
                    </a:moveTo>
                    <a:lnTo>
                      <a:pt x="361" y="0"/>
                    </a:lnTo>
                    <a:lnTo>
                      <a:pt x="383" y="1597"/>
                    </a:lnTo>
                    <a:lnTo>
                      <a:pt x="0" y="1597"/>
                    </a:lnTo>
                    <a:lnTo>
                      <a:pt x="106" y="0"/>
                    </a:lnTo>
                    <a:close/>
                  </a:path>
                </a:pathLst>
              </a:custGeom>
              <a:solidFill>
                <a:srgbClr val="4D4D4D"/>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22" name="Freeform 23"/>
              <p:cNvSpPr>
                <a:spLocks/>
              </p:cNvSpPr>
              <p:nvPr/>
            </p:nvSpPr>
            <p:spPr bwMode="gray">
              <a:xfrm>
                <a:off x="-11737975" y="1766887"/>
                <a:ext cx="134938" cy="2554288"/>
              </a:xfrm>
              <a:custGeom>
                <a:avLst/>
                <a:gdLst>
                  <a:gd name="T0" fmla="*/ 22 w 85"/>
                  <a:gd name="T1" fmla="*/ 1609 h 1609"/>
                  <a:gd name="T2" fmla="*/ 85 w 85"/>
                  <a:gd name="T3" fmla="*/ 1564 h 1609"/>
                  <a:gd name="T4" fmla="*/ 22 w 85"/>
                  <a:gd name="T5" fmla="*/ 0 h 1609"/>
                  <a:gd name="T6" fmla="*/ 0 w 85"/>
                  <a:gd name="T7" fmla="*/ 12 h 1609"/>
                  <a:gd name="T8" fmla="*/ 22 w 85"/>
                  <a:gd name="T9" fmla="*/ 1609 h 1609"/>
                </a:gdLst>
                <a:ahLst/>
                <a:cxnLst>
                  <a:cxn ang="0">
                    <a:pos x="T0" y="T1"/>
                  </a:cxn>
                  <a:cxn ang="0">
                    <a:pos x="T2" y="T3"/>
                  </a:cxn>
                  <a:cxn ang="0">
                    <a:pos x="T4" y="T5"/>
                  </a:cxn>
                  <a:cxn ang="0">
                    <a:pos x="T6" y="T7"/>
                  </a:cxn>
                  <a:cxn ang="0">
                    <a:pos x="T8" y="T9"/>
                  </a:cxn>
                </a:cxnLst>
                <a:rect l="0" t="0" r="r" b="b"/>
                <a:pathLst>
                  <a:path w="85" h="1609">
                    <a:moveTo>
                      <a:pt x="22" y="1609"/>
                    </a:moveTo>
                    <a:lnTo>
                      <a:pt x="85" y="1564"/>
                    </a:lnTo>
                    <a:lnTo>
                      <a:pt x="22" y="0"/>
                    </a:lnTo>
                    <a:lnTo>
                      <a:pt x="0" y="12"/>
                    </a:lnTo>
                    <a:lnTo>
                      <a:pt x="22" y="1609"/>
                    </a:lnTo>
                    <a:close/>
                  </a:path>
                </a:pathLst>
              </a:custGeom>
              <a:solidFill>
                <a:srgbClr val="333333"/>
              </a:solidFill>
              <a:ln w="6350">
                <a:solidFill>
                  <a:srgbClr val="000000"/>
                </a:solid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23" name="Freeform 24"/>
              <p:cNvSpPr>
                <a:spLocks/>
              </p:cNvSpPr>
              <p:nvPr/>
            </p:nvSpPr>
            <p:spPr bwMode="gray">
              <a:xfrm>
                <a:off x="-12142788" y="619125"/>
                <a:ext cx="517525" cy="1166813"/>
              </a:xfrm>
              <a:custGeom>
                <a:avLst/>
                <a:gdLst>
                  <a:gd name="T0" fmla="*/ 0 w 326"/>
                  <a:gd name="T1" fmla="*/ 735 h 735"/>
                  <a:gd name="T2" fmla="*/ 62 w 326"/>
                  <a:gd name="T3" fmla="*/ 114 h 735"/>
                  <a:gd name="T4" fmla="*/ 298 w 326"/>
                  <a:gd name="T5" fmla="*/ 0 h 735"/>
                  <a:gd name="T6" fmla="*/ 326 w 326"/>
                  <a:gd name="T7" fmla="*/ 348 h 735"/>
                  <a:gd name="T8" fmla="*/ 234 w 326"/>
                  <a:gd name="T9" fmla="*/ 402 h 735"/>
                  <a:gd name="T10" fmla="*/ 255 w 326"/>
                  <a:gd name="T11" fmla="*/ 735 h 735"/>
                  <a:gd name="T12" fmla="*/ 0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0" y="735"/>
                    </a:moveTo>
                    <a:lnTo>
                      <a:pt x="62" y="114"/>
                    </a:lnTo>
                    <a:lnTo>
                      <a:pt x="298" y="0"/>
                    </a:lnTo>
                    <a:lnTo>
                      <a:pt x="326" y="348"/>
                    </a:lnTo>
                    <a:lnTo>
                      <a:pt x="234" y="402"/>
                    </a:lnTo>
                    <a:lnTo>
                      <a:pt x="255" y="735"/>
                    </a:lnTo>
                    <a:lnTo>
                      <a:pt x="0"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4" name="Freeform 25"/>
              <p:cNvSpPr>
                <a:spLocks/>
              </p:cNvSpPr>
              <p:nvPr/>
            </p:nvSpPr>
            <p:spPr bwMode="gray">
              <a:xfrm>
                <a:off x="-11771313" y="1257300"/>
                <a:ext cx="68263" cy="528638"/>
              </a:xfrm>
              <a:custGeom>
                <a:avLst/>
                <a:gdLst>
                  <a:gd name="T0" fmla="*/ 0 w 43"/>
                  <a:gd name="T1" fmla="*/ 0 h 333"/>
                  <a:gd name="T2" fmla="*/ 43 w 43"/>
                  <a:gd name="T3" fmla="*/ 321 h 333"/>
                  <a:gd name="T4" fmla="*/ 21 w 43"/>
                  <a:gd name="T5" fmla="*/ 333 h 333"/>
                  <a:gd name="T6" fmla="*/ 0 w 43"/>
                  <a:gd name="T7" fmla="*/ 0 h 333"/>
                </a:gdLst>
                <a:ahLst/>
                <a:cxnLst>
                  <a:cxn ang="0">
                    <a:pos x="T0" y="T1"/>
                  </a:cxn>
                  <a:cxn ang="0">
                    <a:pos x="T2" y="T3"/>
                  </a:cxn>
                  <a:cxn ang="0">
                    <a:pos x="T4" y="T5"/>
                  </a:cxn>
                  <a:cxn ang="0">
                    <a:pos x="T6" y="T7"/>
                  </a:cxn>
                </a:cxnLst>
                <a:rect l="0" t="0" r="r" b="b"/>
                <a:pathLst>
                  <a:path w="43" h="333">
                    <a:moveTo>
                      <a:pt x="0" y="0"/>
                    </a:moveTo>
                    <a:lnTo>
                      <a:pt x="43" y="321"/>
                    </a:lnTo>
                    <a:lnTo>
                      <a:pt x="21" y="3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5" name="Freeform 26"/>
              <p:cNvSpPr>
                <a:spLocks/>
              </p:cNvSpPr>
              <p:nvPr/>
            </p:nvSpPr>
            <p:spPr bwMode="gray">
              <a:xfrm>
                <a:off x="-11809413" y="-1619250"/>
                <a:ext cx="593725" cy="4605338"/>
              </a:xfrm>
              <a:custGeom>
                <a:avLst/>
                <a:gdLst>
                  <a:gd name="T0" fmla="*/ 0 w 374"/>
                  <a:gd name="T1" fmla="*/ 114 h 2901"/>
                  <a:gd name="T2" fmla="*/ 194 w 374"/>
                  <a:gd name="T3" fmla="*/ 2778 h 2901"/>
                  <a:gd name="T4" fmla="*/ 374 w 374"/>
                  <a:gd name="T5" fmla="*/ 2901 h 2901"/>
                  <a:gd name="T6" fmla="*/ 130 w 374"/>
                  <a:gd name="T7" fmla="*/ 0 h 2901"/>
                  <a:gd name="T8" fmla="*/ 0 w 374"/>
                  <a:gd name="T9" fmla="*/ 114 h 2901"/>
                </a:gdLst>
                <a:ahLst/>
                <a:cxnLst>
                  <a:cxn ang="0">
                    <a:pos x="T0" y="T1"/>
                  </a:cxn>
                  <a:cxn ang="0">
                    <a:pos x="T2" y="T3"/>
                  </a:cxn>
                  <a:cxn ang="0">
                    <a:pos x="T4" y="T5"/>
                  </a:cxn>
                  <a:cxn ang="0">
                    <a:pos x="T6" y="T7"/>
                  </a:cxn>
                  <a:cxn ang="0">
                    <a:pos x="T8" y="T9"/>
                  </a:cxn>
                </a:cxnLst>
                <a:rect l="0" t="0" r="r" b="b"/>
                <a:pathLst>
                  <a:path w="374" h="2901">
                    <a:moveTo>
                      <a:pt x="0" y="114"/>
                    </a:moveTo>
                    <a:lnTo>
                      <a:pt x="194" y="2778"/>
                    </a:lnTo>
                    <a:lnTo>
                      <a:pt x="374" y="2901"/>
                    </a:lnTo>
                    <a:lnTo>
                      <a:pt x="130" y="0"/>
                    </a:lnTo>
                    <a:lnTo>
                      <a:pt x="0"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6" name="Freeform 27"/>
              <p:cNvSpPr>
                <a:spLocks/>
              </p:cNvSpPr>
              <p:nvPr/>
            </p:nvSpPr>
            <p:spPr bwMode="gray">
              <a:xfrm>
                <a:off x="-11441113" y="-1363663"/>
                <a:ext cx="930275" cy="4030663"/>
              </a:xfrm>
              <a:custGeom>
                <a:avLst/>
                <a:gdLst>
                  <a:gd name="T0" fmla="*/ 194 w 586"/>
                  <a:gd name="T1" fmla="*/ 2539 h 2539"/>
                  <a:gd name="T2" fmla="*/ 586 w 586"/>
                  <a:gd name="T3" fmla="*/ 2277 h 2539"/>
                  <a:gd name="T4" fmla="*/ 390 w 586"/>
                  <a:gd name="T5" fmla="*/ 99 h 2539"/>
                  <a:gd name="T6" fmla="*/ 0 w 586"/>
                  <a:gd name="T7" fmla="*/ 0 h 2539"/>
                  <a:gd name="T8" fmla="*/ 194 w 586"/>
                  <a:gd name="T9" fmla="*/ 2539 h 2539"/>
                </a:gdLst>
                <a:ahLst/>
                <a:cxnLst>
                  <a:cxn ang="0">
                    <a:pos x="T0" y="T1"/>
                  </a:cxn>
                  <a:cxn ang="0">
                    <a:pos x="T2" y="T3"/>
                  </a:cxn>
                  <a:cxn ang="0">
                    <a:pos x="T4" y="T5"/>
                  </a:cxn>
                  <a:cxn ang="0">
                    <a:pos x="T6" y="T7"/>
                  </a:cxn>
                  <a:cxn ang="0">
                    <a:pos x="T8" y="T9"/>
                  </a:cxn>
                </a:cxnLst>
                <a:rect l="0" t="0" r="r" b="b"/>
                <a:pathLst>
                  <a:path w="586" h="2539">
                    <a:moveTo>
                      <a:pt x="194" y="2539"/>
                    </a:moveTo>
                    <a:lnTo>
                      <a:pt x="586" y="2277"/>
                    </a:lnTo>
                    <a:lnTo>
                      <a:pt x="390" y="99"/>
                    </a:lnTo>
                    <a:lnTo>
                      <a:pt x="0" y="0"/>
                    </a:lnTo>
                    <a:lnTo>
                      <a:pt x="194"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7" name="Freeform 28"/>
              <p:cNvSpPr>
                <a:spLocks/>
              </p:cNvSpPr>
              <p:nvPr/>
            </p:nvSpPr>
            <p:spPr bwMode="gray">
              <a:xfrm>
                <a:off x="-9656763" y="-681038"/>
                <a:ext cx="585788" cy="922338"/>
              </a:xfrm>
              <a:custGeom>
                <a:avLst/>
                <a:gdLst>
                  <a:gd name="T0" fmla="*/ 0 w 369"/>
                  <a:gd name="T1" fmla="*/ 68 h 581"/>
                  <a:gd name="T2" fmla="*/ 133 w 369"/>
                  <a:gd name="T3" fmla="*/ 0 h 581"/>
                  <a:gd name="T4" fmla="*/ 369 w 369"/>
                  <a:gd name="T5" fmla="*/ 526 h 581"/>
                  <a:gd name="T6" fmla="*/ 260 w 369"/>
                  <a:gd name="T7" fmla="*/ 581 h 581"/>
                  <a:gd name="T8" fmla="*/ 0 w 369"/>
                  <a:gd name="T9" fmla="*/ 68 h 581"/>
                </a:gdLst>
                <a:ahLst/>
                <a:cxnLst>
                  <a:cxn ang="0">
                    <a:pos x="T0" y="T1"/>
                  </a:cxn>
                  <a:cxn ang="0">
                    <a:pos x="T2" y="T3"/>
                  </a:cxn>
                  <a:cxn ang="0">
                    <a:pos x="T4" y="T5"/>
                  </a:cxn>
                  <a:cxn ang="0">
                    <a:pos x="T6" y="T7"/>
                  </a:cxn>
                  <a:cxn ang="0">
                    <a:pos x="T8" y="T9"/>
                  </a:cxn>
                </a:cxnLst>
                <a:rect l="0" t="0" r="r" b="b"/>
                <a:pathLst>
                  <a:path w="369" h="581">
                    <a:moveTo>
                      <a:pt x="0" y="68"/>
                    </a:moveTo>
                    <a:lnTo>
                      <a:pt x="133" y="0"/>
                    </a:lnTo>
                    <a:lnTo>
                      <a:pt x="369" y="526"/>
                    </a:lnTo>
                    <a:lnTo>
                      <a:pt x="260" y="581"/>
                    </a:lnTo>
                    <a:lnTo>
                      <a:pt x="0"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8" name="Freeform 29"/>
              <p:cNvSpPr>
                <a:spLocks/>
              </p:cNvSpPr>
              <p:nvPr/>
            </p:nvSpPr>
            <p:spPr bwMode="gray">
              <a:xfrm>
                <a:off x="-11066463" y="-658813"/>
                <a:ext cx="1905000" cy="1800225"/>
              </a:xfrm>
              <a:custGeom>
                <a:avLst/>
                <a:gdLst>
                  <a:gd name="T0" fmla="*/ 931 w 1200"/>
                  <a:gd name="T1" fmla="*/ 0 h 1134"/>
                  <a:gd name="T2" fmla="*/ 1200 w 1200"/>
                  <a:gd name="T3" fmla="*/ 572 h 1134"/>
                  <a:gd name="T4" fmla="*/ 90 w 1200"/>
                  <a:gd name="T5" fmla="*/ 1134 h 1134"/>
                  <a:gd name="T6" fmla="*/ 0 w 1200"/>
                  <a:gd name="T7" fmla="*/ 387 h 1134"/>
                  <a:gd name="T8" fmla="*/ 931 w 1200"/>
                  <a:gd name="T9" fmla="*/ 0 h 1134"/>
                </a:gdLst>
                <a:ahLst/>
                <a:cxnLst>
                  <a:cxn ang="0">
                    <a:pos x="T0" y="T1"/>
                  </a:cxn>
                  <a:cxn ang="0">
                    <a:pos x="T2" y="T3"/>
                  </a:cxn>
                  <a:cxn ang="0">
                    <a:pos x="T4" y="T5"/>
                  </a:cxn>
                  <a:cxn ang="0">
                    <a:pos x="T6" y="T7"/>
                  </a:cxn>
                  <a:cxn ang="0">
                    <a:pos x="T8" y="T9"/>
                  </a:cxn>
                </a:cxnLst>
                <a:rect l="0" t="0" r="r" b="b"/>
                <a:pathLst>
                  <a:path w="1200" h="1134">
                    <a:moveTo>
                      <a:pt x="931" y="0"/>
                    </a:moveTo>
                    <a:lnTo>
                      <a:pt x="1200" y="572"/>
                    </a:lnTo>
                    <a:lnTo>
                      <a:pt x="90" y="1134"/>
                    </a:lnTo>
                    <a:lnTo>
                      <a:pt x="0" y="387"/>
                    </a:lnTo>
                    <a:lnTo>
                      <a:pt x="9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29" name="Freeform 31"/>
              <p:cNvSpPr>
                <a:spLocks/>
              </p:cNvSpPr>
              <p:nvPr/>
            </p:nvSpPr>
            <p:spPr bwMode="gray">
              <a:xfrm>
                <a:off x="-9417050" y="-920750"/>
                <a:ext cx="1497013" cy="1263650"/>
              </a:xfrm>
              <a:custGeom>
                <a:avLst/>
                <a:gdLst>
                  <a:gd name="T0" fmla="*/ 87 w 399"/>
                  <a:gd name="T1" fmla="*/ 274 h 337"/>
                  <a:gd name="T2" fmla="*/ 180 w 399"/>
                  <a:gd name="T3" fmla="*/ 281 h 337"/>
                  <a:gd name="T4" fmla="*/ 285 w 399"/>
                  <a:gd name="T5" fmla="*/ 337 h 337"/>
                  <a:gd name="T6" fmla="*/ 311 w 399"/>
                  <a:gd name="T7" fmla="*/ 330 h 337"/>
                  <a:gd name="T8" fmla="*/ 324 w 399"/>
                  <a:gd name="T9" fmla="*/ 300 h 337"/>
                  <a:gd name="T10" fmla="*/ 305 w 399"/>
                  <a:gd name="T11" fmla="*/ 274 h 337"/>
                  <a:gd name="T12" fmla="*/ 206 w 399"/>
                  <a:gd name="T13" fmla="*/ 215 h 337"/>
                  <a:gd name="T14" fmla="*/ 175 w 399"/>
                  <a:gd name="T15" fmla="*/ 161 h 337"/>
                  <a:gd name="T16" fmla="*/ 217 w 399"/>
                  <a:gd name="T17" fmla="*/ 98 h 337"/>
                  <a:gd name="T18" fmla="*/ 281 w 399"/>
                  <a:gd name="T19" fmla="*/ 104 h 337"/>
                  <a:gd name="T20" fmla="*/ 333 w 399"/>
                  <a:gd name="T21" fmla="*/ 142 h 337"/>
                  <a:gd name="T22" fmla="*/ 399 w 399"/>
                  <a:gd name="T23" fmla="*/ 82 h 337"/>
                  <a:gd name="T24" fmla="*/ 312 w 399"/>
                  <a:gd name="T25" fmla="*/ 24 h 337"/>
                  <a:gd name="T26" fmla="*/ 209 w 399"/>
                  <a:gd name="T27" fmla="*/ 0 h 337"/>
                  <a:gd name="T28" fmla="*/ 137 w 399"/>
                  <a:gd name="T29" fmla="*/ 10 h 337"/>
                  <a:gd name="T30" fmla="*/ 96 w 399"/>
                  <a:gd name="T31" fmla="*/ 33 h 337"/>
                  <a:gd name="T32" fmla="*/ 26 w 399"/>
                  <a:gd name="T33" fmla="*/ 77 h 337"/>
                  <a:gd name="T34" fmla="*/ 0 w 399"/>
                  <a:gd name="T35" fmla="*/ 82 h 337"/>
                  <a:gd name="T36" fmla="*/ 87 w 399"/>
                  <a:gd name="T37" fmla="*/ 2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9" h="337">
                    <a:moveTo>
                      <a:pt x="87" y="274"/>
                    </a:moveTo>
                    <a:cubicBezTo>
                      <a:pt x="87" y="274"/>
                      <a:pt x="139" y="243"/>
                      <a:pt x="180" y="281"/>
                    </a:cubicBezTo>
                    <a:cubicBezTo>
                      <a:pt x="222" y="319"/>
                      <a:pt x="285" y="337"/>
                      <a:pt x="285" y="337"/>
                    </a:cubicBezTo>
                    <a:cubicBezTo>
                      <a:pt x="311" y="330"/>
                      <a:pt x="311" y="330"/>
                      <a:pt x="311" y="330"/>
                    </a:cubicBezTo>
                    <a:cubicBezTo>
                      <a:pt x="324" y="300"/>
                      <a:pt x="324" y="300"/>
                      <a:pt x="324" y="300"/>
                    </a:cubicBezTo>
                    <a:cubicBezTo>
                      <a:pt x="305" y="274"/>
                      <a:pt x="305" y="274"/>
                      <a:pt x="305" y="274"/>
                    </a:cubicBezTo>
                    <a:cubicBezTo>
                      <a:pt x="206" y="215"/>
                      <a:pt x="206" y="215"/>
                      <a:pt x="206" y="215"/>
                    </a:cubicBezTo>
                    <a:cubicBezTo>
                      <a:pt x="175" y="161"/>
                      <a:pt x="175" y="161"/>
                      <a:pt x="175" y="161"/>
                    </a:cubicBezTo>
                    <a:cubicBezTo>
                      <a:pt x="217" y="98"/>
                      <a:pt x="217" y="98"/>
                      <a:pt x="217" y="98"/>
                    </a:cubicBezTo>
                    <a:cubicBezTo>
                      <a:pt x="281" y="104"/>
                      <a:pt x="281" y="104"/>
                      <a:pt x="281" y="104"/>
                    </a:cubicBezTo>
                    <a:cubicBezTo>
                      <a:pt x="333" y="142"/>
                      <a:pt x="333" y="142"/>
                      <a:pt x="333" y="142"/>
                    </a:cubicBezTo>
                    <a:cubicBezTo>
                      <a:pt x="399" y="82"/>
                      <a:pt x="399" y="82"/>
                      <a:pt x="399" y="82"/>
                    </a:cubicBezTo>
                    <a:cubicBezTo>
                      <a:pt x="312" y="24"/>
                      <a:pt x="312" y="24"/>
                      <a:pt x="312" y="24"/>
                    </a:cubicBezTo>
                    <a:cubicBezTo>
                      <a:pt x="209" y="0"/>
                      <a:pt x="209" y="0"/>
                      <a:pt x="209" y="0"/>
                    </a:cubicBezTo>
                    <a:cubicBezTo>
                      <a:pt x="137" y="10"/>
                      <a:pt x="137" y="10"/>
                      <a:pt x="137" y="10"/>
                    </a:cubicBezTo>
                    <a:cubicBezTo>
                      <a:pt x="96" y="33"/>
                      <a:pt x="96" y="33"/>
                      <a:pt x="96" y="33"/>
                    </a:cubicBezTo>
                    <a:cubicBezTo>
                      <a:pt x="26" y="77"/>
                      <a:pt x="26" y="77"/>
                      <a:pt x="26" y="77"/>
                    </a:cubicBezTo>
                    <a:cubicBezTo>
                      <a:pt x="0" y="82"/>
                      <a:pt x="0" y="82"/>
                      <a:pt x="0" y="82"/>
                    </a:cubicBezTo>
                    <a:lnTo>
                      <a:pt x="87" y="274"/>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0" name="Freeform 32"/>
              <p:cNvSpPr>
                <a:spLocks/>
              </p:cNvSpPr>
              <p:nvPr/>
            </p:nvSpPr>
            <p:spPr bwMode="gray">
              <a:xfrm>
                <a:off x="-5527675" y="-658813"/>
                <a:ext cx="757238" cy="836613"/>
              </a:xfrm>
              <a:custGeom>
                <a:avLst/>
                <a:gdLst>
                  <a:gd name="T0" fmla="*/ 14 w 202"/>
                  <a:gd name="T1" fmla="*/ 102 h 223"/>
                  <a:gd name="T2" fmla="*/ 108 w 202"/>
                  <a:gd name="T3" fmla="*/ 204 h 223"/>
                  <a:gd name="T4" fmla="*/ 202 w 202"/>
                  <a:gd name="T5" fmla="*/ 102 h 223"/>
                  <a:gd name="T6" fmla="*/ 108 w 202"/>
                  <a:gd name="T7" fmla="*/ 0 h 223"/>
                  <a:gd name="T8" fmla="*/ 14 w 202"/>
                  <a:gd name="T9" fmla="*/ 102 h 223"/>
                </a:gdLst>
                <a:ahLst/>
                <a:cxnLst>
                  <a:cxn ang="0">
                    <a:pos x="T0" y="T1"/>
                  </a:cxn>
                  <a:cxn ang="0">
                    <a:pos x="T2" y="T3"/>
                  </a:cxn>
                  <a:cxn ang="0">
                    <a:pos x="T4" y="T5"/>
                  </a:cxn>
                  <a:cxn ang="0">
                    <a:pos x="T6" y="T7"/>
                  </a:cxn>
                  <a:cxn ang="0">
                    <a:pos x="T8" y="T9"/>
                  </a:cxn>
                </a:cxnLst>
                <a:rect l="0" t="0" r="r" b="b"/>
                <a:pathLst>
                  <a:path w="202" h="223">
                    <a:moveTo>
                      <a:pt x="14" y="102"/>
                    </a:moveTo>
                    <a:cubicBezTo>
                      <a:pt x="14" y="159"/>
                      <a:pt x="0" y="223"/>
                      <a:pt x="108" y="204"/>
                    </a:cubicBezTo>
                    <a:cubicBezTo>
                      <a:pt x="159" y="196"/>
                      <a:pt x="202" y="159"/>
                      <a:pt x="202" y="102"/>
                    </a:cubicBezTo>
                    <a:cubicBezTo>
                      <a:pt x="202" y="46"/>
                      <a:pt x="160" y="0"/>
                      <a:pt x="108" y="0"/>
                    </a:cubicBezTo>
                    <a:cubicBezTo>
                      <a:pt x="56" y="0"/>
                      <a:pt x="14" y="46"/>
                      <a:pt x="14" y="102"/>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1" name="Freeform 33"/>
              <p:cNvSpPr>
                <a:spLocks/>
              </p:cNvSpPr>
              <p:nvPr/>
            </p:nvSpPr>
            <p:spPr bwMode="gray">
              <a:xfrm>
                <a:off x="-5689600" y="-36513"/>
                <a:ext cx="398463" cy="285750"/>
              </a:xfrm>
              <a:custGeom>
                <a:avLst/>
                <a:gdLst>
                  <a:gd name="T0" fmla="*/ 0 w 251"/>
                  <a:gd name="T1" fmla="*/ 118 h 180"/>
                  <a:gd name="T2" fmla="*/ 159 w 251"/>
                  <a:gd name="T3" fmla="*/ 180 h 180"/>
                  <a:gd name="T4" fmla="*/ 251 w 251"/>
                  <a:gd name="T5" fmla="*/ 149 h 180"/>
                  <a:gd name="T6" fmla="*/ 251 w 251"/>
                  <a:gd name="T7" fmla="*/ 0 h 180"/>
                  <a:gd name="T8" fmla="*/ 161 w 251"/>
                  <a:gd name="T9" fmla="*/ 0 h 180"/>
                  <a:gd name="T10" fmla="*/ 0 w 251"/>
                  <a:gd name="T11" fmla="*/ 118 h 180"/>
                </a:gdLst>
                <a:ahLst/>
                <a:cxnLst>
                  <a:cxn ang="0">
                    <a:pos x="T0" y="T1"/>
                  </a:cxn>
                  <a:cxn ang="0">
                    <a:pos x="T2" y="T3"/>
                  </a:cxn>
                  <a:cxn ang="0">
                    <a:pos x="T4" y="T5"/>
                  </a:cxn>
                  <a:cxn ang="0">
                    <a:pos x="T6" y="T7"/>
                  </a:cxn>
                  <a:cxn ang="0">
                    <a:pos x="T8" y="T9"/>
                  </a:cxn>
                  <a:cxn ang="0">
                    <a:pos x="T10" y="T11"/>
                  </a:cxn>
                </a:cxnLst>
                <a:rect l="0" t="0" r="r" b="b"/>
                <a:pathLst>
                  <a:path w="251" h="180">
                    <a:moveTo>
                      <a:pt x="0" y="118"/>
                    </a:moveTo>
                    <a:lnTo>
                      <a:pt x="159" y="180"/>
                    </a:lnTo>
                    <a:lnTo>
                      <a:pt x="251" y="149"/>
                    </a:lnTo>
                    <a:lnTo>
                      <a:pt x="251" y="0"/>
                    </a:lnTo>
                    <a:lnTo>
                      <a:pt x="161" y="0"/>
                    </a:lnTo>
                    <a:lnTo>
                      <a:pt x="0" y="118"/>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2" name="Freeform 34"/>
              <p:cNvSpPr>
                <a:spLocks/>
              </p:cNvSpPr>
              <p:nvPr/>
            </p:nvSpPr>
            <p:spPr bwMode="gray">
              <a:xfrm>
                <a:off x="-6161088" y="841375"/>
                <a:ext cx="2062163" cy="765175"/>
              </a:xfrm>
              <a:custGeom>
                <a:avLst/>
                <a:gdLst>
                  <a:gd name="T0" fmla="*/ 0 w 550"/>
                  <a:gd name="T1" fmla="*/ 9 h 204"/>
                  <a:gd name="T2" fmla="*/ 214 w 550"/>
                  <a:gd name="T3" fmla="*/ 21 h 204"/>
                  <a:gd name="T4" fmla="*/ 394 w 550"/>
                  <a:gd name="T5" fmla="*/ 1 h 204"/>
                  <a:gd name="T6" fmla="*/ 550 w 550"/>
                  <a:gd name="T7" fmla="*/ 9 h 204"/>
                  <a:gd name="T8" fmla="*/ 550 w 550"/>
                  <a:gd name="T9" fmla="*/ 204 h 204"/>
                  <a:gd name="T10" fmla="*/ 23 w 550"/>
                  <a:gd name="T11" fmla="*/ 204 h 204"/>
                  <a:gd name="T12" fmla="*/ 0 w 550"/>
                  <a:gd name="T13" fmla="*/ 9 h 204"/>
                </a:gdLst>
                <a:ahLst/>
                <a:cxnLst>
                  <a:cxn ang="0">
                    <a:pos x="T0" y="T1"/>
                  </a:cxn>
                  <a:cxn ang="0">
                    <a:pos x="T2" y="T3"/>
                  </a:cxn>
                  <a:cxn ang="0">
                    <a:pos x="T4" y="T5"/>
                  </a:cxn>
                  <a:cxn ang="0">
                    <a:pos x="T6" y="T7"/>
                  </a:cxn>
                  <a:cxn ang="0">
                    <a:pos x="T8" y="T9"/>
                  </a:cxn>
                  <a:cxn ang="0">
                    <a:pos x="T10" y="T11"/>
                  </a:cxn>
                  <a:cxn ang="0">
                    <a:pos x="T12" y="T13"/>
                  </a:cxn>
                </a:cxnLst>
                <a:rect l="0" t="0" r="r" b="b"/>
                <a:pathLst>
                  <a:path w="550" h="204">
                    <a:moveTo>
                      <a:pt x="0" y="9"/>
                    </a:moveTo>
                    <a:cubicBezTo>
                      <a:pt x="0" y="9"/>
                      <a:pt x="150" y="21"/>
                      <a:pt x="214" y="21"/>
                    </a:cubicBezTo>
                    <a:cubicBezTo>
                      <a:pt x="278" y="21"/>
                      <a:pt x="365" y="2"/>
                      <a:pt x="394" y="1"/>
                    </a:cubicBezTo>
                    <a:cubicBezTo>
                      <a:pt x="423" y="0"/>
                      <a:pt x="550" y="9"/>
                      <a:pt x="550" y="9"/>
                    </a:cubicBezTo>
                    <a:cubicBezTo>
                      <a:pt x="550" y="204"/>
                      <a:pt x="550" y="204"/>
                      <a:pt x="550" y="204"/>
                    </a:cubicBezTo>
                    <a:cubicBezTo>
                      <a:pt x="23" y="204"/>
                      <a:pt x="23" y="204"/>
                      <a:pt x="23" y="204"/>
                    </a:cubicBezTo>
                    <a:lnTo>
                      <a:pt x="0" y="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3" name="Freeform 35"/>
              <p:cNvSpPr>
                <a:spLocks/>
              </p:cNvSpPr>
              <p:nvPr/>
            </p:nvSpPr>
            <p:spPr bwMode="gray">
              <a:xfrm>
                <a:off x="-6161088" y="874712"/>
                <a:ext cx="371475" cy="542925"/>
              </a:xfrm>
              <a:custGeom>
                <a:avLst/>
                <a:gdLst>
                  <a:gd name="T0" fmla="*/ 234 w 234"/>
                  <a:gd name="T1" fmla="*/ 52 h 342"/>
                  <a:gd name="T2" fmla="*/ 0 w 234"/>
                  <a:gd name="T3" fmla="*/ 0 h 342"/>
                  <a:gd name="T4" fmla="*/ 0 w 234"/>
                  <a:gd name="T5" fmla="*/ 342 h 342"/>
                  <a:gd name="T6" fmla="*/ 234 w 234"/>
                  <a:gd name="T7" fmla="*/ 52 h 342"/>
                </a:gdLst>
                <a:ahLst/>
                <a:cxnLst>
                  <a:cxn ang="0">
                    <a:pos x="T0" y="T1"/>
                  </a:cxn>
                  <a:cxn ang="0">
                    <a:pos x="T2" y="T3"/>
                  </a:cxn>
                  <a:cxn ang="0">
                    <a:pos x="T4" y="T5"/>
                  </a:cxn>
                  <a:cxn ang="0">
                    <a:pos x="T6" y="T7"/>
                  </a:cxn>
                </a:cxnLst>
                <a:rect l="0" t="0" r="r" b="b"/>
                <a:pathLst>
                  <a:path w="234" h="342">
                    <a:moveTo>
                      <a:pt x="234" y="52"/>
                    </a:moveTo>
                    <a:lnTo>
                      <a:pt x="0" y="0"/>
                    </a:lnTo>
                    <a:lnTo>
                      <a:pt x="0" y="342"/>
                    </a:lnTo>
                    <a:lnTo>
                      <a:pt x="234"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4" name="Freeform 36"/>
              <p:cNvSpPr>
                <a:spLocks/>
              </p:cNvSpPr>
              <p:nvPr/>
            </p:nvSpPr>
            <p:spPr bwMode="gray">
              <a:xfrm>
                <a:off x="-6224588" y="957262"/>
                <a:ext cx="434975" cy="784225"/>
              </a:xfrm>
              <a:custGeom>
                <a:avLst/>
                <a:gdLst>
                  <a:gd name="T0" fmla="*/ 0 w 274"/>
                  <a:gd name="T1" fmla="*/ 71 h 494"/>
                  <a:gd name="T2" fmla="*/ 274 w 274"/>
                  <a:gd name="T3" fmla="*/ 0 h 494"/>
                  <a:gd name="T4" fmla="*/ 274 w 274"/>
                  <a:gd name="T5" fmla="*/ 494 h 494"/>
                  <a:gd name="T6" fmla="*/ 0 w 274"/>
                  <a:gd name="T7" fmla="*/ 71 h 494"/>
                </a:gdLst>
                <a:ahLst/>
                <a:cxnLst>
                  <a:cxn ang="0">
                    <a:pos x="T0" y="T1"/>
                  </a:cxn>
                  <a:cxn ang="0">
                    <a:pos x="T2" y="T3"/>
                  </a:cxn>
                  <a:cxn ang="0">
                    <a:pos x="T4" y="T5"/>
                  </a:cxn>
                  <a:cxn ang="0">
                    <a:pos x="T6" y="T7"/>
                  </a:cxn>
                </a:cxnLst>
                <a:rect l="0" t="0" r="r" b="b"/>
                <a:pathLst>
                  <a:path w="274" h="494">
                    <a:moveTo>
                      <a:pt x="0" y="71"/>
                    </a:moveTo>
                    <a:lnTo>
                      <a:pt x="274" y="0"/>
                    </a:lnTo>
                    <a:lnTo>
                      <a:pt x="274" y="494"/>
                    </a:lnTo>
                    <a:lnTo>
                      <a:pt x="0"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5" name="Freeform 37"/>
              <p:cNvSpPr>
                <a:spLocks/>
              </p:cNvSpPr>
              <p:nvPr/>
            </p:nvSpPr>
            <p:spPr bwMode="gray">
              <a:xfrm>
                <a:off x="-4470400" y="874712"/>
                <a:ext cx="371475" cy="542925"/>
              </a:xfrm>
              <a:custGeom>
                <a:avLst/>
                <a:gdLst>
                  <a:gd name="T0" fmla="*/ 0 w 234"/>
                  <a:gd name="T1" fmla="*/ 52 h 342"/>
                  <a:gd name="T2" fmla="*/ 234 w 234"/>
                  <a:gd name="T3" fmla="*/ 0 h 342"/>
                  <a:gd name="T4" fmla="*/ 234 w 234"/>
                  <a:gd name="T5" fmla="*/ 342 h 342"/>
                  <a:gd name="T6" fmla="*/ 0 w 234"/>
                  <a:gd name="T7" fmla="*/ 52 h 342"/>
                </a:gdLst>
                <a:ahLst/>
                <a:cxnLst>
                  <a:cxn ang="0">
                    <a:pos x="T0" y="T1"/>
                  </a:cxn>
                  <a:cxn ang="0">
                    <a:pos x="T2" y="T3"/>
                  </a:cxn>
                  <a:cxn ang="0">
                    <a:pos x="T4" y="T5"/>
                  </a:cxn>
                  <a:cxn ang="0">
                    <a:pos x="T6" y="T7"/>
                  </a:cxn>
                </a:cxnLst>
                <a:rect l="0" t="0" r="r" b="b"/>
                <a:pathLst>
                  <a:path w="234" h="342">
                    <a:moveTo>
                      <a:pt x="0" y="52"/>
                    </a:moveTo>
                    <a:lnTo>
                      <a:pt x="234" y="0"/>
                    </a:lnTo>
                    <a:lnTo>
                      <a:pt x="234" y="342"/>
                    </a:lnTo>
                    <a:lnTo>
                      <a:pt x="0"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6" name="Freeform 38"/>
              <p:cNvSpPr>
                <a:spLocks/>
              </p:cNvSpPr>
              <p:nvPr/>
            </p:nvSpPr>
            <p:spPr bwMode="gray">
              <a:xfrm>
                <a:off x="-4470400" y="957262"/>
                <a:ext cx="434975" cy="784225"/>
              </a:xfrm>
              <a:custGeom>
                <a:avLst/>
                <a:gdLst>
                  <a:gd name="T0" fmla="*/ 274 w 274"/>
                  <a:gd name="T1" fmla="*/ 71 h 494"/>
                  <a:gd name="T2" fmla="*/ 0 w 274"/>
                  <a:gd name="T3" fmla="*/ 0 h 494"/>
                  <a:gd name="T4" fmla="*/ 0 w 274"/>
                  <a:gd name="T5" fmla="*/ 494 h 494"/>
                  <a:gd name="T6" fmla="*/ 274 w 274"/>
                  <a:gd name="T7" fmla="*/ 71 h 494"/>
                </a:gdLst>
                <a:ahLst/>
                <a:cxnLst>
                  <a:cxn ang="0">
                    <a:pos x="T0" y="T1"/>
                  </a:cxn>
                  <a:cxn ang="0">
                    <a:pos x="T2" y="T3"/>
                  </a:cxn>
                  <a:cxn ang="0">
                    <a:pos x="T4" y="T5"/>
                  </a:cxn>
                  <a:cxn ang="0">
                    <a:pos x="T6" y="T7"/>
                  </a:cxn>
                </a:cxnLst>
                <a:rect l="0" t="0" r="r" b="b"/>
                <a:pathLst>
                  <a:path w="274" h="494">
                    <a:moveTo>
                      <a:pt x="274" y="71"/>
                    </a:moveTo>
                    <a:lnTo>
                      <a:pt x="0" y="0"/>
                    </a:lnTo>
                    <a:lnTo>
                      <a:pt x="0" y="494"/>
                    </a:lnTo>
                    <a:lnTo>
                      <a:pt x="274"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7" name="Freeform 39"/>
              <p:cNvSpPr>
                <a:spLocks/>
              </p:cNvSpPr>
              <p:nvPr/>
            </p:nvSpPr>
            <p:spPr bwMode="gray">
              <a:xfrm>
                <a:off x="-6281738" y="1069975"/>
                <a:ext cx="2411413" cy="2346325"/>
              </a:xfrm>
              <a:custGeom>
                <a:avLst/>
                <a:gdLst>
                  <a:gd name="T0" fmla="*/ 15 w 643"/>
                  <a:gd name="T1" fmla="*/ 0 h 626"/>
                  <a:gd name="T2" fmla="*/ 598 w 643"/>
                  <a:gd name="T3" fmla="*/ 0 h 626"/>
                  <a:gd name="T4" fmla="*/ 626 w 643"/>
                  <a:gd name="T5" fmla="*/ 372 h 626"/>
                  <a:gd name="T6" fmla="*/ 630 w 643"/>
                  <a:gd name="T7" fmla="*/ 597 h 626"/>
                  <a:gd name="T8" fmla="*/ 260 w 643"/>
                  <a:gd name="T9" fmla="*/ 606 h 626"/>
                  <a:gd name="T10" fmla="*/ 15 w 643"/>
                  <a:gd name="T11" fmla="*/ 613 h 626"/>
                  <a:gd name="T12" fmla="*/ 21 w 643"/>
                  <a:gd name="T13" fmla="*/ 283 h 626"/>
                  <a:gd name="T14" fmla="*/ 15 w 643"/>
                  <a:gd name="T15" fmla="*/ 0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626">
                    <a:moveTo>
                      <a:pt x="15" y="0"/>
                    </a:moveTo>
                    <a:cubicBezTo>
                      <a:pt x="598" y="0"/>
                      <a:pt x="598" y="0"/>
                      <a:pt x="598" y="0"/>
                    </a:cubicBezTo>
                    <a:cubicBezTo>
                      <a:pt x="598" y="0"/>
                      <a:pt x="617" y="330"/>
                      <a:pt x="626" y="372"/>
                    </a:cubicBezTo>
                    <a:cubicBezTo>
                      <a:pt x="635" y="414"/>
                      <a:pt x="643" y="592"/>
                      <a:pt x="630" y="597"/>
                    </a:cubicBezTo>
                    <a:cubicBezTo>
                      <a:pt x="616" y="601"/>
                      <a:pt x="334" y="597"/>
                      <a:pt x="260" y="606"/>
                    </a:cubicBezTo>
                    <a:cubicBezTo>
                      <a:pt x="186" y="614"/>
                      <a:pt x="29" y="626"/>
                      <a:pt x="15" y="613"/>
                    </a:cubicBezTo>
                    <a:cubicBezTo>
                      <a:pt x="0" y="600"/>
                      <a:pt x="27" y="317"/>
                      <a:pt x="21" y="283"/>
                    </a:cubicBezTo>
                    <a:cubicBezTo>
                      <a:pt x="15" y="250"/>
                      <a:pt x="15" y="0"/>
                      <a:pt x="15"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8" name="Freeform 40"/>
              <p:cNvSpPr>
                <a:spLocks/>
              </p:cNvSpPr>
              <p:nvPr/>
            </p:nvSpPr>
            <p:spPr bwMode="gray">
              <a:xfrm>
                <a:off x="-5654675" y="4762"/>
                <a:ext cx="576263" cy="1285875"/>
              </a:xfrm>
              <a:custGeom>
                <a:avLst/>
                <a:gdLst>
                  <a:gd name="T0" fmla="*/ 0 w 154"/>
                  <a:gd name="T1" fmla="*/ 343 h 343"/>
                  <a:gd name="T2" fmla="*/ 0 w 154"/>
                  <a:gd name="T3" fmla="*/ 116 h 343"/>
                  <a:gd name="T4" fmla="*/ 116 w 154"/>
                  <a:gd name="T5" fmla="*/ 0 h 343"/>
                  <a:gd name="T6" fmla="*/ 154 w 154"/>
                  <a:gd name="T7" fmla="*/ 0 h 343"/>
                </a:gdLst>
                <a:ahLst/>
                <a:cxnLst>
                  <a:cxn ang="0">
                    <a:pos x="T0" y="T1"/>
                  </a:cxn>
                  <a:cxn ang="0">
                    <a:pos x="T2" y="T3"/>
                  </a:cxn>
                  <a:cxn ang="0">
                    <a:pos x="T4" y="T5"/>
                  </a:cxn>
                  <a:cxn ang="0">
                    <a:pos x="T6" y="T7"/>
                  </a:cxn>
                </a:cxnLst>
                <a:rect l="0" t="0" r="r" b="b"/>
                <a:pathLst>
                  <a:path w="154" h="343">
                    <a:moveTo>
                      <a:pt x="0" y="343"/>
                    </a:moveTo>
                    <a:cubicBezTo>
                      <a:pt x="0" y="116"/>
                      <a:pt x="0" y="116"/>
                      <a:pt x="0" y="116"/>
                    </a:cubicBezTo>
                    <a:cubicBezTo>
                      <a:pt x="0" y="52"/>
                      <a:pt x="52" y="1"/>
                      <a:pt x="116" y="0"/>
                    </a:cubicBezTo>
                    <a:cubicBezTo>
                      <a:pt x="154" y="0"/>
                      <a:pt x="154" y="0"/>
                      <a:pt x="154" y="0"/>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39" name="Freeform 41"/>
              <p:cNvSpPr>
                <a:spLocks/>
              </p:cNvSpPr>
              <p:nvPr/>
            </p:nvSpPr>
            <p:spPr bwMode="gray">
              <a:xfrm>
                <a:off x="-3138488" y="-1619250"/>
                <a:ext cx="1165225" cy="4605338"/>
              </a:xfrm>
              <a:custGeom>
                <a:avLst/>
                <a:gdLst>
                  <a:gd name="T0" fmla="*/ 491 w 734"/>
                  <a:gd name="T1" fmla="*/ 2901 h 2901"/>
                  <a:gd name="T2" fmla="*/ 0 w 734"/>
                  <a:gd name="T3" fmla="*/ 2513 h 2901"/>
                  <a:gd name="T4" fmla="*/ 203 w 734"/>
                  <a:gd name="T5" fmla="*/ 161 h 2901"/>
                  <a:gd name="T6" fmla="*/ 734 w 734"/>
                  <a:gd name="T7" fmla="*/ 0 h 2901"/>
                  <a:gd name="T8" fmla="*/ 491 w 734"/>
                  <a:gd name="T9" fmla="*/ 2901 h 2901"/>
                </a:gdLst>
                <a:ahLst/>
                <a:cxnLst>
                  <a:cxn ang="0">
                    <a:pos x="T0" y="T1"/>
                  </a:cxn>
                  <a:cxn ang="0">
                    <a:pos x="T2" y="T3"/>
                  </a:cxn>
                  <a:cxn ang="0">
                    <a:pos x="T4" y="T5"/>
                  </a:cxn>
                  <a:cxn ang="0">
                    <a:pos x="T6" y="T7"/>
                  </a:cxn>
                  <a:cxn ang="0">
                    <a:pos x="T8" y="T9"/>
                  </a:cxn>
                </a:cxnLst>
                <a:rect l="0" t="0" r="r" b="b"/>
                <a:pathLst>
                  <a:path w="734" h="2901">
                    <a:moveTo>
                      <a:pt x="491" y="2901"/>
                    </a:moveTo>
                    <a:lnTo>
                      <a:pt x="0" y="2513"/>
                    </a:lnTo>
                    <a:lnTo>
                      <a:pt x="203" y="161"/>
                    </a:lnTo>
                    <a:lnTo>
                      <a:pt x="734" y="0"/>
                    </a:lnTo>
                    <a:lnTo>
                      <a:pt x="491"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 name="Freeform 43"/>
              <p:cNvSpPr>
                <a:spLocks/>
              </p:cNvSpPr>
              <p:nvPr/>
            </p:nvSpPr>
            <p:spPr bwMode="gray">
              <a:xfrm>
                <a:off x="-1973263" y="1766887"/>
                <a:ext cx="134938" cy="2554288"/>
              </a:xfrm>
              <a:custGeom>
                <a:avLst/>
                <a:gdLst>
                  <a:gd name="T0" fmla="*/ 64 w 85"/>
                  <a:gd name="T1" fmla="*/ 1609 h 1609"/>
                  <a:gd name="T2" fmla="*/ 0 w 85"/>
                  <a:gd name="T3" fmla="*/ 1564 h 1609"/>
                  <a:gd name="T4" fmla="*/ 64 w 85"/>
                  <a:gd name="T5" fmla="*/ 0 h 1609"/>
                  <a:gd name="T6" fmla="*/ 85 w 85"/>
                  <a:gd name="T7" fmla="*/ 12 h 1609"/>
                  <a:gd name="T8" fmla="*/ 64 w 85"/>
                  <a:gd name="T9" fmla="*/ 1609 h 1609"/>
                </a:gdLst>
                <a:ahLst/>
                <a:cxnLst>
                  <a:cxn ang="0">
                    <a:pos x="T0" y="T1"/>
                  </a:cxn>
                  <a:cxn ang="0">
                    <a:pos x="T2" y="T3"/>
                  </a:cxn>
                  <a:cxn ang="0">
                    <a:pos x="T4" y="T5"/>
                  </a:cxn>
                  <a:cxn ang="0">
                    <a:pos x="T6" y="T7"/>
                  </a:cxn>
                  <a:cxn ang="0">
                    <a:pos x="T8" y="T9"/>
                  </a:cxn>
                </a:cxnLst>
                <a:rect l="0" t="0" r="r" b="b"/>
                <a:pathLst>
                  <a:path w="85" h="1609">
                    <a:moveTo>
                      <a:pt x="64" y="1609"/>
                    </a:moveTo>
                    <a:lnTo>
                      <a:pt x="0" y="1564"/>
                    </a:lnTo>
                    <a:lnTo>
                      <a:pt x="64" y="0"/>
                    </a:lnTo>
                    <a:lnTo>
                      <a:pt x="85" y="12"/>
                    </a:lnTo>
                    <a:lnTo>
                      <a:pt x="64" y="1609"/>
                    </a:lnTo>
                    <a:close/>
                  </a:path>
                </a:pathLst>
              </a:custGeom>
              <a:solidFill>
                <a:srgbClr val="333333"/>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42" name="Freeform 44"/>
              <p:cNvSpPr>
                <a:spLocks/>
              </p:cNvSpPr>
              <p:nvPr/>
            </p:nvSpPr>
            <p:spPr bwMode="gray">
              <a:xfrm>
                <a:off x="-1951038" y="619125"/>
                <a:ext cx="517525" cy="1166813"/>
              </a:xfrm>
              <a:custGeom>
                <a:avLst/>
                <a:gdLst>
                  <a:gd name="T0" fmla="*/ 326 w 326"/>
                  <a:gd name="T1" fmla="*/ 735 h 735"/>
                  <a:gd name="T2" fmla="*/ 265 w 326"/>
                  <a:gd name="T3" fmla="*/ 114 h 735"/>
                  <a:gd name="T4" fmla="*/ 29 w 326"/>
                  <a:gd name="T5" fmla="*/ 0 h 735"/>
                  <a:gd name="T6" fmla="*/ 0 w 326"/>
                  <a:gd name="T7" fmla="*/ 348 h 735"/>
                  <a:gd name="T8" fmla="*/ 92 w 326"/>
                  <a:gd name="T9" fmla="*/ 402 h 735"/>
                  <a:gd name="T10" fmla="*/ 71 w 326"/>
                  <a:gd name="T11" fmla="*/ 735 h 735"/>
                  <a:gd name="T12" fmla="*/ 326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326" y="735"/>
                    </a:moveTo>
                    <a:lnTo>
                      <a:pt x="265" y="114"/>
                    </a:lnTo>
                    <a:lnTo>
                      <a:pt x="29" y="0"/>
                    </a:lnTo>
                    <a:lnTo>
                      <a:pt x="0" y="348"/>
                    </a:lnTo>
                    <a:lnTo>
                      <a:pt x="92" y="402"/>
                    </a:lnTo>
                    <a:lnTo>
                      <a:pt x="71" y="735"/>
                    </a:lnTo>
                    <a:lnTo>
                      <a:pt x="326"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3" name="Freeform 45"/>
              <p:cNvSpPr>
                <a:spLocks/>
              </p:cNvSpPr>
              <p:nvPr/>
            </p:nvSpPr>
            <p:spPr bwMode="gray">
              <a:xfrm>
                <a:off x="-1871663" y="1257300"/>
                <a:ext cx="66675" cy="528638"/>
              </a:xfrm>
              <a:custGeom>
                <a:avLst/>
                <a:gdLst>
                  <a:gd name="T0" fmla="*/ 42 w 42"/>
                  <a:gd name="T1" fmla="*/ 0 h 333"/>
                  <a:gd name="T2" fmla="*/ 0 w 42"/>
                  <a:gd name="T3" fmla="*/ 321 h 333"/>
                  <a:gd name="T4" fmla="*/ 21 w 42"/>
                  <a:gd name="T5" fmla="*/ 333 h 333"/>
                  <a:gd name="T6" fmla="*/ 42 w 42"/>
                  <a:gd name="T7" fmla="*/ 0 h 333"/>
                </a:gdLst>
                <a:ahLst/>
                <a:cxnLst>
                  <a:cxn ang="0">
                    <a:pos x="T0" y="T1"/>
                  </a:cxn>
                  <a:cxn ang="0">
                    <a:pos x="T2" y="T3"/>
                  </a:cxn>
                  <a:cxn ang="0">
                    <a:pos x="T4" y="T5"/>
                  </a:cxn>
                  <a:cxn ang="0">
                    <a:pos x="T6" y="T7"/>
                  </a:cxn>
                </a:cxnLst>
                <a:rect l="0" t="0" r="r" b="b"/>
                <a:pathLst>
                  <a:path w="42" h="333">
                    <a:moveTo>
                      <a:pt x="42" y="0"/>
                    </a:moveTo>
                    <a:lnTo>
                      <a:pt x="0" y="321"/>
                    </a:lnTo>
                    <a:lnTo>
                      <a:pt x="21" y="333"/>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4" name="Freeform 46"/>
              <p:cNvSpPr>
                <a:spLocks/>
              </p:cNvSpPr>
              <p:nvPr/>
            </p:nvSpPr>
            <p:spPr bwMode="gray">
              <a:xfrm>
                <a:off x="-2359025" y="-1619250"/>
                <a:ext cx="592138" cy="4605338"/>
              </a:xfrm>
              <a:custGeom>
                <a:avLst/>
                <a:gdLst>
                  <a:gd name="T0" fmla="*/ 373 w 373"/>
                  <a:gd name="T1" fmla="*/ 114 h 2901"/>
                  <a:gd name="T2" fmla="*/ 179 w 373"/>
                  <a:gd name="T3" fmla="*/ 2778 h 2901"/>
                  <a:gd name="T4" fmla="*/ 0 w 373"/>
                  <a:gd name="T5" fmla="*/ 2901 h 2901"/>
                  <a:gd name="T6" fmla="*/ 243 w 373"/>
                  <a:gd name="T7" fmla="*/ 0 h 2901"/>
                  <a:gd name="T8" fmla="*/ 373 w 373"/>
                  <a:gd name="T9" fmla="*/ 114 h 2901"/>
                </a:gdLst>
                <a:ahLst/>
                <a:cxnLst>
                  <a:cxn ang="0">
                    <a:pos x="T0" y="T1"/>
                  </a:cxn>
                  <a:cxn ang="0">
                    <a:pos x="T2" y="T3"/>
                  </a:cxn>
                  <a:cxn ang="0">
                    <a:pos x="T4" y="T5"/>
                  </a:cxn>
                  <a:cxn ang="0">
                    <a:pos x="T6" y="T7"/>
                  </a:cxn>
                  <a:cxn ang="0">
                    <a:pos x="T8" y="T9"/>
                  </a:cxn>
                </a:cxnLst>
                <a:rect l="0" t="0" r="r" b="b"/>
                <a:pathLst>
                  <a:path w="373" h="2901">
                    <a:moveTo>
                      <a:pt x="373" y="114"/>
                    </a:moveTo>
                    <a:lnTo>
                      <a:pt x="179" y="2778"/>
                    </a:lnTo>
                    <a:lnTo>
                      <a:pt x="0" y="2901"/>
                    </a:lnTo>
                    <a:lnTo>
                      <a:pt x="243" y="0"/>
                    </a:lnTo>
                    <a:lnTo>
                      <a:pt x="373"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5" name="Freeform 47"/>
              <p:cNvSpPr>
                <a:spLocks/>
              </p:cNvSpPr>
              <p:nvPr/>
            </p:nvSpPr>
            <p:spPr bwMode="gray">
              <a:xfrm>
                <a:off x="-3063875" y="-1363663"/>
                <a:ext cx="930275" cy="4030663"/>
              </a:xfrm>
              <a:custGeom>
                <a:avLst/>
                <a:gdLst>
                  <a:gd name="T0" fmla="*/ 392 w 586"/>
                  <a:gd name="T1" fmla="*/ 2539 h 2539"/>
                  <a:gd name="T2" fmla="*/ 0 w 586"/>
                  <a:gd name="T3" fmla="*/ 2277 h 2539"/>
                  <a:gd name="T4" fmla="*/ 196 w 586"/>
                  <a:gd name="T5" fmla="*/ 99 h 2539"/>
                  <a:gd name="T6" fmla="*/ 586 w 586"/>
                  <a:gd name="T7" fmla="*/ 0 h 2539"/>
                  <a:gd name="T8" fmla="*/ 392 w 586"/>
                  <a:gd name="T9" fmla="*/ 2539 h 2539"/>
                </a:gdLst>
                <a:ahLst/>
                <a:cxnLst>
                  <a:cxn ang="0">
                    <a:pos x="T0" y="T1"/>
                  </a:cxn>
                  <a:cxn ang="0">
                    <a:pos x="T2" y="T3"/>
                  </a:cxn>
                  <a:cxn ang="0">
                    <a:pos x="T4" y="T5"/>
                  </a:cxn>
                  <a:cxn ang="0">
                    <a:pos x="T6" y="T7"/>
                  </a:cxn>
                  <a:cxn ang="0">
                    <a:pos x="T8" y="T9"/>
                  </a:cxn>
                </a:cxnLst>
                <a:rect l="0" t="0" r="r" b="b"/>
                <a:pathLst>
                  <a:path w="586" h="2539">
                    <a:moveTo>
                      <a:pt x="392" y="2539"/>
                    </a:moveTo>
                    <a:lnTo>
                      <a:pt x="0" y="2277"/>
                    </a:lnTo>
                    <a:lnTo>
                      <a:pt x="196" y="99"/>
                    </a:lnTo>
                    <a:lnTo>
                      <a:pt x="586" y="0"/>
                    </a:lnTo>
                    <a:lnTo>
                      <a:pt x="392"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6" name="Freeform 48"/>
              <p:cNvSpPr>
                <a:spLocks/>
              </p:cNvSpPr>
              <p:nvPr/>
            </p:nvSpPr>
            <p:spPr bwMode="gray">
              <a:xfrm>
                <a:off x="-5029200" y="4762"/>
                <a:ext cx="434975" cy="1285875"/>
              </a:xfrm>
              <a:custGeom>
                <a:avLst/>
                <a:gdLst>
                  <a:gd name="T0" fmla="*/ 0 w 116"/>
                  <a:gd name="T1" fmla="*/ 0 h 343"/>
                  <a:gd name="T2" fmla="*/ 116 w 116"/>
                  <a:gd name="T3" fmla="*/ 116 h 343"/>
                  <a:gd name="T4" fmla="*/ 116 w 116"/>
                  <a:gd name="T5" fmla="*/ 343 h 343"/>
                </a:gdLst>
                <a:ahLst/>
                <a:cxnLst>
                  <a:cxn ang="0">
                    <a:pos x="T0" y="T1"/>
                  </a:cxn>
                  <a:cxn ang="0">
                    <a:pos x="T2" y="T3"/>
                  </a:cxn>
                  <a:cxn ang="0">
                    <a:pos x="T4" y="T5"/>
                  </a:cxn>
                </a:cxnLst>
                <a:rect l="0" t="0" r="r" b="b"/>
                <a:pathLst>
                  <a:path w="116" h="343">
                    <a:moveTo>
                      <a:pt x="0" y="0"/>
                    </a:moveTo>
                    <a:cubicBezTo>
                      <a:pt x="64" y="0"/>
                      <a:pt x="116" y="52"/>
                      <a:pt x="116" y="116"/>
                    </a:cubicBezTo>
                    <a:cubicBezTo>
                      <a:pt x="116" y="343"/>
                      <a:pt x="116" y="343"/>
                      <a:pt x="116" y="343"/>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47" name="Freeform 49"/>
              <p:cNvSpPr>
                <a:spLocks/>
              </p:cNvSpPr>
              <p:nvPr/>
            </p:nvSpPr>
            <p:spPr bwMode="gray">
              <a:xfrm>
                <a:off x="-4503738" y="-681038"/>
                <a:ext cx="584200" cy="922338"/>
              </a:xfrm>
              <a:custGeom>
                <a:avLst/>
                <a:gdLst>
                  <a:gd name="T0" fmla="*/ 368 w 368"/>
                  <a:gd name="T1" fmla="*/ 68 h 581"/>
                  <a:gd name="T2" fmla="*/ 236 w 368"/>
                  <a:gd name="T3" fmla="*/ 0 h 581"/>
                  <a:gd name="T4" fmla="*/ 0 w 368"/>
                  <a:gd name="T5" fmla="*/ 526 h 581"/>
                  <a:gd name="T6" fmla="*/ 108 w 368"/>
                  <a:gd name="T7" fmla="*/ 581 h 581"/>
                  <a:gd name="T8" fmla="*/ 368 w 368"/>
                  <a:gd name="T9" fmla="*/ 68 h 581"/>
                </a:gdLst>
                <a:ahLst/>
                <a:cxnLst>
                  <a:cxn ang="0">
                    <a:pos x="T0" y="T1"/>
                  </a:cxn>
                  <a:cxn ang="0">
                    <a:pos x="T2" y="T3"/>
                  </a:cxn>
                  <a:cxn ang="0">
                    <a:pos x="T4" y="T5"/>
                  </a:cxn>
                  <a:cxn ang="0">
                    <a:pos x="T6" y="T7"/>
                  </a:cxn>
                  <a:cxn ang="0">
                    <a:pos x="T8" y="T9"/>
                  </a:cxn>
                </a:cxnLst>
                <a:rect l="0" t="0" r="r" b="b"/>
                <a:pathLst>
                  <a:path w="368" h="581">
                    <a:moveTo>
                      <a:pt x="368" y="68"/>
                    </a:moveTo>
                    <a:lnTo>
                      <a:pt x="236" y="0"/>
                    </a:lnTo>
                    <a:lnTo>
                      <a:pt x="0" y="526"/>
                    </a:lnTo>
                    <a:lnTo>
                      <a:pt x="108" y="581"/>
                    </a:lnTo>
                    <a:lnTo>
                      <a:pt x="368"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8" name="Freeform 50"/>
              <p:cNvSpPr>
                <a:spLocks/>
              </p:cNvSpPr>
              <p:nvPr/>
            </p:nvSpPr>
            <p:spPr bwMode="gray">
              <a:xfrm>
                <a:off x="-4414838" y="-658813"/>
                <a:ext cx="1905000" cy="1800225"/>
              </a:xfrm>
              <a:custGeom>
                <a:avLst/>
                <a:gdLst>
                  <a:gd name="T0" fmla="*/ 270 w 1200"/>
                  <a:gd name="T1" fmla="*/ 0 h 1134"/>
                  <a:gd name="T2" fmla="*/ 0 w 1200"/>
                  <a:gd name="T3" fmla="*/ 572 h 1134"/>
                  <a:gd name="T4" fmla="*/ 1111 w 1200"/>
                  <a:gd name="T5" fmla="*/ 1134 h 1134"/>
                  <a:gd name="T6" fmla="*/ 1200 w 1200"/>
                  <a:gd name="T7" fmla="*/ 387 h 1134"/>
                  <a:gd name="T8" fmla="*/ 270 w 1200"/>
                  <a:gd name="T9" fmla="*/ 0 h 1134"/>
                </a:gdLst>
                <a:ahLst/>
                <a:cxnLst>
                  <a:cxn ang="0">
                    <a:pos x="T0" y="T1"/>
                  </a:cxn>
                  <a:cxn ang="0">
                    <a:pos x="T2" y="T3"/>
                  </a:cxn>
                  <a:cxn ang="0">
                    <a:pos x="T4" y="T5"/>
                  </a:cxn>
                  <a:cxn ang="0">
                    <a:pos x="T6" y="T7"/>
                  </a:cxn>
                  <a:cxn ang="0">
                    <a:pos x="T8" y="T9"/>
                  </a:cxn>
                </a:cxnLst>
                <a:rect l="0" t="0" r="r" b="b"/>
                <a:pathLst>
                  <a:path w="1200" h="1134">
                    <a:moveTo>
                      <a:pt x="270" y="0"/>
                    </a:moveTo>
                    <a:lnTo>
                      <a:pt x="0" y="572"/>
                    </a:lnTo>
                    <a:lnTo>
                      <a:pt x="1111" y="1134"/>
                    </a:lnTo>
                    <a:lnTo>
                      <a:pt x="1200" y="387"/>
                    </a:lnTo>
                    <a:lnTo>
                      <a:pt x="27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9" name="Oval 51"/>
              <p:cNvSpPr>
                <a:spLocks noChangeArrowheads="1"/>
              </p:cNvSpPr>
              <p:nvPr/>
            </p:nvSpPr>
            <p:spPr bwMode="gray">
              <a:xfrm>
                <a:off x="-5778500" y="1163637"/>
                <a:ext cx="250825" cy="25400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0" name="Oval 52"/>
              <p:cNvSpPr>
                <a:spLocks noChangeArrowheads="1"/>
              </p:cNvSpPr>
              <p:nvPr/>
            </p:nvSpPr>
            <p:spPr bwMode="gray">
              <a:xfrm>
                <a:off x="-4721225" y="1163637"/>
                <a:ext cx="254000" cy="25400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1" name="Freeform 54"/>
              <p:cNvSpPr>
                <a:spLocks/>
              </p:cNvSpPr>
              <p:nvPr/>
            </p:nvSpPr>
            <p:spPr bwMode="gray">
              <a:xfrm>
                <a:off x="-5838825" y="-950913"/>
                <a:ext cx="1695450" cy="1266825"/>
              </a:xfrm>
              <a:custGeom>
                <a:avLst/>
                <a:gdLst>
                  <a:gd name="T0" fmla="*/ 118 w 452"/>
                  <a:gd name="T1" fmla="*/ 142 h 338"/>
                  <a:gd name="T2" fmla="*/ 169 w 452"/>
                  <a:gd name="T3" fmla="*/ 123 h 338"/>
                  <a:gd name="T4" fmla="*/ 226 w 452"/>
                  <a:gd name="T5" fmla="*/ 122 h 338"/>
                  <a:gd name="T6" fmla="*/ 252 w 452"/>
                  <a:gd name="T7" fmla="*/ 169 h 338"/>
                  <a:gd name="T8" fmla="*/ 216 w 452"/>
                  <a:gd name="T9" fmla="*/ 229 h 338"/>
                  <a:gd name="T10" fmla="*/ 146 w 452"/>
                  <a:gd name="T11" fmla="*/ 275 h 338"/>
                  <a:gd name="T12" fmla="*/ 127 w 452"/>
                  <a:gd name="T13" fmla="*/ 300 h 338"/>
                  <a:gd name="T14" fmla="*/ 141 w 452"/>
                  <a:gd name="T15" fmla="*/ 331 h 338"/>
                  <a:gd name="T16" fmla="*/ 166 w 452"/>
                  <a:gd name="T17" fmla="*/ 338 h 338"/>
                  <a:gd name="T18" fmla="*/ 271 w 452"/>
                  <a:gd name="T19" fmla="*/ 282 h 338"/>
                  <a:gd name="T20" fmla="*/ 365 w 452"/>
                  <a:gd name="T21" fmla="*/ 275 h 338"/>
                  <a:gd name="T22" fmla="*/ 452 w 452"/>
                  <a:gd name="T23" fmla="*/ 83 h 338"/>
                  <a:gd name="T24" fmla="*/ 425 w 452"/>
                  <a:gd name="T25" fmla="*/ 77 h 338"/>
                  <a:gd name="T26" fmla="*/ 355 w 452"/>
                  <a:gd name="T27" fmla="*/ 34 h 338"/>
                  <a:gd name="T28" fmla="*/ 315 w 452"/>
                  <a:gd name="T29" fmla="*/ 10 h 338"/>
                  <a:gd name="T30" fmla="*/ 242 w 452"/>
                  <a:gd name="T31" fmla="*/ 0 h 338"/>
                  <a:gd name="T32" fmla="*/ 139 w 452"/>
                  <a:gd name="T33" fmla="*/ 25 h 338"/>
                  <a:gd name="T34" fmla="*/ 32 w 452"/>
                  <a:gd name="T35" fmla="*/ 85 h 338"/>
                  <a:gd name="T36" fmla="*/ 0 w 452"/>
                  <a:gd name="T37" fmla="*/ 211 h 338"/>
                  <a:gd name="T38" fmla="*/ 40 w 452"/>
                  <a:gd name="T39" fmla="*/ 294 h 338"/>
                  <a:gd name="T40" fmla="*/ 108 w 452"/>
                  <a:gd name="T41" fmla="*/ 244 h 338"/>
                  <a:gd name="T42" fmla="*/ 96 w 452"/>
                  <a:gd name="T43" fmla="*/ 200 h 338"/>
                  <a:gd name="T44" fmla="*/ 118 w 452"/>
                  <a:gd name="T45" fmla="*/ 14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338">
                    <a:moveTo>
                      <a:pt x="118" y="142"/>
                    </a:moveTo>
                    <a:cubicBezTo>
                      <a:pt x="169" y="123"/>
                      <a:pt x="169" y="123"/>
                      <a:pt x="169" y="123"/>
                    </a:cubicBezTo>
                    <a:cubicBezTo>
                      <a:pt x="226" y="122"/>
                      <a:pt x="226" y="122"/>
                      <a:pt x="226" y="122"/>
                    </a:cubicBezTo>
                    <a:cubicBezTo>
                      <a:pt x="252" y="169"/>
                      <a:pt x="252" y="169"/>
                      <a:pt x="252" y="169"/>
                    </a:cubicBezTo>
                    <a:cubicBezTo>
                      <a:pt x="216" y="229"/>
                      <a:pt x="216" y="229"/>
                      <a:pt x="216" y="229"/>
                    </a:cubicBezTo>
                    <a:cubicBezTo>
                      <a:pt x="146" y="275"/>
                      <a:pt x="146" y="275"/>
                      <a:pt x="146" y="275"/>
                    </a:cubicBezTo>
                    <a:cubicBezTo>
                      <a:pt x="127" y="300"/>
                      <a:pt x="127" y="300"/>
                      <a:pt x="127" y="300"/>
                    </a:cubicBezTo>
                    <a:cubicBezTo>
                      <a:pt x="141" y="331"/>
                      <a:pt x="141" y="331"/>
                      <a:pt x="141" y="331"/>
                    </a:cubicBezTo>
                    <a:cubicBezTo>
                      <a:pt x="166" y="338"/>
                      <a:pt x="166" y="338"/>
                      <a:pt x="166" y="338"/>
                    </a:cubicBezTo>
                    <a:cubicBezTo>
                      <a:pt x="166" y="338"/>
                      <a:pt x="230" y="320"/>
                      <a:pt x="271" y="282"/>
                    </a:cubicBezTo>
                    <a:cubicBezTo>
                      <a:pt x="313" y="244"/>
                      <a:pt x="365" y="275"/>
                      <a:pt x="365" y="275"/>
                    </a:cubicBezTo>
                    <a:cubicBezTo>
                      <a:pt x="452" y="83"/>
                      <a:pt x="452" y="83"/>
                      <a:pt x="452" y="83"/>
                    </a:cubicBezTo>
                    <a:cubicBezTo>
                      <a:pt x="425" y="77"/>
                      <a:pt x="425" y="77"/>
                      <a:pt x="425" y="77"/>
                    </a:cubicBezTo>
                    <a:cubicBezTo>
                      <a:pt x="355" y="34"/>
                      <a:pt x="355" y="34"/>
                      <a:pt x="355" y="34"/>
                    </a:cubicBezTo>
                    <a:cubicBezTo>
                      <a:pt x="315" y="10"/>
                      <a:pt x="315" y="10"/>
                      <a:pt x="315" y="10"/>
                    </a:cubicBezTo>
                    <a:cubicBezTo>
                      <a:pt x="242" y="0"/>
                      <a:pt x="242" y="0"/>
                      <a:pt x="242" y="0"/>
                    </a:cubicBezTo>
                    <a:cubicBezTo>
                      <a:pt x="139" y="25"/>
                      <a:pt x="139" y="25"/>
                      <a:pt x="139" y="25"/>
                    </a:cubicBezTo>
                    <a:cubicBezTo>
                      <a:pt x="32" y="85"/>
                      <a:pt x="32" y="85"/>
                      <a:pt x="32" y="85"/>
                    </a:cubicBezTo>
                    <a:cubicBezTo>
                      <a:pt x="0" y="211"/>
                      <a:pt x="0" y="211"/>
                      <a:pt x="0" y="211"/>
                    </a:cubicBezTo>
                    <a:cubicBezTo>
                      <a:pt x="40" y="294"/>
                      <a:pt x="40" y="294"/>
                      <a:pt x="40" y="294"/>
                    </a:cubicBezTo>
                    <a:cubicBezTo>
                      <a:pt x="108" y="244"/>
                      <a:pt x="108" y="244"/>
                      <a:pt x="108" y="244"/>
                    </a:cubicBezTo>
                    <a:cubicBezTo>
                      <a:pt x="96" y="200"/>
                      <a:pt x="96" y="200"/>
                      <a:pt x="96" y="200"/>
                    </a:cubicBezTo>
                    <a:lnTo>
                      <a:pt x="118" y="142"/>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0" name="Freeform 42"/>
              <p:cNvSpPr>
                <a:spLocks/>
              </p:cNvSpPr>
              <p:nvPr/>
            </p:nvSpPr>
            <p:spPr bwMode="gray">
              <a:xfrm>
                <a:off x="-1871663" y="1785937"/>
                <a:ext cx="608013" cy="2535238"/>
              </a:xfrm>
              <a:custGeom>
                <a:avLst/>
                <a:gdLst>
                  <a:gd name="T0" fmla="*/ 276 w 383"/>
                  <a:gd name="T1" fmla="*/ 0 h 1597"/>
                  <a:gd name="T2" fmla="*/ 21 w 383"/>
                  <a:gd name="T3" fmla="*/ 0 h 1597"/>
                  <a:gd name="T4" fmla="*/ 0 w 383"/>
                  <a:gd name="T5" fmla="*/ 1597 h 1597"/>
                  <a:gd name="T6" fmla="*/ 383 w 383"/>
                  <a:gd name="T7" fmla="*/ 1597 h 1597"/>
                  <a:gd name="T8" fmla="*/ 276 w 383"/>
                  <a:gd name="T9" fmla="*/ 0 h 1597"/>
                </a:gdLst>
                <a:ahLst/>
                <a:cxnLst>
                  <a:cxn ang="0">
                    <a:pos x="T0" y="T1"/>
                  </a:cxn>
                  <a:cxn ang="0">
                    <a:pos x="T2" y="T3"/>
                  </a:cxn>
                  <a:cxn ang="0">
                    <a:pos x="T4" y="T5"/>
                  </a:cxn>
                  <a:cxn ang="0">
                    <a:pos x="T6" y="T7"/>
                  </a:cxn>
                  <a:cxn ang="0">
                    <a:pos x="T8" y="T9"/>
                  </a:cxn>
                </a:cxnLst>
                <a:rect l="0" t="0" r="r" b="b"/>
                <a:pathLst>
                  <a:path w="383" h="1597">
                    <a:moveTo>
                      <a:pt x="276" y="0"/>
                    </a:moveTo>
                    <a:lnTo>
                      <a:pt x="21" y="0"/>
                    </a:lnTo>
                    <a:lnTo>
                      <a:pt x="0" y="1597"/>
                    </a:lnTo>
                    <a:lnTo>
                      <a:pt x="383" y="1597"/>
                    </a:lnTo>
                    <a:lnTo>
                      <a:pt x="276" y="0"/>
                    </a:lnTo>
                    <a:close/>
                  </a:path>
                </a:pathLst>
              </a:custGeom>
              <a:solidFill>
                <a:srgbClr val="4D4D4D"/>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de-DE" dirty="0"/>
              </a:p>
            </p:txBody>
          </p:sp>
        </p:grpSp>
      </p:grpSp>
      <p:pic>
        <p:nvPicPr>
          <p:cNvPr id="5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4" name="Title"/>
          <p:cNvSpPr>
            <a:spLocks noGrp="1"/>
          </p:cNvSpPr>
          <p:nvPr>
            <p:ph type="title"/>
          </p:nvPr>
        </p:nvSpPr>
        <p:spPr bwMode="gray"/>
        <p:txBody>
          <a:bodyPr/>
          <a:lstStyle/>
          <a:p>
            <a:r>
              <a:rPr lang="de-DE" dirty="0"/>
              <a:t>E-COMMERCE-STRATEGIE</a:t>
            </a:r>
          </a:p>
        </p:txBody>
      </p:sp>
      <p:sp>
        <p:nvSpPr>
          <p:cNvPr id="15" name="Subtitle"/>
          <p:cNvSpPr>
            <a:spLocks noGrp="1"/>
          </p:cNvSpPr>
          <p:nvPr>
            <p:ph type="body" sz="quarter" idx="13"/>
          </p:nvPr>
        </p:nvSpPr>
        <p:spPr bwMode="gray"/>
        <p:txBody>
          <a:bodyPr/>
          <a:lstStyle/>
          <a:p>
            <a:r>
              <a:rPr lang="de-DE" dirty="0"/>
              <a:t>4 Schritte im E-Commerce</a:t>
            </a:r>
          </a:p>
        </p:txBody>
      </p:sp>
      <p:sp>
        <p:nvSpPr>
          <p:cNvPr id="89" name="Content Placeholder 1"/>
          <p:cNvSpPr>
            <a:spLocks noGrp="1"/>
          </p:cNvSpPr>
          <p:nvPr>
            <p:ph sz="half" idx="19"/>
          </p:nvPr>
        </p:nvSpPr>
        <p:spPr bwMode="gray">
          <a:xfrm>
            <a:off x="539999" y="4336699"/>
            <a:ext cx="2025401" cy="1792320"/>
          </a:xfrm>
        </p:spPr>
        <p:txBody>
          <a:bodyPr/>
          <a:lstStyle/>
          <a:p>
            <a:r>
              <a:rPr lang="de-DE" dirty="0">
                <a:latin typeface="+mj-lt"/>
              </a:rPr>
              <a:t>PLATZIERUNG</a:t>
            </a:r>
          </a:p>
          <a:p>
            <a:r>
              <a:rPr lang="de-DE" sz="1200" dirty="0"/>
              <a:t>Das Konzept des E-Commerce muss genügend Differenzierungspotential  offerieren, damit Marktanteile erfolgreich gewonnen werden können, z. B. durch einen sog. „USP“ (Unique Selling Point; Alleinstellungsmerkmal)</a:t>
            </a:r>
          </a:p>
        </p:txBody>
      </p:sp>
      <p:sp>
        <p:nvSpPr>
          <p:cNvPr id="90" name="Content Placeholder 2"/>
          <p:cNvSpPr>
            <a:spLocks noGrp="1"/>
          </p:cNvSpPr>
          <p:nvPr>
            <p:ph sz="half" idx="21"/>
          </p:nvPr>
        </p:nvSpPr>
        <p:spPr bwMode="gray">
          <a:xfrm>
            <a:off x="3429000" y="4336699"/>
            <a:ext cx="2273300" cy="1679109"/>
          </a:xfrm>
        </p:spPr>
        <p:txBody>
          <a:bodyPr/>
          <a:lstStyle/>
          <a:p>
            <a:r>
              <a:rPr lang="de-DE" dirty="0">
                <a:latin typeface="+mj-lt"/>
              </a:rPr>
              <a:t>WERTSCHÖPFUNG</a:t>
            </a:r>
          </a:p>
          <a:p>
            <a:r>
              <a:rPr lang="de-DE" sz="1200" dirty="0"/>
              <a:t>Das Streben nach Kundenorientierung, Qualität und Effizienz trägt sehr stark  zum E-Commerce-Erfolg bei. Der USP sollte dadurch im besten Fall erhöht bzw. verstärkt werden. </a:t>
            </a:r>
          </a:p>
        </p:txBody>
      </p:sp>
      <p:sp>
        <p:nvSpPr>
          <p:cNvPr id="91" name="Content Placeholder 3"/>
          <p:cNvSpPr>
            <a:spLocks noGrp="1"/>
          </p:cNvSpPr>
          <p:nvPr>
            <p:ph sz="half" idx="23"/>
          </p:nvPr>
        </p:nvSpPr>
        <p:spPr bwMode="gray">
          <a:xfrm>
            <a:off x="6524625" y="4336699"/>
            <a:ext cx="2152650" cy="1660409"/>
          </a:xfrm>
        </p:spPr>
        <p:txBody>
          <a:bodyPr/>
          <a:lstStyle/>
          <a:p>
            <a:r>
              <a:rPr lang="de-DE" dirty="0">
                <a:latin typeface="+mj-lt"/>
              </a:rPr>
              <a:t>ERFOLGSMODELLE</a:t>
            </a:r>
          </a:p>
          <a:p>
            <a:r>
              <a:rPr lang="de-DE" sz="1200" dirty="0"/>
              <a:t>Es ist bei der Marktanalyse von Vorteil, sich an positiven, erfolgreichen Beispielen zu orientieren. Im Handel sind das bspw. Amazon oder Zalando.</a:t>
            </a:r>
          </a:p>
        </p:txBody>
      </p:sp>
      <p:sp>
        <p:nvSpPr>
          <p:cNvPr id="92" name="Content Placeholder 4"/>
          <p:cNvSpPr>
            <a:spLocks noGrp="1"/>
          </p:cNvSpPr>
          <p:nvPr>
            <p:ph sz="half" idx="25"/>
          </p:nvPr>
        </p:nvSpPr>
        <p:spPr bwMode="gray">
          <a:xfrm>
            <a:off x="9505950" y="4336699"/>
            <a:ext cx="2324100" cy="1962500"/>
          </a:xfrm>
        </p:spPr>
        <p:txBody>
          <a:bodyPr/>
          <a:lstStyle/>
          <a:p>
            <a:r>
              <a:rPr lang="de-DE" dirty="0">
                <a:latin typeface="+mj-lt"/>
              </a:rPr>
              <a:t>IMPLEMENTIERUNG</a:t>
            </a:r>
          </a:p>
          <a:p>
            <a:r>
              <a:rPr lang="de-DE" sz="1200" dirty="0"/>
              <a:t>Zum Erfolg von E-Commerce tragen die Analyse und die Verfolgung von Gesetzen und Methoden entscheidend bei. Es sollte darauf geachtet werden, dass das neue Verhalten gefestigt und die passenden Hilfsmittel eingesetzt werden.</a:t>
            </a:r>
          </a:p>
        </p:txBody>
      </p:sp>
      <p:grpSp>
        <p:nvGrpSpPr>
          <p:cNvPr id="2" name="Gruppieren 1"/>
          <p:cNvGrpSpPr/>
          <p:nvPr/>
        </p:nvGrpSpPr>
        <p:grpSpPr bwMode="gray">
          <a:xfrm>
            <a:off x="580966" y="1941607"/>
            <a:ext cx="11063252" cy="2026331"/>
            <a:chOff x="580966" y="1941607"/>
            <a:chExt cx="11063252" cy="2026331"/>
          </a:xfrm>
        </p:grpSpPr>
        <p:sp>
          <p:nvSpPr>
            <p:cNvPr id="70" name="Gleichschenkliges Dreieck 69"/>
            <p:cNvSpPr/>
            <p:nvPr/>
          </p:nvSpPr>
          <p:spPr bwMode="gray">
            <a:xfrm rot="5400000">
              <a:off x="5991611" y="2835970"/>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sp>
          <p:nvSpPr>
            <p:cNvPr id="71" name="Gleichschenkliges Dreieck 70"/>
            <p:cNvSpPr/>
            <p:nvPr/>
          </p:nvSpPr>
          <p:spPr bwMode="gray">
            <a:xfrm rot="5400000">
              <a:off x="9046853" y="2835971"/>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grpSp>
          <p:nvGrpSpPr>
            <p:cNvPr id="21" name="Gruppieren 20"/>
            <p:cNvGrpSpPr/>
            <p:nvPr/>
          </p:nvGrpSpPr>
          <p:grpSpPr bwMode="gray">
            <a:xfrm>
              <a:off x="580966" y="1941607"/>
              <a:ext cx="2589052" cy="2002263"/>
              <a:chOff x="580966" y="1941607"/>
              <a:chExt cx="2589052" cy="2002263"/>
            </a:xfrm>
          </p:grpSpPr>
          <p:sp>
            <p:nvSpPr>
              <p:cNvPr id="69" name="Gleichschenkliges Dreieck 68"/>
              <p:cNvSpPr/>
              <p:nvPr/>
            </p:nvSpPr>
            <p:spPr bwMode="gray">
              <a:xfrm rot="5400000">
                <a:off x="2923669" y="2835969"/>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sp>
            <p:nvSpPr>
              <p:cNvPr id="67" name="Ellipse 66"/>
              <p:cNvSpPr/>
              <p:nvPr/>
            </p:nvSpPr>
            <p:spPr bwMode="gray">
              <a:xfrm>
                <a:off x="580966" y="2099136"/>
                <a:ext cx="1844734" cy="1844734"/>
              </a:xfrm>
              <a:prstGeom prst="ellipse">
                <a:avLst/>
              </a:prstGeom>
              <a:solidFill>
                <a:schemeClr val="tx2">
                  <a:lumMod val="75000"/>
                </a:schemeClr>
              </a:solidFill>
              <a:ln w="50800">
                <a:noFill/>
                <a:round/>
                <a:headEnd/>
                <a:tailEnd/>
              </a:ln>
            </p:spPr>
            <p:txBody>
              <a:bodyPr rtlCol="0" anchor="ctr"/>
              <a:lstStyle/>
              <a:p>
                <a:pPr algn="ctr"/>
                <a:endParaRPr lang="de-DE" dirty="0"/>
              </a:p>
            </p:txBody>
          </p:sp>
          <p:sp>
            <p:nvSpPr>
              <p:cNvPr id="75" name="Ellipse 74"/>
              <p:cNvSpPr/>
              <p:nvPr/>
            </p:nvSpPr>
            <p:spPr bwMode="gray">
              <a:xfrm>
                <a:off x="1818288"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ea typeface="Calibri" panose="020B0306030504020204" pitchFamily="34" charset="0"/>
                    <a:cs typeface="Arial" panose="020B0604020202020204" pitchFamily="34" charset="0"/>
                  </a:rPr>
                  <a:t>01</a:t>
                </a:r>
                <a:endParaRPr lang="de-DE" sz="2000" dirty="0">
                  <a:ea typeface="Calibri" panose="020B0306030504020204" pitchFamily="34" charset="0"/>
                  <a:cs typeface="Arial" panose="020B0604020202020204" pitchFamily="34" charset="0"/>
                </a:endParaRPr>
              </a:p>
            </p:txBody>
          </p:sp>
        </p:grpSp>
        <p:grpSp>
          <p:nvGrpSpPr>
            <p:cNvPr id="22" name="Gruppieren 21"/>
            <p:cNvGrpSpPr/>
            <p:nvPr/>
          </p:nvGrpSpPr>
          <p:grpSpPr bwMode="gray">
            <a:xfrm>
              <a:off x="3638359" y="1941607"/>
              <a:ext cx="1844734" cy="2026331"/>
              <a:chOff x="3638359" y="1941607"/>
              <a:chExt cx="1844734" cy="2026331"/>
            </a:xfrm>
          </p:grpSpPr>
          <p:sp>
            <p:nvSpPr>
              <p:cNvPr id="68" name="Ellipse 67"/>
              <p:cNvSpPr/>
              <p:nvPr/>
            </p:nvSpPr>
            <p:spPr bwMode="gray">
              <a:xfrm>
                <a:off x="3638359" y="2123204"/>
                <a:ext cx="1844734" cy="1844734"/>
              </a:xfrm>
              <a:prstGeom prst="ellipse">
                <a:avLst/>
              </a:prstGeom>
              <a:solidFill>
                <a:schemeClr val="accent1">
                  <a:lumMod val="50000"/>
                </a:schemeClr>
              </a:solidFill>
              <a:ln w="50800">
                <a:noFill/>
                <a:round/>
                <a:headEnd/>
                <a:tailEnd/>
              </a:ln>
            </p:spPr>
            <p:txBody>
              <a:bodyPr rtlCol="0" anchor="ctr"/>
              <a:lstStyle/>
              <a:p>
                <a:pPr algn="ctr"/>
                <a:endParaRPr lang="de-DE" dirty="0"/>
              </a:p>
            </p:txBody>
          </p:sp>
          <p:sp>
            <p:nvSpPr>
              <p:cNvPr id="76" name="Ellipse 75"/>
              <p:cNvSpPr/>
              <p:nvPr/>
            </p:nvSpPr>
            <p:spPr bwMode="gray">
              <a:xfrm>
                <a:off x="4875681"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ea typeface="Calibri" panose="020B0306030504020204" pitchFamily="34" charset="0"/>
                    <a:cs typeface="Arial" panose="020B0604020202020204" pitchFamily="34" charset="0"/>
                  </a:rPr>
                  <a:t>02</a:t>
                </a:r>
                <a:endParaRPr lang="de-DE" sz="2000" dirty="0">
                  <a:ea typeface="Calibri" panose="020B0306030504020204" pitchFamily="34" charset="0"/>
                  <a:cs typeface="Arial" panose="020B0604020202020204" pitchFamily="34" charset="0"/>
                </a:endParaRPr>
              </a:p>
            </p:txBody>
          </p:sp>
        </p:grpSp>
        <p:grpSp>
          <p:nvGrpSpPr>
            <p:cNvPr id="23" name="Gruppieren 22"/>
            <p:cNvGrpSpPr/>
            <p:nvPr/>
          </p:nvGrpSpPr>
          <p:grpSpPr bwMode="gray">
            <a:xfrm>
              <a:off x="6695752" y="1941607"/>
              <a:ext cx="1844734" cy="1989906"/>
              <a:chOff x="6695752" y="1941607"/>
              <a:chExt cx="1844734" cy="1989906"/>
            </a:xfrm>
          </p:grpSpPr>
          <p:sp>
            <p:nvSpPr>
              <p:cNvPr id="66" name="Ellipse 65"/>
              <p:cNvSpPr/>
              <p:nvPr/>
            </p:nvSpPr>
            <p:spPr bwMode="gray">
              <a:xfrm>
                <a:off x="6695752" y="2086779"/>
                <a:ext cx="1844734" cy="1844734"/>
              </a:xfrm>
              <a:prstGeom prst="ellipse">
                <a:avLst/>
              </a:prstGeom>
              <a:solidFill>
                <a:schemeClr val="accent6">
                  <a:lumMod val="75000"/>
                </a:schemeClr>
              </a:solidFill>
              <a:ln w="50800">
                <a:noFill/>
                <a:round/>
                <a:headEnd/>
                <a:tailEnd/>
              </a:ln>
            </p:spPr>
            <p:txBody>
              <a:bodyPr rtlCol="0" anchor="ctr"/>
              <a:lstStyle/>
              <a:p>
                <a:pPr algn="ctr"/>
                <a:endParaRPr lang="de-DE" dirty="0"/>
              </a:p>
            </p:txBody>
          </p:sp>
          <p:sp>
            <p:nvSpPr>
              <p:cNvPr id="77" name="Ellipse 76"/>
              <p:cNvSpPr/>
              <p:nvPr/>
            </p:nvSpPr>
            <p:spPr bwMode="gray">
              <a:xfrm>
                <a:off x="7933074"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ea typeface="Calibri" panose="020B0306030504020204" pitchFamily="34" charset="0"/>
                    <a:cs typeface="Arial" panose="020B0604020202020204" pitchFamily="34" charset="0"/>
                  </a:rPr>
                  <a:t>03</a:t>
                </a:r>
                <a:endParaRPr lang="de-DE" sz="2000" dirty="0">
                  <a:ea typeface="Calibri" panose="020B0306030504020204" pitchFamily="34" charset="0"/>
                  <a:cs typeface="Arial" panose="020B0604020202020204" pitchFamily="34" charset="0"/>
                </a:endParaRPr>
              </a:p>
            </p:txBody>
          </p:sp>
        </p:grpSp>
        <p:grpSp>
          <p:nvGrpSpPr>
            <p:cNvPr id="25" name="Gruppieren 24"/>
            <p:cNvGrpSpPr/>
            <p:nvPr/>
          </p:nvGrpSpPr>
          <p:grpSpPr bwMode="gray">
            <a:xfrm>
              <a:off x="9727745" y="1941607"/>
              <a:ext cx="1916473" cy="2000810"/>
              <a:chOff x="9753145" y="1941607"/>
              <a:chExt cx="1916473" cy="2000810"/>
            </a:xfrm>
          </p:grpSpPr>
          <p:sp>
            <p:nvSpPr>
              <p:cNvPr id="65" name="Ellipse 64"/>
              <p:cNvSpPr/>
              <p:nvPr/>
            </p:nvSpPr>
            <p:spPr bwMode="gray">
              <a:xfrm>
                <a:off x="9753145" y="2097683"/>
                <a:ext cx="1844734" cy="1844734"/>
              </a:xfrm>
              <a:prstGeom prst="ellipse">
                <a:avLst/>
              </a:prstGeom>
              <a:solidFill>
                <a:schemeClr val="accent1">
                  <a:lumMod val="75000"/>
                </a:schemeClr>
              </a:solidFill>
              <a:ln w="50800">
                <a:noFill/>
                <a:round/>
                <a:headEnd/>
                <a:tailEnd/>
              </a:ln>
            </p:spPr>
            <p:txBody>
              <a:bodyPr rtlCol="0" anchor="ctr"/>
              <a:lstStyle/>
              <a:p>
                <a:pPr algn="ctr"/>
                <a:endParaRPr lang="de-DE" dirty="0"/>
              </a:p>
            </p:txBody>
          </p:sp>
          <p:sp>
            <p:nvSpPr>
              <p:cNvPr id="78" name="Ellipse 77"/>
              <p:cNvSpPr/>
              <p:nvPr/>
            </p:nvSpPr>
            <p:spPr bwMode="gray">
              <a:xfrm>
                <a:off x="11062206"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ea typeface="Calibri" panose="020B0306030504020204" pitchFamily="34" charset="0"/>
                    <a:cs typeface="Arial" panose="020B0604020202020204" pitchFamily="34" charset="0"/>
                  </a:rPr>
                  <a:t>04</a:t>
                </a:r>
                <a:endParaRPr lang="de-DE" sz="2000" dirty="0">
                  <a:ea typeface="Calibri" panose="020B0306030504020204" pitchFamily="34" charset="0"/>
                  <a:cs typeface="Arial" panose="020B0604020202020204" pitchFamily="34" charset="0"/>
                </a:endParaRPr>
              </a:p>
            </p:txBody>
          </p:sp>
        </p:grpSp>
        <p:sp>
          <p:nvSpPr>
            <p:cNvPr id="93" name="METRO ICON - arrow 7"/>
            <p:cNvSpPr>
              <a:spLocks noChangeAspect="1" noEditPoints="1"/>
            </p:cNvSpPr>
            <p:nvPr/>
          </p:nvSpPr>
          <p:spPr bwMode="gray">
            <a:xfrm>
              <a:off x="1136683" y="2727718"/>
              <a:ext cx="681605" cy="584906"/>
            </a:xfrm>
            <a:custGeom>
              <a:avLst/>
              <a:gdLst>
                <a:gd name="T0" fmla="*/ 213 w 387"/>
                <a:gd name="T1" fmla="*/ 1 h 332"/>
                <a:gd name="T2" fmla="*/ 61 w 387"/>
                <a:gd name="T3" fmla="*/ 125 h 332"/>
                <a:gd name="T4" fmla="*/ 86 w 387"/>
                <a:gd name="T5" fmla="*/ 125 h 332"/>
                <a:gd name="T6" fmla="*/ 215 w 387"/>
                <a:gd name="T7" fmla="*/ 25 h 332"/>
                <a:gd name="T8" fmla="*/ 222 w 387"/>
                <a:gd name="T9" fmla="*/ 25 h 332"/>
                <a:gd name="T10" fmla="*/ 228 w 387"/>
                <a:gd name="T11" fmla="*/ 25 h 332"/>
                <a:gd name="T12" fmla="*/ 363 w 387"/>
                <a:gd name="T13" fmla="*/ 166 h 332"/>
                <a:gd name="T14" fmla="*/ 222 w 387"/>
                <a:gd name="T15" fmla="*/ 308 h 332"/>
                <a:gd name="T16" fmla="*/ 86 w 387"/>
                <a:gd name="T17" fmla="*/ 208 h 332"/>
                <a:gd name="T18" fmla="*/ 61 w 387"/>
                <a:gd name="T19" fmla="*/ 208 h 332"/>
                <a:gd name="T20" fmla="*/ 222 w 387"/>
                <a:gd name="T21" fmla="*/ 332 h 332"/>
                <a:gd name="T22" fmla="*/ 387 w 387"/>
                <a:gd name="T23" fmla="*/ 166 h 332"/>
                <a:gd name="T24" fmla="*/ 230 w 387"/>
                <a:gd name="T25" fmla="*/ 1 h 332"/>
                <a:gd name="T26" fmla="*/ 222 w 387"/>
                <a:gd name="T27" fmla="*/ 1 h 332"/>
                <a:gd name="T28" fmla="*/ 213 w 387"/>
                <a:gd name="T29" fmla="*/ 1 h 332"/>
                <a:gd name="T30" fmla="*/ 198 w 387"/>
                <a:gd name="T31" fmla="*/ 81 h 332"/>
                <a:gd name="T32" fmla="*/ 181 w 387"/>
                <a:gd name="T33" fmla="*/ 103 h 332"/>
                <a:gd name="T34" fmla="*/ 228 w 387"/>
                <a:gd name="T35" fmla="*/ 153 h 332"/>
                <a:gd name="T36" fmla="*/ 0 w 387"/>
                <a:gd name="T37" fmla="*/ 153 h 332"/>
                <a:gd name="T38" fmla="*/ 0 w 387"/>
                <a:gd name="T39" fmla="*/ 180 h 332"/>
                <a:gd name="T40" fmla="*/ 228 w 387"/>
                <a:gd name="T41" fmla="*/ 180 h 332"/>
                <a:gd name="T42" fmla="*/ 181 w 387"/>
                <a:gd name="T43" fmla="*/ 229 h 332"/>
                <a:gd name="T44" fmla="*/ 198 w 387"/>
                <a:gd name="T45" fmla="*/ 251 h 332"/>
                <a:gd name="T46" fmla="*/ 283 w 387"/>
                <a:gd name="T47" fmla="*/ 166 h 332"/>
                <a:gd name="T48" fmla="*/ 198 w 387"/>
                <a:gd name="T49" fmla="*/ 8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7" h="332">
                  <a:moveTo>
                    <a:pt x="213" y="1"/>
                  </a:moveTo>
                  <a:cubicBezTo>
                    <a:pt x="139" y="4"/>
                    <a:pt x="79" y="56"/>
                    <a:pt x="61" y="125"/>
                  </a:cubicBezTo>
                  <a:cubicBezTo>
                    <a:pt x="86" y="125"/>
                    <a:pt x="86" y="125"/>
                    <a:pt x="86" y="125"/>
                  </a:cubicBezTo>
                  <a:cubicBezTo>
                    <a:pt x="103" y="69"/>
                    <a:pt x="154" y="28"/>
                    <a:pt x="215" y="25"/>
                  </a:cubicBezTo>
                  <a:cubicBezTo>
                    <a:pt x="217" y="25"/>
                    <a:pt x="219" y="25"/>
                    <a:pt x="222" y="25"/>
                  </a:cubicBezTo>
                  <a:cubicBezTo>
                    <a:pt x="224" y="25"/>
                    <a:pt x="226" y="25"/>
                    <a:pt x="228" y="25"/>
                  </a:cubicBezTo>
                  <a:cubicBezTo>
                    <a:pt x="303" y="29"/>
                    <a:pt x="363" y="91"/>
                    <a:pt x="363" y="166"/>
                  </a:cubicBezTo>
                  <a:cubicBezTo>
                    <a:pt x="363" y="244"/>
                    <a:pt x="300" y="308"/>
                    <a:pt x="222" y="308"/>
                  </a:cubicBezTo>
                  <a:cubicBezTo>
                    <a:pt x="158" y="308"/>
                    <a:pt x="104" y="266"/>
                    <a:pt x="86" y="208"/>
                  </a:cubicBezTo>
                  <a:cubicBezTo>
                    <a:pt x="61" y="208"/>
                    <a:pt x="61" y="208"/>
                    <a:pt x="61" y="208"/>
                  </a:cubicBezTo>
                  <a:cubicBezTo>
                    <a:pt x="79" y="279"/>
                    <a:pt x="144" y="332"/>
                    <a:pt x="222" y="332"/>
                  </a:cubicBezTo>
                  <a:cubicBezTo>
                    <a:pt x="313" y="332"/>
                    <a:pt x="387" y="258"/>
                    <a:pt x="387" y="166"/>
                  </a:cubicBezTo>
                  <a:cubicBezTo>
                    <a:pt x="387" y="78"/>
                    <a:pt x="318" y="5"/>
                    <a:pt x="230" y="1"/>
                  </a:cubicBezTo>
                  <a:cubicBezTo>
                    <a:pt x="227" y="0"/>
                    <a:pt x="224" y="1"/>
                    <a:pt x="222" y="1"/>
                  </a:cubicBezTo>
                  <a:cubicBezTo>
                    <a:pt x="219" y="1"/>
                    <a:pt x="216" y="0"/>
                    <a:pt x="213" y="1"/>
                  </a:cubicBezTo>
                  <a:close/>
                  <a:moveTo>
                    <a:pt x="198" y="81"/>
                  </a:moveTo>
                  <a:cubicBezTo>
                    <a:pt x="181" y="103"/>
                    <a:pt x="181" y="103"/>
                    <a:pt x="181" y="103"/>
                  </a:cubicBezTo>
                  <a:cubicBezTo>
                    <a:pt x="228" y="153"/>
                    <a:pt x="228" y="153"/>
                    <a:pt x="228" y="153"/>
                  </a:cubicBezTo>
                  <a:cubicBezTo>
                    <a:pt x="0" y="153"/>
                    <a:pt x="0" y="153"/>
                    <a:pt x="0" y="153"/>
                  </a:cubicBezTo>
                  <a:cubicBezTo>
                    <a:pt x="0" y="180"/>
                    <a:pt x="0" y="180"/>
                    <a:pt x="0" y="180"/>
                  </a:cubicBezTo>
                  <a:cubicBezTo>
                    <a:pt x="228" y="180"/>
                    <a:pt x="228" y="180"/>
                    <a:pt x="228" y="180"/>
                  </a:cubicBezTo>
                  <a:cubicBezTo>
                    <a:pt x="181" y="229"/>
                    <a:pt x="181" y="229"/>
                    <a:pt x="181" y="229"/>
                  </a:cubicBezTo>
                  <a:cubicBezTo>
                    <a:pt x="198" y="251"/>
                    <a:pt x="198" y="251"/>
                    <a:pt x="198" y="251"/>
                  </a:cubicBezTo>
                  <a:cubicBezTo>
                    <a:pt x="283" y="166"/>
                    <a:pt x="283" y="166"/>
                    <a:pt x="283" y="166"/>
                  </a:cubicBezTo>
                  <a:cubicBezTo>
                    <a:pt x="198" y="81"/>
                    <a:pt x="198" y="81"/>
                    <a:pt x="198" y="81"/>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grpSp>
          <p:nvGrpSpPr>
            <p:cNvPr id="94" name="METRO ICON - package"/>
            <p:cNvGrpSpPr>
              <a:grpSpLocks noChangeAspect="1"/>
            </p:cNvGrpSpPr>
            <p:nvPr/>
          </p:nvGrpSpPr>
          <p:grpSpPr bwMode="gray">
            <a:xfrm>
              <a:off x="4255680" y="2645228"/>
              <a:ext cx="610092" cy="724485"/>
              <a:chOff x="1983384" y="4326692"/>
              <a:chExt cx="446862" cy="530649"/>
            </a:xfrm>
            <a:solidFill>
              <a:schemeClr val="bg1"/>
            </a:solidFill>
          </p:grpSpPr>
          <p:sp>
            <p:nvSpPr>
              <p:cNvPr id="95"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96"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97"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grpSp>
          <p:nvGrpSpPr>
            <p:cNvPr id="98" name="METRO ICON - gear wheel 2"/>
            <p:cNvGrpSpPr>
              <a:grpSpLocks noChangeAspect="1"/>
            </p:cNvGrpSpPr>
            <p:nvPr/>
          </p:nvGrpSpPr>
          <p:grpSpPr bwMode="gray">
            <a:xfrm>
              <a:off x="7240502" y="2661257"/>
              <a:ext cx="729834" cy="692185"/>
              <a:chOff x="7060957" y="4378201"/>
              <a:chExt cx="572246" cy="542726"/>
            </a:xfrm>
            <a:solidFill>
              <a:schemeClr val="bg1"/>
            </a:solidFill>
          </p:grpSpPr>
          <p:sp>
            <p:nvSpPr>
              <p:cNvPr id="9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0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
          <p:nvSpPr>
            <p:cNvPr id="101" name="METRO ICON - paper airplane"/>
            <p:cNvSpPr>
              <a:spLocks noChangeAspect="1" noEditPoints="1"/>
            </p:cNvSpPr>
            <p:nvPr/>
          </p:nvSpPr>
          <p:spPr bwMode="gray">
            <a:xfrm>
              <a:off x="10188199" y="2716529"/>
              <a:ext cx="810507" cy="658083"/>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87383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56" name="Rechteck 55"/>
          <p:cNvSpPr/>
          <p:nvPr/>
        </p:nvSpPr>
        <p:spPr bwMode="gray">
          <a:xfrm>
            <a:off x="540000" y="2228535"/>
            <a:ext cx="4786055" cy="358171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59" name="Rechteck 58"/>
          <p:cNvSpPr/>
          <p:nvPr/>
        </p:nvSpPr>
        <p:spPr bwMode="gray">
          <a:xfrm>
            <a:off x="5326055" y="2228535"/>
            <a:ext cx="2939862" cy="358171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66" name="Rechteck 65"/>
          <p:cNvSpPr/>
          <p:nvPr/>
        </p:nvSpPr>
        <p:spPr bwMode="gray">
          <a:xfrm>
            <a:off x="8265917" y="2228535"/>
            <a:ext cx="3385159" cy="3581715"/>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3" name="Titel 2"/>
          <p:cNvSpPr>
            <a:spLocks noGrp="1"/>
          </p:cNvSpPr>
          <p:nvPr>
            <p:ph type="title"/>
          </p:nvPr>
        </p:nvSpPr>
        <p:spPr bwMode="gray"/>
        <p:txBody>
          <a:bodyPr/>
          <a:lstStyle/>
          <a:p>
            <a:r>
              <a:rPr lang="de-DE" dirty="0"/>
              <a:t>E-COMMERCE-STRATEGIE</a:t>
            </a:r>
          </a:p>
        </p:txBody>
      </p:sp>
      <p:sp>
        <p:nvSpPr>
          <p:cNvPr id="4" name="Textplatzhalter 3"/>
          <p:cNvSpPr>
            <a:spLocks noGrp="1"/>
          </p:cNvSpPr>
          <p:nvPr>
            <p:ph type="body" sz="quarter" idx="13"/>
          </p:nvPr>
        </p:nvSpPr>
        <p:spPr bwMode="gray"/>
        <p:txBody>
          <a:bodyPr/>
          <a:lstStyle/>
          <a:p>
            <a:r>
              <a:rPr lang="de-DE" dirty="0"/>
              <a:t>Die E-Commerce-Strategie im Detail</a:t>
            </a:r>
          </a:p>
        </p:txBody>
      </p:sp>
      <p:sp>
        <p:nvSpPr>
          <p:cNvPr id="48" name="Rechteck 47"/>
          <p:cNvSpPr/>
          <p:nvPr/>
        </p:nvSpPr>
        <p:spPr bwMode="gray">
          <a:xfrm>
            <a:off x="540000" y="1868693"/>
            <a:ext cx="4786055" cy="3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smtClean="0">
                <a:solidFill>
                  <a:schemeClr val="tx1"/>
                </a:solidFill>
                <a:latin typeface="+mj-lt"/>
              </a:rPr>
              <a:t>IST-ZUSTAND</a:t>
            </a:r>
            <a:endParaRPr lang="de-DE" sz="1400" b="1" dirty="0">
              <a:solidFill>
                <a:schemeClr val="tx1"/>
              </a:solidFill>
              <a:latin typeface="+mj-lt"/>
            </a:endParaRPr>
          </a:p>
        </p:txBody>
      </p:sp>
      <p:sp>
        <p:nvSpPr>
          <p:cNvPr id="9" name="Rechteck 8"/>
          <p:cNvSpPr/>
          <p:nvPr/>
        </p:nvSpPr>
        <p:spPr bwMode="gray">
          <a:xfrm>
            <a:off x="5326055" y="1868693"/>
            <a:ext cx="2939862"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smtClean="0">
                <a:solidFill>
                  <a:schemeClr val="tx1"/>
                </a:solidFill>
                <a:latin typeface="+mj-lt"/>
              </a:rPr>
              <a:t>SOLL-ZUSTAND</a:t>
            </a:r>
            <a:endParaRPr lang="de-DE" sz="1400" b="1" dirty="0">
              <a:solidFill>
                <a:schemeClr val="tx1"/>
              </a:solidFill>
              <a:latin typeface="+mj-lt"/>
            </a:endParaRPr>
          </a:p>
        </p:txBody>
      </p:sp>
      <p:sp>
        <p:nvSpPr>
          <p:cNvPr id="5" name="Richtungspfeil 4"/>
          <p:cNvSpPr/>
          <p:nvPr/>
        </p:nvSpPr>
        <p:spPr bwMode="gray">
          <a:xfrm>
            <a:off x="540000" y="1512000"/>
            <a:ext cx="7907227" cy="356693"/>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latin typeface="Bebas Neue" panose="020B0506020202020201" pitchFamily="34" charset="0"/>
              </a:rPr>
              <a:t>Phase 1</a:t>
            </a:r>
          </a:p>
        </p:txBody>
      </p:sp>
      <p:sp>
        <p:nvSpPr>
          <p:cNvPr id="25" name="Eingekerbter Richtungspfeil 24"/>
          <p:cNvSpPr/>
          <p:nvPr/>
        </p:nvSpPr>
        <p:spPr bwMode="gray">
          <a:xfrm>
            <a:off x="8265917" y="1512000"/>
            <a:ext cx="3561751" cy="356693"/>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latin typeface="Bebas Neue" panose="020B0506020202020201" pitchFamily="34" charset="0"/>
              </a:rPr>
              <a:t>Phase 2</a:t>
            </a:r>
          </a:p>
        </p:txBody>
      </p:sp>
      <p:sp>
        <p:nvSpPr>
          <p:cNvPr id="40" name="Rechteck 39"/>
          <p:cNvSpPr/>
          <p:nvPr/>
        </p:nvSpPr>
        <p:spPr bwMode="gray">
          <a:xfrm>
            <a:off x="8265917" y="1868693"/>
            <a:ext cx="3385159" cy="360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a:solidFill>
                  <a:schemeClr val="tx1"/>
                </a:solidFill>
                <a:latin typeface="+mj-lt"/>
              </a:rPr>
              <a:t>ERFORDERLICHE </a:t>
            </a:r>
            <a:r>
              <a:rPr lang="de-DE" sz="1400" b="1" noProof="1">
                <a:solidFill>
                  <a:schemeClr val="tx1"/>
                </a:solidFill>
                <a:latin typeface="+mj-lt"/>
              </a:rPr>
              <a:t>MAßNAHMEN</a:t>
            </a:r>
          </a:p>
        </p:txBody>
      </p:sp>
      <p:sp>
        <p:nvSpPr>
          <p:cNvPr id="49" name="Rechteck 48"/>
          <p:cNvSpPr/>
          <p:nvPr/>
        </p:nvSpPr>
        <p:spPr bwMode="gray">
          <a:xfrm>
            <a:off x="5475305" y="3956535"/>
            <a:ext cx="2646613" cy="360850"/>
          </a:xfrm>
          <a:prstGeom prst="rect">
            <a:avLst/>
          </a:prstGeom>
          <a:solidFill>
            <a:schemeClr val="bg1">
              <a:lumMod val="65000"/>
            </a:schemeClr>
          </a:solidFill>
        </p:spPr>
        <p:txBody>
          <a:bodyPr wrap="square" lIns="0" tIns="72000" rIns="0" bIns="72000">
            <a:noAutofit/>
          </a:bodyPr>
          <a:lstStyle/>
          <a:p>
            <a:pPr algn="ctr"/>
            <a:r>
              <a:rPr lang="de-DE" sz="1400" dirty="0">
                <a:latin typeface="Bebas Neue" panose="020B0506020202020201" pitchFamily="34" charset="0"/>
              </a:rPr>
              <a:t>STRATEGISCHE GESTALTUNG</a:t>
            </a:r>
          </a:p>
        </p:txBody>
      </p:sp>
      <p:sp>
        <p:nvSpPr>
          <p:cNvPr id="51" name="Rechteck 50"/>
          <p:cNvSpPr/>
          <p:nvPr/>
        </p:nvSpPr>
        <p:spPr bwMode="gray">
          <a:xfrm>
            <a:off x="8409918" y="3956535"/>
            <a:ext cx="3097158" cy="360850"/>
          </a:xfrm>
          <a:prstGeom prst="rect">
            <a:avLst/>
          </a:prstGeom>
          <a:solidFill>
            <a:schemeClr val="tx2">
              <a:lumMod val="60000"/>
              <a:lumOff val="40000"/>
            </a:schemeClr>
          </a:solidFill>
        </p:spPr>
        <p:txBody>
          <a:bodyPr wrap="square" lIns="0" tIns="72000" rIns="0" bIns="72000">
            <a:noAutofit/>
          </a:bodyPr>
          <a:lstStyle/>
          <a:p>
            <a:pPr algn="ctr"/>
            <a:r>
              <a:rPr lang="de-DE" sz="1400" dirty="0">
                <a:solidFill>
                  <a:schemeClr val="bg1"/>
                </a:solidFill>
                <a:latin typeface="Bebas Neue" panose="020B0506020202020201" pitchFamily="34" charset="0"/>
              </a:rPr>
              <a:t>IMPLEMENTIERUNG</a:t>
            </a:r>
          </a:p>
        </p:txBody>
      </p:sp>
      <p:grpSp>
        <p:nvGrpSpPr>
          <p:cNvPr id="16" name="Gruppieren 15"/>
          <p:cNvGrpSpPr/>
          <p:nvPr/>
        </p:nvGrpSpPr>
        <p:grpSpPr bwMode="gray">
          <a:xfrm>
            <a:off x="684000" y="2372535"/>
            <a:ext cx="5551752" cy="1440000"/>
            <a:chOff x="684000" y="2498882"/>
            <a:chExt cx="5551752" cy="1440000"/>
          </a:xfrm>
        </p:grpSpPr>
        <p:sp>
          <p:nvSpPr>
            <p:cNvPr id="44" name="Rechteck 43"/>
            <p:cNvSpPr/>
            <p:nvPr/>
          </p:nvSpPr>
          <p:spPr bwMode="gray">
            <a:xfrm>
              <a:off x="684000" y="2498882"/>
              <a:ext cx="5551752" cy="360000"/>
            </a:xfrm>
            <a:prstGeom prst="rect">
              <a:avLst/>
            </a:prstGeom>
            <a:solidFill>
              <a:schemeClr val="tx2">
                <a:lumMod val="75000"/>
              </a:schemeClr>
            </a:solidFill>
          </p:spPr>
          <p:txBody>
            <a:bodyPr wrap="square" tIns="72000" bIns="72000">
              <a:noAutofit/>
            </a:bodyPr>
            <a:lstStyle/>
            <a:p>
              <a:pPr algn="ctr"/>
              <a:r>
                <a:rPr lang="de-DE" sz="1600" dirty="0">
                  <a:solidFill>
                    <a:schemeClr val="bg1"/>
                  </a:solidFill>
                  <a:latin typeface="Bebas Neue" panose="020B0506020202020201" pitchFamily="34" charset="0"/>
                </a:rPr>
                <a:t>STRATEGISCHE ANALYSE</a:t>
              </a:r>
            </a:p>
          </p:txBody>
        </p:sp>
        <p:sp>
          <p:nvSpPr>
            <p:cNvPr id="55" name="Rechteck 54"/>
            <p:cNvSpPr/>
            <p:nvPr/>
          </p:nvSpPr>
          <p:spPr bwMode="gray">
            <a:xfrm>
              <a:off x="684000" y="2858882"/>
              <a:ext cx="3732358" cy="540000"/>
            </a:xfrm>
            <a:prstGeom prst="rect">
              <a:avLst/>
            </a:prstGeom>
            <a:solidFill>
              <a:schemeClr val="tx2">
                <a:lumMod val="60000"/>
                <a:lumOff val="40000"/>
              </a:schemeClr>
            </a:solidFill>
            <a:ln w="25400">
              <a:noFill/>
            </a:ln>
          </p:spPr>
          <p:txBody>
            <a:bodyPr wrap="square" lIns="0" tIns="0" rIns="0" bIns="0" anchor="ctr" anchorCtr="0">
              <a:noAutofit/>
            </a:bodyPr>
            <a:lstStyle/>
            <a:p>
              <a:pPr algn="ctr"/>
              <a:r>
                <a:rPr lang="de-DE" sz="1400" b="1" dirty="0">
                  <a:solidFill>
                    <a:schemeClr val="bg1"/>
                  </a:solidFill>
                  <a:latin typeface="+mj-lt"/>
                </a:rPr>
                <a:t>Analyse der internen Ressourcen</a:t>
              </a:r>
            </a:p>
            <a:p>
              <a:pPr algn="ctr"/>
              <a:r>
                <a:rPr lang="de-DE" sz="1400" dirty="0">
                  <a:solidFill>
                    <a:schemeClr val="bg1"/>
                  </a:solidFill>
                </a:rPr>
                <a:t>Wie leistungsstark ist das Unternehmen?</a:t>
              </a:r>
            </a:p>
          </p:txBody>
        </p:sp>
        <p:sp>
          <p:nvSpPr>
            <p:cNvPr id="57" name="Rechteck 56"/>
            <p:cNvSpPr/>
            <p:nvPr/>
          </p:nvSpPr>
          <p:spPr bwMode="gray">
            <a:xfrm>
              <a:off x="684000" y="3398882"/>
              <a:ext cx="3732358" cy="540000"/>
            </a:xfrm>
            <a:prstGeom prst="rect">
              <a:avLst/>
            </a:prstGeom>
            <a:solidFill>
              <a:schemeClr val="tx2">
                <a:lumMod val="40000"/>
                <a:lumOff val="60000"/>
              </a:schemeClr>
            </a:solidFill>
            <a:ln w="25400">
              <a:noFill/>
            </a:ln>
          </p:spPr>
          <p:txBody>
            <a:bodyPr wrap="square" lIns="0" tIns="0" rIns="0" bIns="0" anchor="ctr" anchorCtr="0">
              <a:noAutofit/>
            </a:bodyPr>
            <a:lstStyle/>
            <a:p>
              <a:pPr algn="ctr"/>
              <a:r>
                <a:rPr lang="de-DE" sz="1400" b="1" dirty="0">
                  <a:solidFill>
                    <a:schemeClr val="bg1"/>
                  </a:solidFill>
                  <a:latin typeface="+mj-lt"/>
                </a:rPr>
                <a:t>Analyse der externen Marktsituation</a:t>
              </a:r>
            </a:p>
            <a:p>
              <a:pPr algn="ctr"/>
              <a:r>
                <a:rPr lang="de-DE" sz="1400" dirty="0">
                  <a:solidFill>
                    <a:schemeClr val="bg1"/>
                  </a:solidFill>
                </a:rPr>
                <a:t>Was verlangt der Markt?</a:t>
              </a:r>
            </a:p>
          </p:txBody>
        </p:sp>
        <p:sp>
          <p:nvSpPr>
            <p:cNvPr id="58" name="Rechteck 57"/>
            <p:cNvSpPr/>
            <p:nvPr/>
          </p:nvSpPr>
          <p:spPr bwMode="gray">
            <a:xfrm>
              <a:off x="4416358" y="2858882"/>
              <a:ext cx="1819394" cy="1080000"/>
            </a:xfrm>
            <a:prstGeom prst="rect">
              <a:avLst/>
            </a:prstGeom>
            <a:solidFill>
              <a:schemeClr val="bg1"/>
            </a:solidFill>
          </p:spPr>
          <p:txBody>
            <a:bodyPr wrap="square" lIns="0" tIns="0" rIns="0" bIns="0" anchor="ctr" anchorCtr="0">
              <a:noAutofit/>
            </a:bodyPr>
            <a:lstStyle/>
            <a:p>
              <a:pPr algn="ctr">
                <a:lnSpc>
                  <a:spcPct val="90000"/>
                </a:lnSpc>
              </a:pPr>
              <a:r>
                <a:rPr lang="de-DE" sz="1400" b="1" dirty="0">
                  <a:latin typeface="+mj-lt"/>
                </a:rPr>
                <a:t>Bündelung zu einem Portfolio</a:t>
              </a:r>
            </a:p>
            <a:p>
              <a:pPr algn="ctr">
                <a:lnSpc>
                  <a:spcPct val="90000"/>
                </a:lnSpc>
              </a:pPr>
              <a:r>
                <a:rPr lang="de-DE" sz="1400" dirty="0"/>
                <a:t>Wie sieht die aktuelle Gesamtsituation aus?</a:t>
              </a:r>
            </a:p>
          </p:txBody>
        </p:sp>
      </p:grpSp>
      <p:sp>
        <p:nvSpPr>
          <p:cNvPr id="64" name="Rechteck 63"/>
          <p:cNvSpPr/>
          <p:nvPr/>
        </p:nvSpPr>
        <p:spPr bwMode="gray">
          <a:xfrm>
            <a:off x="8409917" y="4317385"/>
            <a:ext cx="3097159" cy="612000"/>
          </a:xfrm>
          <a:prstGeom prst="rect">
            <a:avLst/>
          </a:prstGeom>
          <a:solidFill>
            <a:schemeClr val="tx2">
              <a:lumMod val="40000"/>
              <a:lumOff val="60000"/>
            </a:schemeClr>
          </a:solidFill>
        </p:spPr>
        <p:txBody>
          <a:bodyPr wrap="square" lIns="0" tIns="0" rIns="0" bIns="0" anchor="ctr" anchorCtr="0">
            <a:noAutofit/>
          </a:bodyPr>
          <a:lstStyle/>
          <a:p>
            <a:pPr algn="ctr"/>
            <a:r>
              <a:rPr lang="de-DE" sz="1000" b="1" dirty="0">
                <a:solidFill>
                  <a:schemeClr val="bg1"/>
                </a:solidFill>
                <a:latin typeface="+mj-lt"/>
              </a:rPr>
              <a:t>Kontrolle und Steuerung</a:t>
            </a:r>
          </a:p>
          <a:p>
            <a:pPr algn="ctr"/>
            <a:r>
              <a:rPr lang="de-DE" sz="1000" dirty="0">
                <a:solidFill>
                  <a:schemeClr val="bg1"/>
                </a:solidFill>
              </a:rPr>
              <a:t>Wie kann die Umsetzung </a:t>
            </a:r>
            <a:br>
              <a:rPr lang="de-DE" sz="1000" dirty="0">
                <a:solidFill>
                  <a:schemeClr val="bg1"/>
                </a:solidFill>
              </a:rPr>
            </a:br>
            <a:r>
              <a:rPr lang="de-DE" sz="1000" dirty="0">
                <a:solidFill>
                  <a:schemeClr val="bg1"/>
                </a:solidFill>
              </a:rPr>
              <a:t>gestaltet werden?</a:t>
            </a:r>
          </a:p>
        </p:txBody>
      </p:sp>
      <p:sp>
        <p:nvSpPr>
          <p:cNvPr id="65" name="Rechteck 64"/>
          <p:cNvSpPr/>
          <p:nvPr/>
        </p:nvSpPr>
        <p:spPr bwMode="gray">
          <a:xfrm>
            <a:off x="8409917" y="4929385"/>
            <a:ext cx="3097159" cy="612000"/>
          </a:xfrm>
          <a:prstGeom prst="rect">
            <a:avLst/>
          </a:prstGeom>
          <a:solidFill>
            <a:schemeClr val="tx2">
              <a:lumMod val="20000"/>
              <a:lumOff val="80000"/>
            </a:schemeClr>
          </a:solidFill>
        </p:spPr>
        <p:txBody>
          <a:bodyPr wrap="square" lIns="0" tIns="0" rIns="0" bIns="0" anchor="ctr" anchorCtr="0">
            <a:noAutofit/>
          </a:bodyPr>
          <a:lstStyle/>
          <a:p>
            <a:pPr algn="ctr"/>
            <a:r>
              <a:rPr lang="de-DE" sz="1000" b="1" dirty="0">
                <a:latin typeface="+mj-lt"/>
              </a:rPr>
              <a:t>Strategiekonforme Maßnahmen</a:t>
            </a:r>
          </a:p>
          <a:p>
            <a:pPr algn="ctr"/>
            <a:r>
              <a:rPr lang="de-DE" sz="1000" dirty="0"/>
              <a:t>Welche Maßnahmen sind zur Erreichung </a:t>
            </a:r>
            <a:r>
              <a:rPr lang="de-DE" sz="1000" dirty="0" smtClean="0"/>
              <a:t/>
            </a:r>
            <a:br>
              <a:rPr lang="de-DE" sz="1000" dirty="0" smtClean="0"/>
            </a:br>
            <a:r>
              <a:rPr lang="de-DE" sz="1000" dirty="0" smtClean="0"/>
              <a:t>der </a:t>
            </a:r>
            <a:r>
              <a:rPr lang="de-DE" sz="1000" dirty="0"/>
              <a:t>Ziele erforderlich?</a:t>
            </a:r>
          </a:p>
        </p:txBody>
      </p:sp>
      <p:sp>
        <p:nvSpPr>
          <p:cNvPr id="62" name="Rechteck 61"/>
          <p:cNvSpPr/>
          <p:nvPr/>
        </p:nvSpPr>
        <p:spPr bwMode="gray">
          <a:xfrm>
            <a:off x="5475304" y="4317385"/>
            <a:ext cx="2646613" cy="612000"/>
          </a:xfrm>
          <a:prstGeom prst="rect">
            <a:avLst/>
          </a:prstGeom>
          <a:solidFill>
            <a:schemeClr val="bg1">
              <a:lumMod val="75000"/>
            </a:schemeClr>
          </a:solidFill>
        </p:spPr>
        <p:txBody>
          <a:bodyPr wrap="square" lIns="0" tIns="0" rIns="0" bIns="0" anchor="ctr" anchorCtr="0">
            <a:noAutofit/>
          </a:bodyPr>
          <a:lstStyle/>
          <a:p>
            <a:pPr algn="ctr"/>
            <a:r>
              <a:rPr lang="de-DE" sz="1000" b="1" dirty="0">
                <a:latin typeface="+mj-lt"/>
              </a:rPr>
              <a:t>Strategische Positionierung</a:t>
            </a:r>
          </a:p>
          <a:p>
            <a:pPr algn="ctr"/>
            <a:r>
              <a:rPr lang="de-DE" sz="1000" dirty="0"/>
              <a:t>Wie kann sich das Unternehmen positionieren, </a:t>
            </a:r>
            <a:r>
              <a:rPr lang="de-DE" sz="1000" dirty="0" smtClean="0"/>
              <a:t/>
            </a:r>
            <a:br>
              <a:rPr lang="de-DE" sz="1000" dirty="0" smtClean="0"/>
            </a:br>
            <a:r>
              <a:rPr lang="de-DE" sz="1000" dirty="0" smtClean="0"/>
              <a:t>um </a:t>
            </a:r>
            <a:r>
              <a:rPr lang="de-DE" sz="1000" dirty="0"/>
              <a:t>Erfolg zu erzielen?</a:t>
            </a:r>
          </a:p>
        </p:txBody>
      </p:sp>
      <p:sp>
        <p:nvSpPr>
          <p:cNvPr id="63" name="Rechteck 62"/>
          <p:cNvSpPr/>
          <p:nvPr/>
        </p:nvSpPr>
        <p:spPr bwMode="gray">
          <a:xfrm>
            <a:off x="5475304" y="4929385"/>
            <a:ext cx="2646613" cy="612000"/>
          </a:xfrm>
          <a:prstGeom prst="rect">
            <a:avLst/>
          </a:prstGeom>
          <a:solidFill>
            <a:schemeClr val="bg1">
              <a:lumMod val="85000"/>
            </a:schemeClr>
          </a:solidFill>
        </p:spPr>
        <p:txBody>
          <a:bodyPr wrap="square" lIns="0" tIns="0" rIns="0" bIns="0" anchor="ctr" anchorCtr="0">
            <a:noAutofit/>
          </a:bodyPr>
          <a:lstStyle/>
          <a:p>
            <a:pPr algn="ctr"/>
            <a:r>
              <a:rPr lang="de-DE" sz="1000" b="1" dirty="0">
                <a:latin typeface="+mj-lt"/>
              </a:rPr>
              <a:t>Strategische Planung</a:t>
            </a:r>
          </a:p>
          <a:p>
            <a:pPr algn="ctr"/>
            <a:r>
              <a:rPr lang="de-DE" sz="1000" dirty="0"/>
              <a:t>Welche Ziele sollte das Unternehmen </a:t>
            </a:r>
            <a:br>
              <a:rPr lang="de-DE" sz="1000" dirty="0"/>
            </a:br>
            <a:r>
              <a:rPr lang="de-DE" sz="1000" dirty="0"/>
              <a:t>verfolgen?</a:t>
            </a:r>
          </a:p>
        </p:txBody>
      </p:sp>
    </p:spTree>
    <p:extLst>
      <p:ext uri="{BB962C8B-B14F-4D97-AF65-F5344CB8AC3E}">
        <p14:creationId xmlns:p14="http://schemas.microsoft.com/office/powerpoint/2010/main" val="331213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E-COMMERCE-STRATEGIE</a:t>
            </a:r>
          </a:p>
        </p:txBody>
      </p:sp>
      <p:sp>
        <p:nvSpPr>
          <p:cNvPr id="4" name="Textplatzhalter 3"/>
          <p:cNvSpPr>
            <a:spLocks noGrp="1"/>
          </p:cNvSpPr>
          <p:nvPr>
            <p:ph type="body" sz="quarter" idx="13"/>
          </p:nvPr>
        </p:nvSpPr>
        <p:spPr bwMode="gray"/>
        <p:txBody>
          <a:bodyPr/>
          <a:lstStyle/>
          <a:p>
            <a:r>
              <a:rPr lang="de-DE" dirty="0"/>
              <a:t>Die Strategie und ihre Themengebiete</a:t>
            </a:r>
          </a:p>
        </p:txBody>
      </p:sp>
      <p:grpSp>
        <p:nvGrpSpPr>
          <p:cNvPr id="2" name="Gruppieren 1"/>
          <p:cNvGrpSpPr/>
          <p:nvPr/>
        </p:nvGrpSpPr>
        <p:grpSpPr bwMode="gray">
          <a:xfrm>
            <a:off x="540000" y="1510834"/>
            <a:ext cx="11097151" cy="4702352"/>
            <a:chOff x="552084" y="1577509"/>
            <a:chExt cx="10841261" cy="4702352"/>
          </a:xfrm>
        </p:grpSpPr>
        <p:sp>
          <p:nvSpPr>
            <p:cNvPr id="6" name="Flussdiagramm: Zusammenführen 5"/>
            <p:cNvSpPr/>
            <p:nvPr/>
          </p:nvSpPr>
          <p:spPr bwMode="gray">
            <a:xfrm rot="16200000">
              <a:off x="4809535" y="-2677013"/>
              <a:ext cx="2329287" cy="10838332"/>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10" name="Flussdiagramm: Zusammenführen 9"/>
            <p:cNvSpPr/>
            <p:nvPr/>
          </p:nvSpPr>
          <p:spPr bwMode="gray">
            <a:xfrm rot="16200000">
              <a:off x="4800315" y="-294729"/>
              <a:ext cx="2329287" cy="10819894"/>
            </a:xfrm>
            <a:prstGeom prst="flowChartMerg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 name="Rechteck 7"/>
            <p:cNvSpPr/>
            <p:nvPr/>
          </p:nvSpPr>
          <p:spPr bwMode="gray">
            <a:xfrm>
              <a:off x="555012"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1. Ausgangslage</a:t>
              </a:r>
            </a:p>
          </p:txBody>
        </p:sp>
        <p:sp>
          <p:nvSpPr>
            <p:cNvPr id="12" name="Rechteck 11"/>
            <p:cNvSpPr/>
            <p:nvPr/>
          </p:nvSpPr>
          <p:spPr bwMode="gray">
            <a:xfrm>
              <a:off x="2521164"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2. Traffic</a:t>
              </a:r>
            </a:p>
          </p:txBody>
        </p:sp>
        <p:sp>
          <p:nvSpPr>
            <p:cNvPr id="14" name="Rechteck 13"/>
            <p:cNvSpPr/>
            <p:nvPr/>
          </p:nvSpPr>
          <p:spPr bwMode="gray">
            <a:xfrm>
              <a:off x="4502366"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3. Konversion</a:t>
              </a:r>
            </a:p>
          </p:txBody>
        </p:sp>
        <p:sp>
          <p:nvSpPr>
            <p:cNvPr id="15" name="Rechteck 14"/>
            <p:cNvSpPr/>
            <p:nvPr/>
          </p:nvSpPr>
          <p:spPr bwMode="gray">
            <a:xfrm>
              <a:off x="6529190"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4. Warenkorb</a:t>
              </a:r>
            </a:p>
          </p:txBody>
        </p:sp>
        <p:sp>
          <p:nvSpPr>
            <p:cNvPr id="17" name="Rechteck 16"/>
            <p:cNvSpPr/>
            <p:nvPr/>
          </p:nvSpPr>
          <p:spPr bwMode="gray">
            <a:xfrm>
              <a:off x="8506707" y="2501153"/>
              <a:ext cx="2049234"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solidFill>
                    <a:schemeClr val="bg1"/>
                  </a:solidFill>
                  <a:latin typeface="Bebas Neue" panose="020B0506020202020201" pitchFamily="34" charset="0"/>
                </a:rPr>
                <a:t>5. Kundenbindung</a:t>
              </a:r>
            </a:p>
          </p:txBody>
        </p:sp>
        <p:sp>
          <p:nvSpPr>
            <p:cNvPr id="23" name="Rechteck 22"/>
            <p:cNvSpPr/>
            <p:nvPr/>
          </p:nvSpPr>
          <p:spPr bwMode="gray">
            <a:xfrm>
              <a:off x="555012"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100" dirty="0">
                  <a:solidFill>
                    <a:schemeClr val="bg1"/>
                  </a:solidFill>
                </a:rPr>
                <a:t>Ziele, Ressourcen, Kunden, Systemplattform</a:t>
              </a:r>
            </a:p>
          </p:txBody>
        </p:sp>
        <p:sp>
          <p:nvSpPr>
            <p:cNvPr id="24" name="Rechteck 23"/>
            <p:cNvSpPr/>
            <p:nvPr/>
          </p:nvSpPr>
          <p:spPr bwMode="gray">
            <a:xfrm>
              <a:off x="2521164"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100" dirty="0">
                  <a:solidFill>
                    <a:schemeClr val="bg1"/>
                  </a:solidFill>
                </a:rPr>
                <a:t>Offline- und Onlinekommunikation</a:t>
              </a:r>
            </a:p>
          </p:txBody>
        </p:sp>
        <p:sp>
          <p:nvSpPr>
            <p:cNvPr id="25" name="Rechteck 24"/>
            <p:cNvSpPr/>
            <p:nvPr/>
          </p:nvSpPr>
          <p:spPr bwMode="gray">
            <a:xfrm>
              <a:off x="4502366"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100" dirty="0">
                  <a:solidFill>
                    <a:schemeClr val="bg1"/>
                  </a:solidFill>
                </a:rPr>
                <a:t>Informationsstruktur, gute Suchfunktion</a:t>
              </a:r>
            </a:p>
          </p:txBody>
        </p:sp>
        <p:sp>
          <p:nvSpPr>
            <p:cNvPr id="26" name="Rechteck 25"/>
            <p:cNvSpPr/>
            <p:nvPr/>
          </p:nvSpPr>
          <p:spPr bwMode="gray">
            <a:xfrm>
              <a:off x="6529190"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100" dirty="0">
                  <a:solidFill>
                    <a:schemeClr val="bg1"/>
                  </a:solidFill>
                </a:rPr>
                <a:t>Bewertungen, Empfehlungen, Spezialangebote, Gutscheine</a:t>
              </a:r>
            </a:p>
          </p:txBody>
        </p:sp>
        <p:sp>
          <p:nvSpPr>
            <p:cNvPr id="27" name="Rechteck 26"/>
            <p:cNvSpPr/>
            <p:nvPr/>
          </p:nvSpPr>
          <p:spPr bwMode="gray">
            <a:xfrm>
              <a:off x="8506707"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100" dirty="0" smtClean="0">
                  <a:solidFill>
                    <a:schemeClr val="bg1"/>
                  </a:solidFill>
                </a:rPr>
                <a:t>Kunden-Support, Service</a:t>
              </a:r>
              <a:r>
                <a:rPr lang="de-DE" sz="1100" dirty="0">
                  <a:solidFill>
                    <a:schemeClr val="bg1"/>
                  </a:solidFill>
                </a:rPr>
                <a:t>, Kundenbindungsprogramme</a:t>
              </a:r>
            </a:p>
          </p:txBody>
        </p:sp>
        <p:cxnSp>
          <p:nvCxnSpPr>
            <p:cNvPr id="28" name="Gerade Verbindung 27"/>
            <p:cNvCxnSpPr>
              <a:stCxn id="8" idx="2"/>
              <a:endCxn id="23" idx="0"/>
            </p:cNvCxnSpPr>
            <p:nvPr/>
          </p:nvCxnSpPr>
          <p:spPr bwMode="gray">
            <a:xfrm>
              <a:off x="1467571" y="3012141"/>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a:off x="3453493" y="3012140"/>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a:off x="5414924"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bwMode="gray">
            <a:xfrm>
              <a:off x="7441748"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bwMode="gray">
            <a:xfrm>
              <a:off x="9537648"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bwMode="gray">
            <a:xfrm>
              <a:off x="555012" y="2012761"/>
              <a:ext cx="3791269" cy="369332"/>
            </a:xfrm>
            <a:prstGeom prst="rect">
              <a:avLst/>
            </a:prstGeom>
            <a:noFill/>
          </p:spPr>
          <p:txBody>
            <a:bodyPr wrap="square" rtlCol="0">
              <a:spAutoFit/>
            </a:bodyPr>
            <a:lstStyle/>
            <a:p>
              <a:r>
                <a:rPr lang="de-DE" b="1" dirty="0">
                  <a:latin typeface="+mj-lt"/>
                </a:rPr>
                <a:t>STRATEGISCHE/ANALYTISCHE EBENE</a:t>
              </a:r>
            </a:p>
          </p:txBody>
        </p:sp>
        <p:sp>
          <p:nvSpPr>
            <p:cNvPr id="35" name="Textfeld 34"/>
            <p:cNvSpPr txBox="1"/>
            <p:nvPr/>
          </p:nvSpPr>
          <p:spPr bwMode="gray">
            <a:xfrm>
              <a:off x="552084" y="5559981"/>
              <a:ext cx="3559788" cy="369332"/>
            </a:xfrm>
            <a:prstGeom prst="rect">
              <a:avLst/>
            </a:prstGeom>
            <a:noFill/>
          </p:spPr>
          <p:txBody>
            <a:bodyPr wrap="square" rtlCol="0">
              <a:spAutoFit/>
            </a:bodyPr>
            <a:lstStyle/>
            <a:p>
              <a:r>
                <a:rPr lang="de-DE" b="1" dirty="0">
                  <a:latin typeface="+mj-lt"/>
                </a:rPr>
                <a:t>Themenfelder</a:t>
              </a:r>
            </a:p>
          </p:txBody>
        </p:sp>
      </p:grpSp>
    </p:spTree>
    <p:extLst>
      <p:ext uri="{BB962C8B-B14F-4D97-AF65-F5344CB8AC3E}">
        <p14:creationId xmlns:p14="http://schemas.microsoft.com/office/powerpoint/2010/main" val="71943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E-COMMERCE-STRATEGIE</a:t>
            </a:r>
          </a:p>
        </p:txBody>
      </p:sp>
      <p:sp>
        <p:nvSpPr>
          <p:cNvPr id="4" name="Textplatzhalter 3"/>
          <p:cNvSpPr>
            <a:spLocks noGrp="1"/>
          </p:cNvSpPr>
          <p:nvPr>
            <p:ph type="body" sz="quarter" idx="13"/>
          </p:nvPr>
        </p:nvSpPr>
        <p:spPr bwMode="gray"/>
        <p:txBody>
          <a:bodyPr/>
          <a:lstStyle/>
          <a:p>
            <a:r>
              <a:rPr lang="de-DE" dirty="0"/>
              <a:t>Das optimale E-Commerce-Shopsystem</a:t>
            </a:r>
          </a:p>
        </p:txBody>
      </p:sp>
      <p:sp>
        <p:nvSpPr>
          <p:cNvPr id="33" name="Freihandform: Form 32"/>
          <p:cNvSpPr/>
          <p:nvPr/>
        </p:nvSpPr>
        <p:spPr bwMode="gray">
          <a:xfrm>
            <a:off x="6511883" y="1506995"/>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bg1"/>
                </a:solidFill>
              </a:rPr>
              <a:t>Die Kunden dort abholen, wo sie sich befinden</a:t>
            </a:r>
            <a:endParaRPr lang="de-DE" sz="1400" kern="1200" dirty="0"/>
          </a:p>
        </p:txBody>
      </p:sp>
      <p:sp>
        <p:nvSpPr>
          <p:cNvPr id="34" name="Freihandform: Form 33"/>
          <p:cNvSpPr/>
          <p:nvPr/>
        </p:nvSpPr>
        <p:spPr bwMode="gray">
          <a:xfrm>
            <a:off x="6512021" y="3876816"/>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bg1"/>
                </a:solidFill>
              </a:rPr>
              <a:t>Die Kunden zum Kaufen motivieren</a:t>
            </a:r>
            <a:endParaRPr lang="de-DE" sz="1400" kern="1200" dirty="0"/>
          </a:p>
        </p:txBody>
      </p:sp>
      <p:sp>
        <p:nvSpPr>
          <p:cNvPr id="35" name="Freihandform: Form 34"/>
          <p:cNvSpPr/>
          <p:nvPr/>
        </p:nvSpPr>
        <p:spPr bwMode="gray">
          <a:xfrm>
            <a:off x="3746298" y="3881713"/>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bg1"/>
                </a:solidFill>
              </a:rPr>
              <a:t>Den Kunden einfachen Einkauf ermöglichen</a:t>
            </a:r>
            <a:endParaRPr lang="de-DE" sz="1400" kern="1200" dirty="0"/>
          </a:p>
        </p:txBody>
      </p:sp>
      <p:sp>
        <p:nvSpPr>
          <p:cNvPr id="36" name="Freihandform: Form 35"/>
          <p:cNvSpPr/>
          <p:nvPr/>
        </p:nvSpPr>
        <p:spPr bwMode="gray">
          <a:xfrm>
            <a:off x="3744808" y="1511998"/>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bg1"/>
                </a:solidFill>
              </a:rPr>
              <a:t>Verwaltung von Produkten und Bestellungen</a:t>
            </a:r>
            <a:endParaRPr lang="de-DE" sz="1400" kern="1200" dirty="0"/>
          </a:p>
        </p:txBody>
      </p:sp>
      <p:sp>
        <p:nvSpPr>
          <p:cNvPr id="37" name="Freihandform: Form 36"/>
          <p:cNvSpPr/>
          <p:nvPr/>
        </p:nvSpPr>
        <p:spPr bwMode="gray">
          <a:xfrm>
            <a:off x="4903113" y="2481732"/>
            <a:ext cx="2384186" cy="2384186"/>
          </a:xfrm>
          <a:custGeom>
            <a:avLst/>
            <a:gdLst>
              <a:gd name="connsiteX0" fmla="*/ 0 w 2384186"/>
              <a:gd name="connsiteY0" fmla="*/ 1192093 h 2384186"/>
              <a:gd name="connsiteX1" fmla="*/ 1192093 w 2384186"/>
              <a:gd name="connsiteY1" fmla="*/ 0 h 2384186"/>
              <a:gd name="connsiteX2" fmla="*/ 2384186 w 2384186"/>
              <a:gd name="connsiteY2" fmla="*/ 1192093 h 2384186"/>
              <a:gd name="connsiteX3" fmla="*/ 1192093 w 2384186"/>
              <a:gd name="connsiteY3" fmla="*/ 2384186 h 2384186"/>
              <a:gd name="connsiteX4" fmla="*/ 0 w 2384186"/>
              <a:gd name="connsiteY4" fmla="*/ 1192093 h 238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186" h="2384186">
                <a:moveTo>
                  <a:pt x="0" y="1192093"/>
                </a:moveTo>
                <a:cubicBezTo>
                  <a:pt x="0" y="533718"/>
                  <a:pt x="533718" y="0"/>
                  <a:pt x="1192093" y="0"/>
                </a:cubicBezTo>
                <a:cubicBezTo>
                  <a:pt x="1850468" y="0"/>
                  <a:pt x="2384186" y="533718"/>
                  <a:pt x="2384186" y="1192093"/>
                </a:cubicBezTo>
                <a:cubicBezTo>
                  <a:pt x="2384186" y="1850468"/>
                  <a:pt x="1850468" y="2384186"/>
                  <a:pt x="1192093" y="2384186"/>
                </a:cubicBezTo>
                <a:cubicBezTo>
                  <a:pt x="533718" y="2384186"/>
                  <a:pt x="0" y="1850468"/>
                  <a:pt x="0" y="1192093"/>
                </a:cubicBezTo>
                <a:close/>
              </a:path>
            </a:pathLst>
          </a:custGeom>
          <a:solidFill>
            <a:schemeClr val="accent3">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de-DE" sz="3200" kern="1200" noProof="1">
                <a:solidFill>
                  <a:prstClr val="white"/>
                </a:solidFill>
                <a:latin typeface="Bebas Neue" panose="020B0506020202020201" pitchFamily="34" charset="0"/>
              </a:rPr>
              <a:t>shopsystem</a:t>
            </a:r>
            <a:endParaRPr lang="de-DE" sz="3200" kern="1200" noProof="1"/>
          </a:p>
        </p:txBody>
      </p:sp>
      <p:grpSp>
        <p:nvGrpSpPr>
          <p:cNvPr id="38" name="Gruppieren 37"/>
          <p:cNvGrpSpPr/>
          <p:nvPr/>
        </p:nvGrpSpPr>
        <p:grpSpPr bwMode="gray">
          <a:xfrm>
            <a:off x="7478371" y="1628174"/>
            <a:ext cx="4171441" cy="1809350"/>
            <a:chOff x="6844271" y="1628174"/>
            <a:chExt cx="4171441" cy="1809350"/>
          </a:xfrm>
        </p:grpSpPr>
        <p:sp>
          <p:nvSpPr>
            <p:cNvPr id="39" name="Textfeld 38"/>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ONLINE MARKETING</a:t>
              </a:r>
            </a:p>
          </p:txBody>
        </p:sp>
        <p:sp>
          <p:nvSpPr>
            <p:cNvPr id="40" name="Textfeld 39"/>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SOCIAL MEDIA</a:t>
              </a:r>
            </a:p>
          </p:txBody>
        </p:sp>
        <p:sp>
          <p:nvSpPr>
            <p:cNvPr id="41" name="Textfeld 40"/>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SEO &amp; MOBILE</a:t>
              </a:r>
            </a:p>
          </p:txBody>
        </p:sp>
        <p:sp>
          <p:nvSpPr>
            <p:cNvPr id="42" name="Textfeld 41"/>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SCHNITTSTELLEN</a:t>
              </a:r>
            </a:p>
          </p:txBody>
        </p:sp>
        <p:cxnSp>
          <p:nvCxnSpPr>
            <p:cNvPr id="43" name="Gerader Verbinder 42"/>
            <p:cNvCxnSpPr>
              <a:cxnSpLocks/>
            </p:cNvCxnSpPr>
            <p:nvPr/>
          </p:nvCxnSpPr>
          <p:spPr bwMode="gray">
            <a:xfrm>
              <a:off x="6844271" y="3430447"/>
              <a:ext cx="4171441"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4" name="Gerader Verbinder 43"/>
            <p:cNvCxnSpPr>
              <a:cxnSpLocks/>
            </p:cNvCxnSpPr>
            <p:nvPr/>
          </p:nvCxnSpPr>
          <p:spPr bwMode="gray">
            <a:xfrm>
              <a:off x="7694112" y="2957977"/>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Gerader Verbinder 48"/>
            <p:cNvCxnSpPr>
              <a:cxnSpLocks/>
              <a:stCxn id="33" idx="2"/>
            </p:cNvCxnSpPr>
            <p:nvPr/>
          </p:nvCxnSpPr>
          <p:spPr bwMode="gray">
            <a:xfrm>
              <a:off x="7810760" y="2473484"/>
              <a:ext cx="3204952" cy="250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Gerader Verbinder 49"/>
            <p:cNvCxnSpPr>
              <a:cxnSpLocks/>
            </p:cNvCxnSpPr>
            <p:nvPr/>
          </p:nvCxnSpPr>
          <p:spPr bwMode="gray">
            <a:xfrm>
              <a:off x="7694112" y="1993991"/>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1" name="Gruppieren 50"/>
          <p:cNvGrpSpPr/>
          <p:nvPr/>
        </p:nvGrpSpPr>
        <p:grpSpPr bwMode="gray">
          <a:xfrm>
            <a:off x="7478813" y="3998600"/>
            <a:ext cx="4170999" cy="1809351"/>
            <a:chOff x="6844713" y="1628173"/>
            <a:chExt cx="4170999" cy="1809351"/>
          </a:xfrm>
        </p:grpSpPr>
        <p:sp>
          <p:nvSpPr>
            <p:cNvPr id="52" name="Textfeld 51"/>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BENUTZERFREUNDLICHKEIT</a:t>
              </a:r>
            </a:p>
          </p:txBody>
        </p:sp>
        <p:sp>
          <p:nvSpPr>
            <p:cNvPr id="53" name="Textfeld 52"/>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KAMPAGNEN</a:t>
              </a:r>
            </a:p>
          </p:txBody>
        </p:sp>
        <p:sp>
          <p:nvSpPr>
            <p:cNvPr id="54" name="Textfeld 53"/>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DESIGN</a:t>
              </a:r>
            </a:p>
          </p:txBody>
        </p:sp>
        <p:sp>
          <p:nvSpPr>
            <p:cNvPr id="55" name="Textfeld 54"/>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KONVERSION</a:t>
              </a:r>
            </a:p>
          </p:txBody>
        </p:sp>
        <p:cxnSp>
          <p:nvCxnSpPr>
            <p:cNvPr id="56" name="Gerader Verbinder 55"/>
            <p:cNvCxnSpPr>
              <a:cxnSpLocks/>
            </p:cNvCxnSpPr>
            <p:nvPr/>
          </p:nvCxnSpPr>
          <p:spPr bwMode="gray">
            <a:xfrm>
              <a:off x="6844713" y="3430447"/>
              <a:ext cx="41709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7" name="Gerader Verbinder 56"/>
            <p:cNvCxnSpPr>
              <a:cxnSpLocks/>
            </p:cNvCxnSpPr>
            <p:nvPr/>
          </p:nvCxnSpPr>
          <p:spPr bwMode="gray">
            <a:xfrm>
              <a:off x="7694112" y="2957977"/>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Gerader Verbinder 57"/>
            <p:cNvCxnSpPr>
              <a:cxnSpLocks/>
              <a:stCxn id="34" idx="2"/>
            </p:cNvCxnSpPr>
            <p:nvPr/>
          </p:nvCxnSpPr>
          <p:spPr bwMode="gray">
            <a:xfrm>
              <a:off x="7811504" y="2473181"/>
              <a:ext cx="3204208" cy="2803"/>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p:cNvCxnSpPr>
            <p:nvPr/>
          </p:nvCxnSpPr>
          <p:spPr bwMode="gray">
            <a:xfrm>
              <a:off x="7694112" y="1993991"/>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5" name="Gruppieren 64"/>
          <p:cNvGrpSpPr/>
          <p:nvPr/>
        </p:nvGrpSpPr>
        <p:grpSpPr bwMode="gray">
          <a:xfrm flipH="1">
            <a:off x="554039" y="1628174"/>
            <a:ext cx="4157258" cy="1809350"/>
            <a:chOff x="6858454" y="1628174"/>
            <a:chExt cx="4157258" cy="1809350"/>
          </a:xfrm>
        </p:grpSpPr>
        <p:sp>
          <p:nvSpPr>
            <p:cNvPr id="66" name="Textfeld 65"/>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CONTROLLING</a:t>
              </a:r>
            </a:p>
          </p:txBody>
        </p:sp>
        <p:sp>
          <p:nvSpPr>
            <p:cNvPr id="67" name="Textfeld 66"/>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HOSTING</a:t>
              </a:r>
            </a:p>
          </p:txBody>
        </p:sp>
        <p:sp>
          <p:nvSpPr>
            <p:cNvPr id="69" name="Textfeld 68"/>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WARENWIRTSCHAFT</a:t>
              </a:r>
            </a:p>
          </p:txBody>
        </p:sp>
        <p:sp>
          <p:nvSpPr>
            <p:cNvPr id="72" name="Textfeld 71"/>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PRODUKTÜBERSICHT</a:t>
              </a:r>
            </a:p>
          </p:txBody>
        </p:sp>
        <p:cxnSp>
          <p:nvCxnSpPr>
            <p:cNvPr id="78" name="Gerader Verbinder 77"/>
            <p:cNvCxnSpPr>
              <a:cxnSpLocks/>
            </p:cNvCxnSpPr>
            <p:nvPr/>
          </p:nvCxnSpPr>
          <p:spPr bwMode="gray">
            <a:xfrm flipV="1">
              <a:off x="6858454" y="3430448"/>
              <a:ext cx="4157258" cy="50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Gerader Verbinder 80"/>
            <p:cNvCxnSpPr>
              <a:cxnSpLocks/>
            </p:cNvCxnSpPr>
            <p:nvPr/>
          </p:nvCxnSpPr>
          <p:spPr bwMode="gray">
            <a:xfrm>
              <a:off x="7661139" y="2957977"/>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Gerader Verbinder 81"/>
            <p:cNvCxnSpPr>
              <a:cxnSpLocks/>
              <a:stCxn id="36" idx="0"/>
            </p:cNvCxnSpPr>
            <p:nvPr/>
          </p:nvCxnSpPr>
          <p:spPr bwMode="gray">
            <a:xfrm flipV="1">
              <a:off x="7824943" y="2475985"/>
              <a:ext cx="3190768" cy="25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Gerader Verbinder 82"/>
            <p:cNvCxnSpPr>
              <a:cxnSpLocks/>
            </p:cNvCxnSpPr>
            <p:nvPr/>
          </p:nvCxnSpPr>
          <p:spPr bwMode="gray">
            <a:xfrm>
              <a:off x="7661139" y="1993991"/>
              <a:ext cx="3354572"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Gruppieren 83"/>
          <p:cNvGrpSpPr/>
          <p:nvPr/>
        </p:nvGrpSpPr>
        <p:grpSpPr bwMode="gray">
          <a:xfrm flipH="1">
            <a:off x="554039" y="3998600"/>
            <a:ext cx="4159051" cy="1809351"/>
            <a:chOff x="6856661" y="1628173"/>
            <a:chExt cx="4159051" cy="1809351"/>
          </a:xfrm>
        </p:grpSpPr>
        <p:sp>
          <p:nvSpPr>
            <p:cNvPr id="85" name="Textfeld 84"/>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CROSS- UND UPSELLING</a:t>
              </a:r>
            </a:p>
          </p:txBody>
        </p:sp>
        <p:sp>
          <p:nvSpPr>
            <p:cNvPr id="86" name="Textfeld 85"/>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WARENKORB</a:t>
              </a:r>
            </a:p>
          </p:txBody>
        </p:sp>
        <p:sp>
          <p:nvSpPr>
            <p:cNvPr id="87" name="Textfeld 86"/>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r>
                <a:rPr lang="de-DE" sz="1400" noProof="1">
                  <a:latin typeface="Bebas Neue" panose="020B0506020202020201" pitchFamily="34" charset="0"/>
                </a:rPr>
                <a:t>ZAHLUNGSverfahren</a:t>
              </a:r>
            </a:p>
          </p:txBody>
        </p:sp>
        <p:sp>
          <p:nvSpPr>
            <p:cNvPr id="88" name="Textfeld 87"/>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LOGISTIK</a:t>
              </a:r>
            </a:p>
          </p:txBody>
        </p:sp>
        <p:cxnSp>
          <p:nvCxnSpPr>
            <p:cNvPr id="89" name="Gerader Verbinder 88"/>
            <p:cNvCxnSpPr>
              <a:cxnSpLocks/>
            </p:cNvCxnSpPr>
            <p:nvPr/>
          </p:nvCxnSpPr>
          <p:spPr bwMode="gray">
            <a:xfrm flipV="1">
              <a:off x="6856661" y="3430448"/>
              <a:ext cx="4159050" cy="4896"/>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0" name="Gerader Verbinder 89"/>
            <p:cNvCxnSpPr>
              <a:cxnSpLocks/>
            </p:cNvCxnSpPr>
            <p:nvPr/>
          </p:nvCxnSpPr>
          <p:spPr bwMode="gray">
            <a:xfrm>
              <a:off x="7661139" y="2957977"/>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Gerader Verbinder 94"/>
            <p:cNvCxnSpPr>
              <a:cxnSpLocks/>
              <a:stCxn id="35" idx="0"/>
            </p:cNvCxnSpPr>
            <p:nvPr/>
          </p:nvCxnSpPr>
          <p:spPr bwMode="gray">
            <a:xfrm flipV="1">
              <a:off x="7823453" y="2475984"/>
              <a:ext cx="3192258" cy="2094"/>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6" name="Gerader Verbinder 95"/>
            <p:cNvCxnSpPr>
              <a:cxnSpLocks/>
            </p:cNvCxnSpPr>
            <p:nvPr/>
          </p:nvCxnSpPr>
          <p:spPr bwMode="gray">
            <a:xfrm>
              <a:off x="7661139" y="1993991"/>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4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41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970"/>
          <a:stretch/>
        </p:blipFill>
        <p:spPr bwMode="gray">
          <a:xfrm>
            <a:off x="0" y="0"/>
            <a:ext cx="12190413" cy="5814000"/>
          </a:xfrm>
          <a:prstGeom prst="rect">
            <a:avLst/>
          </a:prstGeom>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3. METHODEN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Einleitung</a:t>
            </a:r>
          </a:p>
        </p:txBody>
      </p:sp>
      <p:sp>
        <p:nvSpPr>
          <p:cNvPr id="2" name="Inhaltsplatzhalter 1"/>
          <p:cNvSpPr>
            <a:spLocks noGrp="1"/>
          </p:cNvSpPr>
          <p:nvPr>
            <p:ph sz="half" idx="41"/>
          </p:nvPr>
        </p:nvSpPr>
        <p:spPr bwMode="gray"/>
        <p:txBody>
          <a:bodyPr/>
          <a:lstStyle/>
          <a:p>
            <a:pPr marL="0" indent="0">
              <a:buNone/>
            </a:pPr>
            <a:r>
              <a:rPr lang="de-DE" dirty="0"/>
              <a:t>Um ein erfolgreiches E-Commerce-Konzept zu erstellen, ist es wichtig, </a:t>
            </a:r>
            <a:r>
              <a:rPr lang="de-DE" dirty="0" smtClean="0"/>
              <a:t/>
            </a:r>
            <a:br>
              <a:rPr lang="de-DE" dirty="0" smtClean="0"/>
            </a:br>
            <a:r>
              <a:rPr lang="de-DE" dirty="0" smtClean="0"/>
              <a:t>sich </a:t>
            </a:r>
            <a:r>
              <a:rPr lang="de-DE" dirty="0"/>
              <a:t>einen Überblick über die </a:t>
            </a:r>
            <a:r>
              <a:rPr lang="de-DE" dirty="0" smtClean="0"/>
              <a:t>Gesamtsituation </a:t>
            </a:r>
            <a:r>
              <a:rPr lang="de-DE" dirty="0"/>
              <a:t>des Unternehmens </a:t>
            </a:r>
            <a:r>
              <a:rPr lang="de-DE" dirty="0" smtClean="0"/>
              <a:t/>
            </a:r>
            <a:br>
              <a:rPr lang="de-DE" dirty="0" smtClean="0"/>
            </a:br>
            <a:r>
              <a:rPr lang="de-DE" dirty="0" smtClean="0"/>
              <a:t>zu </a:t>
            </a:r>
            <a:r>
              <a:rPr lang="de-DE" dirty="0"/>
              <a:t>verschaffen. </a:t>
            </a:r>
            <a:r>
              <a:rPr lang="de-DE" b="1" dirty="0">
                <a:latin typeface="+mj-lt"/>
              </a:rPr>
              <a:t>Folgende Methoden </a:t>
            </a:r>
            <a:r>
              <a:rPr lang="de-DE" dirty="0"/>
              <a:t>sind dafür nützlich: </a:t>
            </a:r>
          </a:p>
          <a:p>
            <a:r>
              <a:rPr lang="de-DE" sz="2400" dirty="0">
                <a:latin typeface="Bebas Neue" panose="020B0506020202020201" pitchFamily="34" charset="0"/>
              </a:rPr>
              <a:t>ERP </a:t>
            </a:r>
            <a:r>
              <a:rPr lang="de-DE" dirty="0">
                <a:latin typeface="Bebas Neue" panose="020B0506020202020201" pitchFamily="34" charset="0"/>
              </a:rPr>
              <a:t/>
            </a:r>
            <a:br>
              <a:rPr lang="de-DE" dirty="0">
                <a:latin typeface="Bebas Neue" panose="020B0506020202020201" pitchFamily="34" charset="0"/>
              </a:rPr>
            </a:br>
            <a:r>
              <a:rPr lang="de-DE" sz="1800" dirty="0">
                <a:latin typeface="+mj-lt"/>
              </a:rPr>
              <a:t>(ENTERPRISE-RESOURCE-PLANNING)</a:t>
            </a:r>
          </a:p>
          <a:p>
            <a:r>
              <a:rPr lang="de-DE" sz="2400" dirty="0">
                <a:latin typeface="Bebas Neue" panose="020B0506020202020201" pitchFamily="34" charset="0"/>
              </a:rPr>
              <a:t>CRM </a:t>
            </a:r>
            <a:r>
              <a:rPr lang="de-DE" dirty="0">
                <a:latin typeface="Bebas Neue" panose="020B0506020202020201" pitchFamily="34" charset="0"/>
              </a:rPr>
              <a:t/>
            </a:r>
            <a:br>
              <a:rPr lang="de-DE" dirty="0">
                <a:latin typeface="Bebas Neue" panose="020B0506020202020201" pitchFamily="34" charset="0"/>
              </a:rPr>
            </a:br>
            <a:r>
              <a:rPr lang="de-DE" sz="1800" dirty="0">
                <a:latin typeface="+mj-lt"/>
              </a:rPr>
              <a:t>(CUSTOMER-RELATIONSHIP-MANAGEMENT)</a:t>
            </a:r>
          </a:p>
          <a:p>
            <a:r>
              <a:rPr lang="de-DE" sz="2400" dirty="0">
                <a:latin typeface="Bebas Neue" panose="020B0506020202020201" pitchFamily="34" charset="0"/>
              </a:rPr>
              <a:t>PIM </a:t>
            </a:r>
            <a:r>
              <a:rPr lang="de-DE" dirty="0">
                <a:latin typeface="Bebas Neue" panose="020B0506020202020201" pitchFamily="34" charset="0"/>
              </a:rPr>
              <a:t/>
            </a:r>
            <a:br>
              <a:rPr lang="de-DE" dirty="0">
                <a:latin typeface="Bebas Neue" panose="020B0506020202020201" pitchFamily="34" charset="0"/>
              </a:rPr>
            </a:br>
            <a:r>
              <a:rPr lang="de-DE" sz="1800" dirty="0">
                <a:latin typeface="+mj-lt"/>
              </a:rPr>
              <a:t>(PRODUCT-INFORMATION-MANAGEMENT</a:t>
            </a:r>
            <a:r>
              <a:rPr lang="de-DE" dirty="0">
                <a:latin typeface="+mj-lt"/>
              </a:rPr>
              <a:t>)</a:t>
            </a:r>
          </a:p>
          <a:p>
            <a:endParaRPr lang="de-DE" dirty="0"/>
          </a:p>
        </p:txBody>
      </p:sp>
      <p:pic>
        <p:nvPicPr>
          <p:cNvPr id="10" name="Bildplatzhalter 9"/>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6848" r="6848"/>
          <a:stretch>
            <a:fillRect/>
          </a:stretch>
        </p:blipFill>
        <p:spPr/>
      </p:pic>
      <p:pic>
        <p:nvPicPr>
          <p:cNvPr id="6"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5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METHODEN</a:t>
            </a:r>
          </a:p>
        </p:txBody>
      </p:sp>
      <p:sp>
        <p:nvSpPr>
          <p:cNvPr id="4" name="Textplatzhalter 3"/>
          <p:cNvSpPr>
            <a:spLocks noGrp="1"/>
          </p:cNvSpPr>
          <p:nvPr>
            <p:ph type="body" sz="quarter" idx="13"/>
          </p:nvPr>
        </p:nvSpPr>
        <p:spPr bwMode="gray"/>
        <p:txBody>
          <a:bodyPr/>
          <a:lstStyle/>
          <a:p>
            <a:r>
              <a:rPr lang="de-DE" dirty="0"/>
              <a:t>ERP – Enterprise-Resource-Planning</a:t>
            </a:r>
          </a:p>
        </p:txBody>
      </p:sp>
      <p:sp>
        <p:nvSpPr>
          <p:cNvPr id="5" name="Textfeld 4"/>
          <p:cNvSpPr txBox="1"/>
          <p:nvPr/>
        </p:nvSpPr>
        <p:spPr bwMode="gray">
          <a:xfrm>
            <a:off x="554039" y="2922588"/>
            <a:ext cx="5747701" cy="2243691"/>
          </a:xfrm>
          <a:prstGeom prst="rect">
            <a:avLst/>
          </a:prstGeom>
          <a:noFill/>
        </p:spPr>
        <p:txBody>
          <a:bodyPr wrap="square" lIns="0" tIns="0" rIns="0" bIns="0" rtlCol="0">
            <a:spAutoFit/>
          </a:bodyPr>
          <a:lstStyle/>
          <a:p>
            <a:pPr>
              <a:lnSpc>
                <a:spcPct val="90000"/>
              </a:lnSpc>
            </a:pPr>
            <a:r>
              <a:rPr lang="de-DE" dirty="0">
                <a:solidFill>
                  <a:schemeClr val="bg1"/>
                </a:solidFill>
              </a:rPr>
              <a:t>Das Enterprise-Resource-Planning hat die Aufgabe, in einem Unternehmen verschiedene Ressourcen (z. B. Betriebsmittel, Material, Kapital, Personal etc.) nach Bedarf planmäßig zu steuern. </a:t>
            </a:r>
          </a:p>
          <a:p>
            <a:pPr>
              <a:lnSpc>
                <a:spcPct val="90000"/>
              </a:lnSpc>
            </a:pPr>
            <a:endParaRPr lang="de-DE" dirty="0">
              <a:solidFill>
                <a:schemeClr val="bg1"/>
              </a:solidFill>
            </a:endParaRPr>
          </a:p>
          <a:p>
            <a:pPr>
              <a:lnSpc>
                <a:spcPct val="90000"/>
              </a:lnSpc>
            </a:pPr>
            <a:r>
              <a:rPr lang="de-DE" dirty="0">
                <a:solidFill>
                  <a:schemeClr val="bg1"/>
                </a:solidFill>
              </a:rPr>
              <a:t>Dies soll im Sinne des Unternehmenszwecks geschehen und gewährleisten, dass ein effizienter Wertschöpfungsprozess und eine permanente Steuerung der Abläufe im Unternehmen realisiert werden.</a:t>
            </a:r>
          </a:p>
        </p:txBody>
      </p:sp>
      <p:sp>
        <p:nvSpPr>
          <p:cNvPr id="7" name="Rectangle 20"/>
          <p:cNvSpPr>
            <a:spLocks noChangeArrowheads="1"/>
          </p:cNvSpPr>
          <p:nvPr/>
        </p:nvSpPr>
        <p:spPr bwMode="gray">
          <a:xfrm>
            <a:off x="-1" y="1512000"/>
            <a:ext cx="12190413" cy="76900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latin typeface="Bebas Neue" panose="020B0506020202020201" pitchFamily="34" charset="0"/>
              </a:rPr>
              <a:t>Enterprise-Resource-Planning. </a:t>
            </a:r>
            <a:r>
              <a:rPr lang="de-DE" sz="2400" dirty="0">
                <a:latin typeface="Calibri Light" panose="020F0302020204030204" pitchFamily="34" charset="0"/>
              </a:rPr>
              <a:t>Was ist das?</a:t>
            </a:r>
          </a:p>
        </p:txBody>
      </p:sp>
      <p:sp>
        <p:nvSpPr>
          <p:cNvPr id="8" name="Gleichschenkliges Dreieck 7"/>
          <p:cNvSpPr/>
          <p:nvPr/>
        </p:nvSpPr>
        <p:spPr bwMode="gray">
          <a:xfrm rot="10800000">
            <a:off x="1325470" y="2264932"/>
            <a:ext cx="651247"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sp>
        <p:nvSpPr>
          <p:cNvPr id="2" name="Ellipse 1"/>
          <p:cNvSpPr/>
          <p:nvPr/>
        </p:nvSpPr>
        <p:spPr bwMode="gray">
          <a:xfrm>
            <a:off x="8490477" y="3835507"/>
            <a:ext cx="1481022" cy="148102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3200" dirty="0">
                <a:latin typeface="Bebas Neue" panose="020B0506020202020201" pitchFamily="34" charset="0"/>
              </a:rPr>
              <a:t>ERP</a:t>
            </a:r>
          </a:p>
        </p:txBody>
      </p:sp>
      <p:sp>
        <p:nvSpPr>
          <p:cNvPr id="32" name="Rechteck 31"/>
          <p:cNvSpPr/>
          <p:nvPr/>
        </p:nvSpPr>
        <p:spPr bwMode="gray">
          <a:xfrm>
            <a:off x="10946144" y="4427443"/>
            <a:ext cx="65" cy="215444"/>
          </a:xfrm>
          <a:prstGeom prst="rect">
            <a:avLst/>
          </a:prstGeom>
        </p:spPr>
        <p:txBody>
          <a:bodyPr wrap="none" lIns="0" tIns="0" rIns="0" bIns="0">
            <a:spAutoFit/>
          </a:bodyPr>
          <a:lstStyle/>
          <a:p>
            <a:pPr algn="ctr"/>
            <a:endParaRPr lang="de-DE" sz="1400" b="1" dirty="0">
              <a:solidFill>
                <a:schemeClr val="lt1"/>
              </a:solidFill>
              <a:latin typeface="+mj-lt"/>
            </a:endParaRPr>
          </a:p>
        </p:txBody>
      </p:sp>
      <p:sp>
        <p:nvSpPr>
          <p:cNvPr id="33" name="Rechteck 32"/>
          <p:cNvSpPr/>
          <p:nvPr/>
        </p:nvSpPr>
        <p:spPr bwMode="gray">
          <a:xfrm rot="2671503">
            <a:off x="10492994" y="5503159"/>
            <a:ext cx="65" cy="215444"/>
          </a:xfrm>
          <a:prstGeom prst="rect">
            <a:avLst/>
          </a:prstGeom>
        </p:spPr>
        <p:txBody>
          <a:bodyPr wrap="none" lIns="0" tIns="0" rIns="0" bIns="0">
            <a:spAutoFit/>
          </a:bodyPr>
          <a:lstStyle/>
          <a:p>
            <a:pPr algn="ctr"/>
            <a:endParaRPr lang="de-DE" sz="1400" b="1" dirty="0">
              <a:solidFill>
                <a:schemeClr val="lt1"/>
              </a:solidFill>
              <a:latin typeface="+mj-lt"/>
            </a:endParaRPr>
          </a:p>
        </p:txBody>
      </p:sp>
      <p:sp>
        <p:nvSpPr>
          <p:cNvPr id="23" name="Ellipse 22"/>
          <p:cNvSpPr/>
          <p:nvPr/>
        </p:nvSpPr>
        <p:spPr bwMode="gray">
          <a:xfrm>
            <a:off x="6863006" y="383550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Einkauf</a:t>
            </a:r>
          </a:p>
        </p:txBody>
      </p:sp>
      <p:sp>
        <p:nvSpPr>
          <p:cNvPr id="36" name="Ellipse 35"/>
          <p:cNvSpPr/>
          <p:nvPr/>
        </p:nvSpPr>
        <p:spPr bwMode="gray">
          <a:xfrm>
            <a:off x="9304213"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Verkauf/ Umsatz</a:t>
            </a:r>
          </a:p>
        </p:txBody>
      </p:sp>
      <p:sp>
        <p:nvSpPr>
          <p:cNvPr id="37" name="Ellipse 36"/>
          <p:cNvSpPr/>
          <p:nvPr/>
        </p:nvSpPr>
        <p:spPr bwMode="gray">
          <a:xfrm>
            <a:off x="10113302" y="383550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Finanzen</a:t>
            </a:r>
          </a:p>
        </p:txBody>
      </p:sp>
      <p:sp>
        <p:nvSpPr>
          <p:cNvPr id="34" name="Ellipse 33"/>
          <p:cNvSpPr/>
          <p:nvPr/>
        </p:nvSpPr>
        <p:spPr bwMode="gray">
          <a:xfrm>
            <a:off x="7676742" y="243208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Inventur</a:t>
            </a:r>
          </a:p>
        </p:txBody>
      </p:sp>
      <p:sp>
        <p:nvSpPr>
          <p:cNvPr id="38" name="Ellipse 37"/>
          <p:cNvSpPr/>
          <p:nvPr/>
        </p:nvSpPr>
        <p:spPr bwMode="gray">
          <a:xfrm>
            <a:off x="9304213" y="243208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Lieferanten</a:t>
            </a:r>
          </a:p>
        </p:txBody>
      </p:sp>
      <p:sp>
        <p:nvSpPr>
          <p:cNvPr id="39" name="Ellipse 38"/>
          <p:cNvSpPr/>
          <p:nvPr/>
        </p:nvSpPr>
        <p:spPr bwMode="gray">
          <a:xfrm>
            <a:off x="7676742"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600" dirty="0">
                <a:latin typeface="+mj-lt"/>
              </a:rPr>
              <a:t>Gehalts-abrechnung</a:t>
            </a:r>
          </a:p>
        </p:txBody>
      </p:sp>
      <p:grpSp>
        <p:nvGrpSpPr>
          <p:cNvPr id="16" name="Gruppieren 15"/>
          <p:cNvGrpSpPr/>
          <p:nvPr/>
        </p:nvGrpSpPr>
        <p:grpSpPr bwMode="gray">
          <a:xfrm>
            <a:off x="8344026" y="4576018"/>
            <a:ext cx="1773924" cy="0"/>
            <a:chOff x="8344026" y="4576018"/>
            <a:chExt cx="1773924" cy="0"/>
          </a:xfrm>
        </p:grpSpPr>
        <p:cxnSp>
          <p:nvCxnSpPr>
            <p:cNvPr id="13" name="Gerader Verbinder 12"/>
            <p:cNvCxnSpPr>
              <a:cxnSpLocks/>
              <a:endCxn id="2" idx="2"/>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Gerader Verbinder 41"/>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p:nvGrpSpPr>
        <p:grpSpPr bwMode="gray">
          <a:xfrm rot="18000000">
            <a:off x="8344635" y="4576018"/>
            <a:ext cx="1773924" cy="0"/>
            <a:chOff x="8344026" y="4576018"/>
            <a:chExt cx="1773924" cy="0"/>
          </a:xfrm>
        </p:grpSpPr>
        <p:cxnSp>
          <p:nvCxnSpPr>
            <p:cNvPr id="44" name="Gerader Verbinder 43"/>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Gerader Verbinder 44"/>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6" name="Gruppieren 45"/>
          <p:cNvGrpSpPr/>
          <p:nvPr/>
        </p:nvGrpSpPr>
        <p:grpSpPr bwMode="gray">
          <a:xfrm rot="3600000">
            <a:off x="8344635" y="4575743"/>
            <a:ext cx="1773924" cy="0"/>
            <a:chOff x="8344026" y="4576018"/>
            <a:chExt cx="1773924" cy="0"/>
          </a:xfrm>
        </p:grpSpPr>
        <p:cxnSp>
          <p:nvCxnSpPr>
            <p:cNvPr id="47" name="Gerader Verbinder 46"/>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Gerader Verbinder 47"/>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88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CRM – Customer-Relationship-Management</a:t>
            </a:r>
          </a:p>
        </p:txBody>
      </p:sp>
      <p:sp>
        <p:nvSpPr>
          <p:cNvPr id="7" name="Rectangle 20"/>
          <p:cNvSpPr>
            <a:spLocks noChangeArrowheads="1"/>
          </p:cNvSpPr>
          <p:nvPr/>
        </p:nvSpPr>
        <p:spPr bwMode="gray">
          <a:xfrm>
            <a:off x="-1" y="1512000"/>
            <a:ext cx="12190413" cy="769003"/>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latin typeface="Bebas Neue" panose="020B0506020202020201" pitchFamily="34" charset="0"/>
              </a:rPr>
              <a:t>Customer-Relationship-Management. </a:t>
            </a:r>
            <a:r>
              <a:rPr lang="de-DE" sz="2400" dirty="0">
                <a:latin typeface="Calibri Light" panose="020F0302020204030204" pitchFamily="34" charset="0"/>
              </a:rPr>
              <a:t>Was ist das?</a:t>
            </a:r>
          </a:p>
        </p:txBody>
      </p:sp>
      <p:sp>
        <p:nvSpPr>
          <p:cNvPr id="8" name="Gleichschenkliges Dreieck 7"/>
          <p:cNvSpPr/>
          <p:nvPr/>
        </p:nvSpPr>
        <p:spPr bwMode="gray">
          <a:xfrm rot="10800000">
            <a:off x="1321200" y="2264400"/>
            <a:ext cx="651247" cy="240491"/>
          </a:xfrm>
          <a:prstGeom prst="triangle">
            <a:avLst/>
          </a:prstGeom>
          <a:solidFill>
            <a:schemeClr val="bg1">
              <a:lumMod val="9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sp>
        <p:nvSpPr>
          <p:cNvPr id="19" name="Textfeld 18"/>
          <p:cNvSpPr txBox="1"/>
          <p:nvPr/>
        </p:nvSpPr>
        <p:spPr bwMode="gray">
          <a:xfrm>
            <a:off x="554039" y="3111868"/>
            <a:ext cx="6532561" cy="1994392"/>
          </a:xfrm>
          <a:prstGeom prst="rect">
            <a:avLst/>
          </a:prstGeom>
          <a:noFill/>
        </p:spPr>
        <p:txBody>
          <a:bodyPr wrap="square" lIns="0" tIns="0" rIns="0" bIns="0" rtlCol="0">
            <a:spAutoFit/>
          </a:bodyPr>
          <a:lstStyle/>
          <a:p>
            <a:pPr>
              <a:lnSpc>
                <a:spcPct val="90000"/>
              </a:lnSpc>
            </a:pPr>
            <a:r>
              <a:rPr lang="de-DE" dirty="0"/>
              <a:t>CRM ist das Management der Kundenbeziehungen und umfasst eine Strategie, die zur systematischen Gestaltung aller Interaktionen und Beziehungen mit den Kunden eines Unternehmens dienen soll. Dies gilt sowohl für bestehende als auch für potentielle Kunden. </a:t>
            </a:r>
          </a:p>
          <a:p>
            <a:pPr>
              <a:lnSpc>
                <a:spcPct val="90000"/>
              </a:lnSpc>
            </a:pPr>
            <a:endParaRPr lang="de-DE" dirty="0"/>
          </a:p>
          <a:p>
            <a:pPr>
              <a:lnSpc>
                <a:spcPct val="90000"/>
              </a:lnSpc>
            </a:pPr>
            <a:r>
              <a:rPr lang="de-DE" dirty="0"/>
              <a:t>Die Schlüsselelemente für ein erfolgreiches Customer-Relationship-Management sind das Marketing, der Vertrieb (Sales), die Betreuung (Support) und das Feedback.</a:t>
            </a:r>
          </a:p>
        </p:txBody>
      </p:sp>
      <p:grpSp>
        <p:nvGrpSpPr>
          <p:cNvPr id="5" name="Gruppieren 4"/>
          <p:cNvGrpSpPr/>
          <p:nvPr/>
        </p:nvGrpSpPr>
        <p:grpSpPr bwMode="gray">
          <a:xfrm>
            <a:off x="8101472" y="2921016"/>
            <a:ext cx="3339583" cy="2566294"/>
            <a:chOff x="8068044" y="2877594"/>
            <a:chExt cx="3339583" cy="2566294"/>
          </a:xfrm>
        </p:grpSpPr>
        <p:sp>
          <p:nvSpPr>
            <p:cNvPr id="17" name="Sechseck 16"/>
            <p:cNvSpPr/>
            <p:nvPr/>
          </p:nvSpPr>
          <p:spPr bwMode="gray">
            <a:xfrm>
              <a:off x="8068044" y="2877594"/>
              <a:ext cx="3339583" cy="2566294"/>
            </a:xfrm>
            <a:prstGeom prst="hexagon">
              <a:avLst/>
            </a:prstGeom>
            <a:solidFill>
              <a:schemeClr val="bg1">
                <a:lumMod val="75000"/>
              </a:schemeClr>
            </a:solidFill>
            <a:ln w="28575">
              <a:noFill/>
              <a:round/>
              <a:headEnd/>
              <a:tailEnd/>
            </a:ln>
            <a:effectLst/>
          </p:spPr>
          <p:txBody>
            <a:bodyPr wrap="none" tIns="180000" rtlCol="0" anchor="ctr"/>
            <a:lstStyle/>
            <a:p>
              <a:pPr algn="ctr">
                <a:lnSpc>
                  <a:spcPct val="80000"/>
                </a:lnSpc>
              </a:pPr>
              <a:endParaRPr lang="de-DE" sz="4400" dirty="0">
                <a:solidFill>
                  <a:prstClr val="white"/>
                </a:solidFill>
                <a:latin typeface="Bebas Neue" panose="020B0506020202020201" pitchFamily="34" charset="0"/>
              </a:endParaRPr>
            </a:p>
          </p:txBody>
        </p:sp>
        <p:sp>
          <p:nvSpPr>
            <p:cNvPr id="13" name="Sechseck 12"/>
            <p:cNvSpPr/>
            <p:nvPr/>
          </p:nvSpPr>
          <p:spPr bwMode="gray">
            <a:xfrm>
              <a:off x="8633497" y="3305766"/>
              <a:ext cx="2208674" cy="1697250"/>
            </a:xfrm>
            <a:prstGeom prst="hexagon">
              <a:avLst/>
            </a:prstGeom>
            <a:solidFill>
              <a:schemeClr val="tx1">
                <a:lumMod val="85000"/>
                <a:lumOff val="15000"/>
              </a:schemeClr>
            </a:solidFill>
            <a:ln w="28575">
              <a:solidFill>
                <a:schemeClr val="bg2"/>
              </a:solidFill>
              <a:round/>
              <a:headEnd/>
              <a:tailEnd/>
            </a:ln>
            <a:effectLst/>
          </p:spPr>
          <p:txBody>
            <a:bodyPr wrap="none" tIns="180000" rtlCol="0" anchor="ctr"/>
            <a:lstStyle/>
            <a:p>
              <a:pPr algn="ctr">
                <a:lnSpc>
                  <a:spcPct val="80000"/>
                </a:lnSpc>
              </a:pPr>
              <a:r>
                <a:rPr lang="de-DE" sz="4800" dirty="0">
                  <a:solidFill>
                    <a:prstClr val="white"/>
                  </a:solidFill>
                  <a:latin typeface="Bebas Neue" panose="020B0506020202020201" pitchFamily="34" charset="0"/>
                </a:rPr>
                <a:t>crm</a:t>
              </a:r>
              <a:endParaRPr lang="de-DE" sz="4400" dirty="0">
                <a:solidFill>
                  <a:prstClr val="white"/>
                </a:solidFill>
                <a:latin typeface="Bebas Neue" panose="020B0506020202020201" pitchFamily="34" charset="0"/>
              </a:endParaRPr>
            </a:p>
          </p:txBody>
        </p:sp>
        <p:sp>
          <p:nvSpPr>
            <p:cNvPr id="2" name="Rechteck 1"/>
            <p:cNvSpPr/>
            <p:nvPr/>
          </p:nvSpPr>
          <p:spPr bwMode="gray">
            <a:xfrm rot="17819834">
              <a:off x="8123771" y="3460686"/>
              <a:ext cx="990977" cy="313932"/>
            </a:xfrm>
            <a:prstGeom prst="rect">
              <a:avLst/>
            </a:prstGeom>
          </p:spPr>
          <p:txBody>
            <a:bodyPr wrap="none">
              <a:spAutoFit/>
            </a:bodyPr>
            <a:lstStyle/>
            <a:p>
              <a:pPr algn="ctr">
                <a:lnSpc>
                  <a:spcPct val="80000"/>
                </a:lnSpc>
              </a:pPr>
              <a:r>
                <a:rPr lang="de-DE" dirty="0">
                  <a:latin typeface="Bebas Neue" panose="020B0506020202020201" pitchFamily="34" charset="0"/>
                </a:rPr>
                <a:t>marketing</a:t>
              </a:r>
              <a:endParaRPr lang="de-DE" sz="1600" dirty="0">
                <a:latin typeface="Bebas Neue" panose="020B0506020202020201" pitchFamily="34" charset="0"/>
              </a:endParaRPr>
            </a:p>
          </p:txBody>
        </p:sp>
        <p:sp>
          <p:nvSpPr>
            <p:cNvPr id="15" name="Rechteck 14"/>
            <p:cNvSpPr/>
            <p:nvPr/>
          </p:nvSpPr>
          <p:spPr bwMode="gray">
            <a:xfrm rot="3825606">
              <a:off x="10536614" y="3453956"/>
              <a:ext cx="615874" cy="313932"/>
            </a:xfrm>
            <a:prstGeom prst="rect">
              <a:avLst/>
            </a:prstGeom>
          </p:spPr>
          <p:txBody>
            <a:bodyPr wrap="none">
              <a:spAutoFit/>
            </a:bodyPr>
            <a:lstStyle/>
            <a:p>
              <a:pPr algn="ctr">
                <a:lnSpc>
                  <a:spcPct val="80000"/>
                </a:lnSpc>
              </a:pPr>
              <a:r>
                <a:rPr lang="de-DE" dirty="0">
                  <a:latin typeface="Bebas Neue" panose="020B0506020202020201" pitchFamily="34" charset="0"/>
                </a:rPr>
                <a:t>sales</a:t>
              </a:r>
              <a:endParaRPr lang="de-DE" sz="1600" dirty="0">
                <a:latin typeface="Bebas Neue" panose="020B0506020202020201" pitchFamily="34" charset="0"/>
              </a:endParaRPr>
            </a:p>
          </p:txBody>
        </p:sp>
        <p:sp>
          <p:nvSpPr>
            <p:cNvPr id="16" name="Rechteck 15"/>
            <p:cNvSpPr/>
            <p:nvPr/>
          </p:nvSpPr>
          <p:spPr bwMode="gray">
            <a:xfrm rot="14642380">
              <a:off x="8213585" y="4529698"/>
              <a:ext cx="801823" cy="313932"/>
            </a:xfrm>
            <a:prstGeom prst="rect">
              <a:avLst/>
            </a:prstGeom>
          </p:spPr>
          <p:txBody>
            <a:bodyPr wrap="none">
              <a:spAutoFit/>
            </a:bodyPr>
            <a:lstStyle/>
            <a:p>
              <a:pPr algn="ctr">
                <a:lnSpc>
                  <a:spcPct val="80000"/>
                </a:lnSpc>
              </a:pPr>
              <a:r>
                <a:rPr lang="de-DE" dirty="0">
                  <a:latin typeface="Bebas Neue" panose="020B0506020202020201" pitchFamily="34" charset="0"/>
                </a:rPr>
                <a:t>support</a:t>
              </a:r>
              <a:endParaRPr lang="de-DE" sz="1600" dirty="0">
                <a:latin typeface="Bebas Neue" panose="020B0506020202020201" pitchFamily="34" charset="0"/>
              </a:endParaRPr>
            </a:p>
          </p:txBody>
        </p:sp>
        <p:sp>
          <p:nvSpPr>
            <p:cNvPr id="18" name="Rechteck 17"/>
            <p:cNvSpPr/>
            <p:nvPr/>
          </p:nvSpPr>
          <p:spPr bwMode="gray">
            <a:xfrm rot="6971757">
              <a:off x="10403387" y="4529698"/>
              <a:ext cx="902811" cy="313932"/>
            </a:xfrm>
            <a:prstGeom prst="rect">
              <a:avLst/>
            </a:prstGeom>
          </p:spPr>
          <p:txBody>
            <a:bodyPr wrap="none">
              <a:spAutoFit/>
            </a:bodyPr>
            <a:lstStyle/>
            <a:p>
              <a:pPr algn="ctr">
                <a:lnSpc>
                  <a:spcPct val="80000"/>
                </a:lnSpc>
              </a:pPr>
              <a:r>
                <a:rPr lang="de-DE" dirty="0">
                  <a:latin typeface="Bebas Neue" panose="020B0506020202020201" pitchFamily="34" charset="0"/>
                </a:rPr>
                <a:t>feedback</a:t>
              </a:r>
              <a:endParaRPr lang="de-DE" sz="1600" dirty="0">
                <a:latin typeface="Bebas Neue" panose="020B0506020202020201" pitchFamily="34" charset="0"/>
              </a:endParaRPr>
            </a:p>
          </p:txBody>
        </p:sp>
      </p:grpSp>
      <p:pic>
        <p:nvPicPr>
          <p:cNvPr id="2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7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PIM – Product-Information-Management</a:t>
            </a:r>
          </a:p>
        </p:txBody>
      </p:sp>
      <p:sp>
        <p:nvSpPr>
          <p:cNvPr id="22" name="Rectangle 20"/>
          <p:cNvSpPr>
            <a:spLocks noChangeArrowheads="1"/>
          </p:cNvSpPr>
          <p:nvPr/>
        </p:nvSpPr>
        <p:spPr bwMode="gray">
          <a:xfrm>
            <a:off x="-1" y="1512000"/>
            <a:ext cx="12190413" cy="770400"/>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latin typeface="Bebas Neue" panose="020B0506020202020201" pitchFamily="34" charset="0"/>
              </a:rPr>
              <a:t>Product-Information-Management. </a:t>
            </a:r>
            <a:r>
              <a:rPr lang="de-DE" sz="2400" dirty="0">
                <a:latin typeface="Calibri Light" panose="020F0302020204030204" pitchFamily="34" charset="0"/>
              </a:rPr>
              <a:t>Was ist das?</a:t>
            </a:r>
          </a:p>
        </p:txBody>
      </p:sp>
      <p:sp>
        <p:nvSpPr>
          <p:cNvPr id="23" name="Gleichschenkliges Dreieck 22"/>
          <p:cNvSpPr/>
          <p:nvPr/>
        </p:nvSpPr>
        <p:spPr bwMode="gray">
          <a:xfrm rot="10800000">
            <a:off x="1321200" y="2264400"/>
            <a:ext cx="651247"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sp>
        <p:nvSpPr>
          <p:cNvPr id="7" name="Textfeld 6"/>
          <p:cNvSpPr txBox="1"/>
          <p:nvPr/>
        </p:nvSpPr>
        <p:spPr bwMode="gray">
          <a:xfrm>
            <a:off x="554039" y="3111868"/>
            <a:ext cx="6532561" cy="1745093"/>
          </a:xfrm>
          <a:prstGeom prst="rect">
            <a:avLst/>
          </a:prstGeom>
          <a:noFill/>
        </p:spPr>
        <p:txBody>
          <a:bodyPr wrap="square" lIns="0" tIns="0" rIns="0" bIns="0" rtlCol="0">
            <a:spAutoFit/>
          </a:bodyPr>
          <a:lstStyle/>
          <a:p>
            <a:pPr>
              <a:lnSpc>
                <a:spcPct val="90000"/>
              </a:lnSpc>
            </a:pPr>
            <a:r>
              <a:rPr lang="de-DE" dirty="0"/>
              <a:t>Das Product-Information-Management stellt Produktinformationen für die Anwendung verschiedener Ausgabemedien, Vertriebskanäle sowie Standorte bereit und dient so als Fundament für E-Commerce. Diese Produktinformationen müssen in einem zentralen System verwaltet, gepflegt und modifiziert werden, um alle Kanäle möglichst ohne großen Ressourcenaufwand mit relevanten Informationen versorgen zu können.</a:t>
            </a:r>
          </a:p>
        </p:txBody>
      </p:sp>
      <p:sp>
        <p:nvSpPr>
          <p:cNvPr id="8" name="Textfeld 7"/>
          <p:cNvSpPr txBox="1"/>
          <p:nvPr/>
        </p:nvSpPr>
        <p:spPr bwMode="gray">
          <a:xfrm>
            <a:off x="8040995" y="2749560"/>
            <a:ext cx="3014154" cy="2934287"/>
          </a:xfrm>
          <a:prstGeom prst="flowChartDecision">
            <a:avLst/>
          </a:prstGeom>
          <a:solidFill>
            <a:schemeClr val="tx2">
              <a:alpha val="80000"/>
            </a:schemeClr>
          </a:solidFill>
          <a:ln w="117475">
            <a:solidFill>
              <a:schemeClr val="bg1"/>
            </a:solidFill>
          </a:ln>
        </p:spPr>
        <p:txBody>
          <a:bodyPr wrap="none" tIns="252000" rtlCol="0" anchor="ctr">
            <a:noAutofit/>
          </a:bodyPr>
          <a:lstStyle/>
          <a:p>
            <a:pPr algn="ctr">
              <a:lnSpc>
                <a:spcPct val="80000"/>
              </a:lnSpc>
            </a:pPr>
            <a:r>
              <a:rPr lang="de-DE" sz="2000" dirty="0">
                <a:solidFill>
                  <a:schemeClr val="bg1"/>
                </a:solidFill>
                <a:latin typeface="Bebas Neue" panose="020B0506020202020201" pitchFamily="34" charset="0"/>
              </a:rPr>
              <a:t>Product-Information-</a:t>
            </a:r>
            <a:br>
              <a:rPr lang="de-DE" sz="2000" dirty="0">
                <a:solidFill>
                  <a:schemeClr val="bg1"/>
                </a:solidFill>
                <a:latin typeface="Bebas Neue" panose="020B0506020202020201" pitchFamily="34" charset="0"/>
              </a:rPr>
            </a:br>
            <a:r>
              <a:rPr lang="de-DE" sz="2000" dirty="0">
                <a:solidFill>
                  <a:schemeClr val="bg1"/>
                </a:solidFill>
                <a:latin typeface="Bebas Neue" panose="020B0506020202020201" pitchFamily="34" charset="0"/>
              </a:rPr>
              <a:t>Management </a:t>
            </a:r>
            <a:br>
              <a:rPr lang="de-DE" sz="2000" dirty="0">
                <a:solidFill>
                  <a:schemeClr val="bg1"/>
                </a:solidFill>
                <a:latin typeface="Bebas Neue" panose="020B0506020202020201" pitchFamily="34" charset="0"/>
              </a:rPr>
            </a:br>
            <a:r>
              <a:rPr lang="de-DE" sz="3600" dirty="0">
                <a:solidFill>
                  <a:schemeClr val="bg1"/>
                </a:solidFill>
                <a:latin typeface="Bebas Neue" panose="020B0506020202020201" pitchFamily="34" charset="0"/>
              </a:rPr>
              <a:t>(PIM)</a:t>
            </a:r>
          </a:p>
        </p:txBody>
      </p:sp>
    </p:spTree>
    <p:extLst>
      <p:ext uri="{BB962C8B-B14F-4D97-AF65-F5344CB8AC3E}">
        <p14:creationId xmlns:p14="http://schemas.microsoft.com/office/powerpoint/2010/main" val="413493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PIM – Product-Information-Management</a:t>
            </a:r>
          </a:p>
        </p:txBody>
      </p:sp>
      <p:grpSp>
        <p:nvGrpSpPr>
          <p:cNvPr id="5" name="Gruppieren 4"/>
          <p:cNvGrpSpPr/>
          <p:nvPr/>
        </p:nvGrpSpPr>
        <p:grpSpPr bwMode="gray">
          <a:xfrm>
            <a:off x="540000" y="1984667"/>
            <a:ext cx="10340792" cy="3838469"/>
            <a:chOff x="552449" y="1984667"/>
            <a:chExt cx="10340792" cy="3838469"/>
          </a:xfrm>
        </p:grpSpPr>
        <p:grpSp>
          <p:nvGrpSpPr>
            <p:cNvPr id="56" name="Gruppieren 55"/>
            <p:cNvGrpSpPr/>
            <p:nvPr/>
          </p:nvGrpSpPr>
          <p:grpSpPr bwMode="gray">
            <a:xfrm>
              <a:off x="7750586" y="3104582"/>
              <a:ext cx="1741706" cy="1623814"/>
              <a:chOff x="3050004" y="3088116"/>
              <a:chExt cx="1741706" cy="1623814"/>
            </a:xfrm>
          </p:grpSpPr>
          <p:sp>
            <p:nvSpPr>
              <p:cNvPr id="57" name="Pfeil nach links und oben 56"/>
              <p:cNvSpPr/>
              <p:nvPr/>
            </p:nvSpPr>
            <p:spPr bwMode="gray">
              <a:xfrm rot="8100000">
                <a:off x="3115480" y="3088116"/>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8" name="Pfeil nach unten 57"/>
              <p:cNvSpPr/>
              <p:nvPr/>
            </p:nvSpPr>
            <p:spPr bwMode="gray">
              <a:xfrm rot="16200000">
                <a:off x="3454894" y="3384528"/>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grpSp>
          <p:nvGrpSpPr>
            <p:cNvPr id="32" name="Gruppieren 31"/>
            <p:cNvGrpSpPr/>
            <p:nvPr/>
          </p:nvGrpSpPr>
          <p:grpSpPr bwMode="gray">
            <a:xfrm>
              <a:off x="4250351" y="1984667"/>
              <a:ext cx="3759674" cy="3697114"/>
              <a:chOff x="8430739" y="1677942"/>
              <a:chExt cx="3759674" cy="3697114"/>
            </a:xfrm>
          </p:grpSpPr>
          <p:sp>
            <p:nvSpPr>
              <p:cNvPr id="34" name="Textfeld 33"/>
              <p:cNvSpPr txBox="1"/>
              <p:nvPr/>
            </p:nvSpPr>
            <p:spPr bwMode="gray">
              <a:xfrm>
                <a:off x="8430739" y="1715003"/>
                <a:ext cx="3759674" cy="3660053"/>
              </a:xfrm>
              <a:prstGeom prst="flowChartDecision">
                <a:avLst/>
              </a:prstGeom>
              <a:blipFill dpi="0"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a:tile tx="-698500" ty="0" sx="50000" sy="50000" flip="none" algn="tl"/>
              </a:blipFill>
              <a:ln w="117475">
                <a:noFill/>
              </a:ln>
            </p:spPr>
            <p:txBody>
              <a:bodyPr wrap="square" rtlCol="0" anchor="ctr">
                <a:noAutofit/>
              </a:bodyPr>
              <a:lstStyle/>
              <a:p>
                <a:pPr algn="ctr">
                  <a:lnSpc>
                    <a:spcPct val="90000"/>
                  </a:lnSpc>
                  <a:spcAft>
                    <a:spcPts val="1000"/>
                  </a:spcAft>
                </a:pPr>
                <a:endParaRPr lang="de-DE" sz="1400" b="1" dirty="0">
                  <a:solidFill>
                    <a:schemeClr val="bg2"/>
                  </a:solidFill>
                  <a:latin typeface="+mj-lt"/>
                </a:endParaRPr>
              </a:p>
            </p:txBody>
          </p:sp>
          <p:sp>
            <p:nvSpPr>
              <p:cNvPr id="36" name="Textfeld 35"/>
              <p:cNvSpPr txBox="1"/>
              <p:nvPr/>
            </p:nvSpPr>
            <p:spPr bwMode="gray">
              <a:xfrm>
                <a:off x="8430739" y="1677942"/>
                <a:ext cx="3759674" cy="3697114"/>
              </a:xfrm>
              <a:prstGeom prst="flowChartDecision">
                <a:avLst/>
              </a:prstGeom>
              <a:solidFill>
                <a:schemeClr val="tx2">
                  <a:alpha val="80000"/>
                </a:schemeClr>
              </a:solidFill>
              <a:ln w="117475">
                <a:solidFill>
                  <a:schemeClr val="bg1"/>
                </a:solidFill>
              </a:ln>
            </p:spPr>
            <p:txBody>
              <a:bodyPr wrap="none" lIns="0" tIns="0" rIns="0" bIns="0" rtlCol="0" anchor="ctr">
                <a:noAutofit/>
              </a:bodyPr>
              <a:lstStyle/>
              <a:p>
                <a:pPr algn="ctr">
                  <a:lnSpc>
                    <a:spcPct val="80000"/>
                  </a:lnSpc>
                </a:pPr>
                <a:r>
                  <a:rPr lang="de-DE" sz="2400" dirty="0">
                    <a:solidFill>
                      <a:schemeClr val="bg1"/>
                    </a:solidFill>
                    <a:latin typeface="Bebas Neue" panose="020B0506020202020201" pitchFamily="34" charset="0"/>
                  </a:rPr>
                  <a:t>Product-Information-</a:t>
                </a:r>
                <a:br>
                  <a:rPr lang="de-DE" sz="2400" dirty="0">
                    <a:solidFill>
                      <a:schemeClr val="bg1"/>
                    </a:solidFill>
                    <a:latin typeface="Bebas Neue" panose="020B0506020202020201" pitchFamily="34" charset="0"/>
                  </a:rPr>
                </a:br>
                <a:r>
                  <a:rPr lang="de-DE" sz="2400" dirty="0">
                    <a:solidFill>
                      <a:schemeClr val="bg1"/>
                    </a:solidFill>
                    <a:latin typeface="Bebas Neue" panose="020B0506020202020201" pitchFamily="34" charset="0"/>
                  </a:rPr>
                  <a:t>Management </a:t>
                </a:r>
                <a:br>
                  <a:rPr lang="de-DE" sz="2400" dirty="0">
                    <a:solidFill>
                      <a:schemeClr val="bg1"/>
                    </a:solidFill>
                    <a:latin typeface="Bebas Neue" panose="020B0506020202020201" pitchFamily="34" charset="0"/>
                  </a:rPr>
                </a:br>
                <a:r>
                  <a:rPr lang="de-DE" sz="4000" dirty="0">
                    <a:solidFill>
                      <a:schemeClr val="bg1"/>
                    </a:solidFill>
                    <a:latin typeface="Bebas Neue" panose="020B0506020202020201" pitchFamily="34" charset="0"/>
                  </a:rPr>
                  <a:t>(PIM)</a:t>
                </a:r>
              </a:p>
            </p:txBody>
          </p:sp>
        </p:grpSp>
        <p:sp>
          <p:nvSpPr>
            <p:cNvPr id="41" name="Parallelogramm 40"/>
            <p:cNvSpPr/>
            <p:nvPr/>
          </p:nvSpPr>
          <p:spPr bwMode="gray">
            <a:xfrm>
              <a:off x="554574" y="5288017"/>
              <a:ext cx="2232280"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LIEFERANTEN</a:t>
              </a:r>
            </a:p>
          </p:txBody>
        </p:sp>
        <p:sp>
          <p:nvSpPr>
            <p:cNvPr id="42" name="Parallelogramm 41"/>
            <p:cNvSpPr/>
            <p:nvPr/>
          </p:nvSpPr>
          <p:spPr bwMode="gray">
            <a:xfrm>
              <a:off x="554039" y="4211349"/>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E-KATALOG</a:t>
              </a:r>
            </a:p>
          </p:txBody>
        </p:sp>
        <p:sp>
          <p:nvSpPr>
            <p:cNvPr id="43" name="Parallelogramm 42"/>
            <p:cNvSpPr/>
            <p:nvPr/>
          </p:nvSpPr>
          <p:spPr bwMode="gray">
            <a:xfrm>
              <a:off x="554039" y="3134680"/>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WERBETRÄGER</a:t>
              </a:r>
            </a:p>
          </p:txBody>
        </p:sp>
        <p:sp>
          <p:nvSpPr>
            <p:cNvPr id="44" name="Parallelogramm 43"/>
            <p:cNvSpPr/>
            <p:nvPr/>
          </p:nvSpPr>
          <p:spPr bwMode="gray">
            <a:xfrm>
              <a:off x="552449" y="2058011"/>
              <a:ext cx="223440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QUELLEN/</a:t>
              </a:r>
              <a:br>
                <a:rPr lang="de-DE" sz="1600" b="1" dirty="0">
                  <a:latin typeface="+mj-lt"/>
                </a:rPr>
              </a:br>
              <a:r>
                <a:rPr lang="de-DE" sz="1600" b="1" dirty="0">
                  <a:latin typeface="+mj-lt"/>
                </a:rPr>
                <a:t>SYSTEME</a:t>
              </a:r>
            </a:p>
          </p:txBody>
        </p:sp>
        <p:sp>
          <p:nvSpPr>
            <p:cNvPr id="45" name="Parallelogramm 44"/>
            <p:cNvSpPr/>
            <p:nvPr/>
          </p:nvSpPr>
          <p:spPr bwMode="gray">
            <a:xfrm>
              <a:off x="9119909" y="2106145"/>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INSTORE</a:t>
              </a:r>
            </a:p>
          </p:txBody>
        </p:sp>
        <p:sp>
          <p:nvSpPr>
            <p:cNvPr id="46" name="Parallelogramm 45"/>
            <p:cNvSpPr/>
            <p:nvPr/>
          </p:nvSpPr>
          <p:spPr bwMode="gray">
            <a:xfrm>
              <a:off x="9119909" y="2911008"/>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MOBILE</a:t>
              </a:r>
            </a:p>
          </p:txBody>
        </p:sp>
        <p:sp>
          <p:nvSpPr>
            <p:cNvPr id="47" name="Parallelogramm 46"/>
            <p:cNvSpPr/>
            <p:nvPr/>
          </p:nvSpPr>
          <p:spPr bwMode="gray">
            <a:xfrm>
              <a:off x="9119908" y="3715871"/>
              <a:ext cx="1773332"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E-COMMERCE UND WEBSITE</a:t>
              </a:r>
            </a:p>
          </p:txBody>
        </p:sp>
        <p:sp>
          <p:nvSpPr>
            <p:cNvPr id="48" name="Parallelogramm 47"/>
            <p:cNvSpPr/>
            <p:nvPr/>
          </p:nvSpPr>
          <p:spPr bwMode="gray">
            <a:xfrm>
              <a:off x="9119909" y="4520734"/>
              <a:ext cx="1773332"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NEWSLETTER</a:t>
              </a:r>
            </a:p>
          </p:txBody>
        </p:sp>
        <p:sp>
          <p:nvSpPr>
            <p:cNvPr id="49" name="Parallelogramm 48"/>
            <p:cNvSpPr/>
            <p:nvPr/>
          </p:nvSpPr>
          <p:spPr bwMode="gray">
            <a:xfrm>
              <a:off x="9119909" y="5325595"/>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de-DE" sz="1600" b="1" dirty="0">
                  <a:latin typeface="+mj-lt"/>
                </a:rPr>
                <a:t>ANDERE KANÄLE</a:t>
              </a:r>
            </a:p>
          </p:txBody>
        </p:sp>
        <p:grpSp>
          <p:nvGrpSpPr>
            <p:cNvPr id="2" name="Gruppieren 1"/>
            <p:cNvGrpSpPr/>
            <p:nvPr/>
          </p:nvGrpSpPr>
          <p:grpSpPr bwMode="gray">
            <a:xfrm>
              <a:off x="3223844" y="3104892"/>
              <a:ext cx="1741706" cy="1623814"/>
              <a:chOff x="3050004" y="3107168"/>
              <a:chExt cx="1741706" cy="1623814"/>
            </a:xfrm>
          </p:grpSpPr>
          <p:sp>
            <p:nvSpPr>
              <p:cNvPr id="50" name="Pfeil nach links und oben 49"/>
              <p:cNvSpPr/>
              <p:nvPr/>
            </p:nvSpPr>
            <p:spPr bwMode="gray">
              <a:xfrm rot="8100000">
                <a:off x="3115480" y="3107168"/>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1" name="Pfeil nach unten 50"/>
              <p:cNvSpPr/>
              <p:nvPr/>
            </p:nvSpPr>
            <p:spPr bwMode="gray">
              <a:xfrm rot="16200000">
                <a:off x="3454894" y="3403580"/>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grpSp>
    </p:spTree>
    <p:extLst>
      <p:ext uri="{BB962C8B-B14F-4D97-AF65-F5344CB8AC3E}">
        <p14:creationId xmlns:p14="http://schemas.microsoft.com/office/powerpoint/2010/main" val="400108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1586" y="0"/>
            <a:ext cx="1218962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2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METHODEN</a:t>
            </a:r>
          </a:p>
        </p:txBody>
      </p:sp>
      <p:sp>
        <p:nvSpPr>
          <p:cNvPr id="4" name="Textplatzhalter 3"/>
          <p:cNvSpPr>
            <a:spLocks noGrp="1"/>
          </p:cNvSpPr>
          <p:nvPr>
            <p:ph type="body" sz="quarter" idx="13"/>
          </p:nvPr>
        </p:nvSpPr>
        <p:spPr bwMode="gray"/>
        <p:txBody>
          <a:bodyPr/>
          <a:lstStyle/>
          <a:p>
            <a:r>
              <a:rPr lang="de-DE" dirty="0"/>
              <a:t>Unternehmen und ihre Multichannel-Strategie</a:t>
            </a:r>
          </a:p>
        </p:txBody>
      </p:sp>
      <p:sp>
        <p:nvSpPr>
          <p:cNvPr id="2" name="Inhaltsplatzhalter 1"/>
          <p:cNvSpPr>
            <a:spLocks noGrp="1"/>
          </p:cNvSpPr>
          <p:nvPr>
            <p:ph sz="half" idx="1"/>
          </p:nvPr>
        </p:nvSpPr>
        <p:spPr bwMode="gray"/>
        <p:txBody>
          <a:bodyPr/>
          <a:lstStyle/>
          <a:p>
            <a:pPr marL="0" indent="0">
              <a:buNone/>
            </a:pPr>
            <a:r>
              <a:rPr lang="de-DE" dirty="0">
                <a:solidFill>
                  <a:schemeClr val="bg1"/>
                </a:solidFill>
              </a:rPr>
              <a:t>Wenn sowohl die Online- als auch die Offline-Möglichkeiten perfekt genutzt und in das Unternehmenskonzept integriert werden, spricht man von einer gelungenen </a:t>
            </a:r>
            <a:r>
              <a:rPr lang="de-DE" b="1" dirty="0">
                <a:solidFill>
                  <a:schemeClr val="bg1"/>
                </a:solidFill>
                <a:latin typeface="+mj-lt"/>
              </a:rPr>
              <a:t>Multichannel-Strategie</a:t>
            </a:r>
            <a:r>
              <a:rPr lang="de-DE" dirty="0">
                <a:solidFill>
                  <a:schemeClr val="bg1"/>
                </a:solidFill>
                <a:latin typeface="+mj-lt"/>
              </a:rPr>
              <a:t>.</a:t>
            </a:r>
          </a:p>
          <a:p>
            <a:pPr marL="0" indent="0">
              <a:buNone/>
            </a:pPr>
            <a:endParaRPr lang="de-DE" dirty="0">
              <a:solidFill>
                <a:schemeClr val="bg1"/>
              </a:solidFill>
              <a:latin typeface="+mj-lt"/>
            </a:endParaRPr>
          </a:p>
          <a:p>
            <a:pPr marL="0" indent="0">
              <a:buNone/>
            </a:pPr>
            <a:r>
              <a:rPr lang="de-DE" sz="2400" dirty="0">
                <a:solidFill>
                  <a:schemeClr val="bg1"/>
                </a:solidFill>
                <a:latin typeface="Bebas Neue" panose="020B0506020202020201" pitchFamily="34" charset="0"/>
              </a:rPr>
              <a:t>Beispiele:</a:t>
            </a:r>
          </a:p>
          <a:p>
            <a:pPr marL="0" indent="0">
              <a:buNone/>
            </a:pPr>
            <a:r>
              <a:rPr lang="de-DE" b="1" dirty="0">
                <a:solidFill>
                  <a:schemeClr val="bg1"/>
                </a:solidFill>
                <a:latin typeface="+mj-lt"/>
              </a:rPr>
              <a:t>Ikea</a:t>
            </a:r>
            <a:r>
              <a:rPr lang="de-DE" dirty="0">
                <a:solidFill>
                  <a:schemeClr val="bg1"/>
                </a:solidFill>
              </a:rPr>
              <a:t> – </a:t>
            </a:r>
            <a:r>
              <a:rPr lang="de-DE" sz="2400" dirty="0">
                <a:solidFill>
                  <a:schemeClr val="bg1"/>
                </a:solidFill>
              </a:rPr>
              <a:t>Virtuelle Inspirationen für den nächsten stationären Einkauf </a:t>
            </a:r>
          </a:p>
          <a:p>
            <a:pPr marL="0" indent="0">
              <a:buNone/>
            </a:pPr>
            <a:r>
              <a:rPr lang="de-DE" b="1" dirty="0">
                <a:solidFill>
                  <a:schemeClr val="bg1"/>
                </a:solidFill>
                <a:latin typeface="+mj-lt"/>
              </a:rPr>
              <a:t>eBay</a:t>
            </a:r>
            <a:r>
              <a:rPr lang="de-DE" dirty="0">
                <a:solidFill>
                  <a:schemeClr val="bg1"/>
                </a:solidFill>
              </a:rPr>
              <a:t> – Lokale Händler werden Mitglied </a:t>
            </a:r>
            <a:r>
              <a:rPr lang="de-DE" dirty="0" smtClean="0">
                <a:solidFill>
                  <a:schemeClr val="bg1"/>
                </a:solidFill>
              </a:rPr>
              <a:t/>
            </a:r>
            <a:br>
              <a:rPr lang="de-DE" dirty="0" smtClean="0">
                <a:solidFill>
                  <a:schemeClr val="bg1"/>
                </a:solidFill>
              </a:rPr>
            </a:br>
            <a:r>
              <a:rPr lang="de-DE" dirty="0" smtClean="0">
                <a:solidFill>
                  <a:schemeClr val="bg1"/>
                </a:solidFill>
              </a:rPr>
              <a:t>der </a:t>
            </a:r>
            <a:r>
              <a:rPr lang="de-DE" dirty="0">
                <a:solidFill>
                  <a:schemeClr val="bg1"/>
                </a:solidFill>
              </a:rPr>
              <a:t>digitalen Einkaufswelt</a:t>
            </a:r>
          </a:p>
          <a:p>
            <a:pPr marL="0" indent="0">
              <a:buNone/>
            </a:pPr>
            <a:endParaRPr lang="de-DE" dirty="0">
              <a:solidFill>
                <a:schemeClr val="bg1"/>
              </a:solidFill>
            </a:endParaRPr>
          </a:p>
          <a:p>
            <a:pPr marL="0" indent="0">
              <a:buNone/>
            </a:pPr>
            <a:endParaRPr lang="de-DE" dirty="0">
              <a:solidFill>
                <a:schemeClr val="bg1"/>
              </a:solidFill>
            </a:endParaRPr>
          </a:p>
        </p:txBody>
      </p:sp>
      <p:pic>
        <p:nvPicPr>
          <p:cNvPr id="6" name="Bildplatzhalter 5"/>
          <p:cNvPicPr>
            <a:picLocks noGrp="1" noChangeAspect="1"/>
          </p:cNvPicPr>
          <p:nvPr>
            <p:ph type="pic" sz="quarter" idx="14"/>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gray"/>
      </p:pic>
      <p:sp>
        <p:nvSpPr>
          <p:cNvPr id="8" name="Rectangle"/>
          <p:cNvSpPr/>
          <p:nvPr/>
        </p:nvSpPr>
        <p:spPr bwMode="gray">
          <a:xfrm>
            <a:off x="6303620" y="0"/>
            <a:ext cx="5886793"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3" name="LINE ICON - ipad"/>
          <p:cNvGrpSpPr>
            <a:grpSpLocks noChangeAspect="1"/>
          </p:cNvGrpSpPr>
          <p:nvPr/>
        </p:nvGrpSpPr>
        <p:grpSpPr bwMode="gray">
          <a:xfrm>
            <a:off x="8101265" y="2393375"/>
            <a:ext cx="2193824" cy="1712548"/>
            <a:chOff x="1976954" y="5337471"/>
            <a:chExt cx="459725" cy="358872"/>
          </a:xfrm>
          <a:solidFill>
            <a:schemeClr val="bg1"/>
          </a:solidFill>
        </p:grpSpPr>
        <p:sp>
          <p:nvSpPr>
            <p:cNvPr id="14" name="Freeform 26"/>
            <p:cNvSpPr>
              <a:spLocks noEditPoints="1"/>
            </p:cNvSpPr>
            <p:nvPr/>
          </p:nvSpPr>
          <p:spPr bwMode="gray">
            <a:xfrm rot="5400000">
              <a:off x="2027381" y="5287044"/>
              <a:ext cx="358872" cy="459725"/>
            </a:xfrm>
            <a:custGeom>
              <a:avLst/>
              <a:gdLst>
                <a:gd name="T0" fmla="*/ 352 w 374"/>
                <a:gd name="T1" fmla="*/ 479 h 479"/>
                <a:gd name="T2" fmla="*/ 23 w 374"/>
                <a:gd name="T3" fmla="*/ 479 h 479"/>
                <a:gd name="T4" fmla="*/ 0 w 374"/>
                <a:gd name="T5" fmla="*/ 457 h 479"/>
                <a:gd name="T6" fmla="*/ 0 w 374"/>
                <a:gd name="T7" fmla="*/ 23 h 479"/>
                <a:gd name="T8" fmla="*/ 23 w 374"/>
                <a:gd name="T9" fmla="*/ 0 h 479"/>
                <a:gd name="T10" fmla="*/ 352 w 374"/>
                <a:gd name="T11" fmla="*/ 0 h 479"/>
                <a:gd name="T12" fmla="*/ 374 w 374"/>
                <a:gd name="T13" fmla="*/ 23 h 479"/>
                <a:gd name="T14" fmla="*/ 374 w 374"/>
                <a:gd name="T15" fmla="*/ 457 h 479"/>
                <a:gd name="T16" fmla="*/ 352 w 374"/>
                <a:gd name="T17" fmla="*/ 479 h 479"/>
                <a:gd name="T18" fmla="*/ 23 w 374"/>
                <a:gd name="T19" fmla="*/ 15 h 479"/>
                <a:gd name="T20" fmla="*/ 15 w 374"/>
                <a:gd name="T21" fmla="*/ 23 h 479"/>
                <a:gd name="T22" fmla="*/ 15 w 374"/>
                <a:gd name="T23" fmla="*/ 457 h 479"/>
                <a:gd name="T24" fmla="*/ 23 w 374"/>
                <a:gd name="T25" fmla="*/ 464 h 479"/>
                <a:gd name="T26" fmla="*/ 352 w 374"/>
                <a:gd name="T27" fmla="*/ 464 h 479"/>
                <a:gd name="T28" fmla="*/ 360 w 374"/>
                <a:gd name="T29" fmla="*/ 457 h 479"/>
                <a:gd name="T30" fmla="*/ 360 w 374"/>
                <a:gd name="T31" fmla="*/ 23 h 479"/>
                <a:gd name="T32" fmla="*/ 352 w 374"/>
                <a:gd name="T33" fmla="*/ 15 h 479"/>
                <a:gd name="T34" fmla="*/ 23 w 374"/>
                <a:gd name="T35" fmla="*/ 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79">
                  <a:moveTo>
                    <a:pt x="352" y="479"/>
                  </a:moveTo>
                  <a:cubicBezTo>
                    <a:pt x="23" y="479"/>
                    <a:pt x="23" y="479"/>
                    <a:pt x="23" y="479"/>
                  </a:cubicBezTo>
                  <a:cubicBezTo>
                    <a:pt x="10" y="479"/>
                    <a:pt x="0" y="469"/>
                    <a:pt x="0" y="457"/>
                  </a:cubicBezTo>
                  <a:cubicBezTo>
                    <a:pt x="0" y="23"/>
                    <a:pt x="0" y="23"/>
                    <a:pt x="0" y="23"/>
                  </a:cubicBezTo>
                  <a:cubicBezTo>
                    <a:pt x="0" y="10"/>
                    <a:pt x="10" y="0"/>
                    <a:pt x="23" y="0"/>
                  </a:cubicBezTo>
                  <a:cubicBezTo>
                    <a:pt x="352" y="0"/>
                    <a:pt x="352" y="0"/>
                    <a:pt x="352" y="0"/>
                  </a:cubicBezTo>
                  <a:cubicBezTo>
                    <a:pt x="364" y="0"/>
                    <a:pt x="374" y="10"/>
                    <a:pt x="374" y="23"/>
                  </a:cubicBezTo>
                  <a:cubicBezTo>
                    <a:pt x="374" y="457"/>
                    <a:pt x="374" y="457"/>
                    <a:pt x="374" y="457"/>
                  </a:cubicBezTo>
                  <a:cubicBezTo>
                    <a:pt x="374" y="469"/>
                    <a:pt x="364" y="479"/>
                    <a:pt x="352" y="479"/>
                  </a:cubicBezTo>
                  <a:close/>
                  <a:moveTo>
                    <a:pt x="23" y="15"/>
                  </a:moveTo>
                  <a:cubicBezTo>
                    <a:pt x="18" y="15"/>
                    <a:pt x="15" y="18"/>
                    <a:pt x="15" y="23"/>
                  </a:cubicBezTo>
                  <a:cubicBezTo>
                    <a:pt x="15" y="457"/>
                    <a:pt x="15" y="457"/>
                    <a:pt x="15" y="457"/>
                  </a:cubicBezTo>
                  <a:cubicBezTo>
                    <a:pt x="15" y="461"/>
                    <a:pt x="18" y="464"/>
                    <a:pt x="23" y="464"/>
                  </a:cubicBezTo>
                  <a:cubicBezTo>
                    <a:pt x="352" y="464"/>
                    <a:pt x="352" y="464"/>
                    <a:pt x="352" y="464"/>
                  </a:cubicBezTo>
                  <a:cubicBezTo>
                    <a:pt x="356" y="464"/>
                    <a:pt x="360" y="461"/>
                    <a:pt x="360" y="457"/>
                  </a:cubicBezTo>
                  <a:cubicBezTo>
                    <a:pt x="360" y="23"/>
                    <a:pt x="360" y="23"/>
                    <a:pt x="360" y="23"/>
                  </a:cubicBezTo>
                  <a:cubicBezTo>
                    <a:pt x="360" y="18"/>
                    <a:pt x="356" y="15"/>
                    <a:pt x="352" y="15"/>
                  </a:cubicBez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5" name="Freeform 27"/>
            <p:cNvSpPr>
              <a:spLocks noEditPoints="1"/>
            </p:cNvSpPr>
            <p:nvPr/>
          </p:nvSpPr>
          <p:spPr bwMode="gray">
            <a:xfrm rot="5400000">
              <a:off x="2084892" y="5344560"/>
              <a:ext cx="272711" cy="344693"/>
            </a:xfrm>
            <a:custGeom>
              <a:avLst/>
              <a:gdLst>
                <a:gd name="T0" fmla="*/ 671 w 671"/>
                <a:gd name="T1" fmla="*/ 848 h 848"/>
                <a:gd name="T2" fmla="*/ 0 w 671"/>
                <a:gd name="T3" fmla="*/ 848 h 848"/>
                <a:gd name="T4" fmla="*/ 0 w 671"/>
                <a:gd name="T5" fmla="*/ 0 h 848"/>
                <a:gd name="T6" fmla="*/ 671 w 671"/>
                <a:gd name="T7" fmla="*/ 0 h 848"/>
                <a:gd name="T8" fmla="*/ 671 w 671"/>
                <a:gd name="T9" fmla="*/ 848 h 848"/>
                <a:gd name="T10" fmla="*/ 35 w 671"/>
                <a:gd name="T11" fmla="*/ 815 h 848"/>
                <a:gd name="T12" fmla="*/ 638 w 671"/>
                <a:gd name="T13" fmla="*/ 815 h 848"/>
                <a:gd name="T14" fmla="*/ 638 w 671"/>
                <a:gd name="T15" fmla="*/ 35 h 848"/>
                <a:gd name="T16" fmla="*/ 35 w 671"/>
                <a:gd name="T17" fmla="*/ 35 h 848"/>
                <a:gd name="T18" fmla="*/ 35 w 671"/>
                <a:gd name="T19"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48">
                  <a:moveTo>
                    <a:pt x="671" y="848"/>
                  </a:moveTo>
                  <a:lnTo>
                    <a:pt x="0" y="848"/>
                  </a:lnTo>
                  <a:lnTo>
                    <a:pt x="0" y="0"/>
                  </a:lnTo>
                  <a:lnTo>
                    <a:pt x="671" y="0"/>
                  </a:lnTo>
                  <a:lnTo>
                    <a:pt x="671" y="848"/>
                  </a:lnTo>
                  <a:close/>
                  <a:moveTo>
                    <a:pt x="35" y="815"/>
                  </a:moveTo>
                  <a:lnTo>
                    <a:pt x="638" y="815"/>
                  </a:lnTo>
                  <a:lnTo>
                    <a:pt x="638" y="35"/>
                  </a:lnTo>
                  <a:lnTo>
                    <a:pt x="35" y="35"/>
                  </a:lnTo>
                  <a:lnTo>
                    <a:pt x="35"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16" name="Oval 28"/>
            <p:cNvSpPr>
              <a:spLocks noChangeArrowheads="1"/>
            </p:cNvSpPr>
            <p:nvPr/>
          </p:nvSpPr>
          <p:spPr bwMode="gray">
            <a:xfrm rot="5400000">
              <a:off x="2005815" y="5502476"/>
              <a:ext cx="28856" cy="288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sp>
        <p:nvSpPr>
          <p:cNvPr id="22" name="METRO ICON - hand 6"/>
          <p:cNvSpPr>
            <a:spLocks noChangeAspect="1" noEditPoints="1"/>
          </p:cNvSpPr>
          <p:nvPr/>
        </p:nvSpPr>
        <p:spPr bwMode="gray">
          <a:xfrm>
            <a:off x="8847454" y="2800614"/>
            <a:ext cx="839175" cy="898065"/>
          </a:xfrm>
          <a:custGeom>
            <a:avLst/>
            <a:gdLst>
              <a:gd name="T0" fmla="*/ 289 w 321"/>
              <a:gd name="T1" fmla="*/ 193 h 342"/>
              <a:gd name="T2" fmla="*/ 279 w 321"/>
              <a:gd name="T3" fmla="*/ 257 h 342"/>
              <a:gd name="T4" fmla="*/ 257 w 321"/>
              <a:gd name="T5" fmla="*/ 310 h 342"/>
              <a:gd name="T6" fmla="*/ 214 w 321"/>
              <a:gd name="T7" fmla="*/ 342 h 342"/>
              <a:gd name="T8" fmla="*/ 65 w 321"/>
              <a:gd name="T9" fmla="*/ 310 h 342"/>
              <a:gd name="T10" fmla="*/ 65 w 321"/>
              <a:gd name="T11" fmla="*/ 139 h 342"/>
              <a:gd name="T12" fmla="*/ 225 w 321"/>
              <a:gd name="T13" fmla="*/ 0 h 342"/>
              <a:gd name="T14" fmla="*/ 225 w 321"/>
              <a:gd name="T15" fmla="*/ 128 h 342"/>
              <a:gd name="T16" fmla="*/ 289 w 321"/>
              <a:gd name="T17" fmla="*/ 128 h 342"/>
              <a:gd name="T18" fmla="*/ 289 w 321"/>
              <a:gd name="T19" fmla="*/ 193 h 342"/>
              <a:gd name="T20" fmla="*/ 43 w 321"/>
              <a:gd name="T21" fmla="*/ 139 h 342"/>
              <a:gd name="T22" fmla="*/ 43 w 321"/>
              <a:gd name="T23" fmla="*/ 310 h 342"/>
              <a:gd name="T24" fmla="*/ 65 w 321"/>
              <a:gd name="T25" fmla="*/ 310 h 342"/>
              <a:gd name="T26" fmla="*/ 65 w 321"/>
              <a:gd name="T27" fmla="*/ 321 h 342"/>
              <a:gd name="T28" fmla="*/ 22 w 321"/>
              <a:gd name="T29" fmla="*/ 321 h 342"/>
              <a:gd name="T30" fmla="*/ 0 w 321"/>
              <a:gd name="T31" fmla="*/ 289 h 342"/>
              <a:gd name="T32" fmla="*/ 0 w 321"/>
              <a:gd name="T33" fmla="*/ 161 h 342"/>
              <a:gd name="T34" fmla="*/ 22 w 321"/>
              <a:gd name="T35" fmla="*/ 128 h 342"/>
              <a:gd name="T36" fmla="*/ 65 w 321"/>
              <a:gd name="T37" fmla="*/ 128 h 342"/>
              <a:gd name="T38" fmla="*/ 65 w 321"/>
              <a:gd name="T39" fmla="*/ 139 h 342"/>
              <a:gd name="T40" fmla="*/ 43 w 321"/>
              <a:gd name="T41" fmla="*/ 13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342">
                <a:moveTo>
                  <a:pt x="289" y="193"/>
                </a:moveTo>
                <a:cubicBezTo>
                  <a:pt x="314" y="193"/>
                  <a:pt x="300" y="257"/>
                  <a:pt x="279" y="257"/>
                </a:cubicBezTo>
                <a:cubicBezTo>
                  <a:pt x="289" y="257"/>
                  <a:pt x="279" y="310"/>
                  <a:pt x="257" y="310"/>
                </a:cubicBezTo>
                <a:cubicBezTo>
                  <a:pt x="257" y="332"/>
                  <a:pt x="236" y="342"/>
                  <a:pt x="214" y="342"/>
                </a:cubicBezTo>
                <a:cubicBezTo>
                  <a:pt x="124" y="342"/>
                  <a:pt x="156" y="320"/>
                  <a:pt x="65" y="310"/>
                </a:cubicBezTo>
                <a:cubicBezTo>
                  <a:pt x="65" y="139"/>
                  <a:pt x="65" y="139"/>
                  <a:pt x="65" y="139"/>
                </a:cubicBezTo>
                <a:cubicBezTo>
                  <a:pt x="145" y="115"/>
                  <a:pt x="225" y="54"/>
                  <a:pt x="225" y="0"/>
                </a:cubicBezTo>
                <a:cubicBezTo>
                  <a:pt x="243" y="0"/>
                  <a:pt x="289" y="21"/>
                  <a:pt x="225" y="128"/>
                </a:cubicBezTo>
                <a:cubicBezTo>
                  <a:pt x="225" y="128"/>
                  <a:pt x="279" y="128"/>
                  <a:pt x="289" y="128"/>
                </a:cubicBezTo>
                <a:cubicBezTo>
                  <a:pt x="321" y="128"/>
                  <a:pt x="311" y="193"/>
                  <a:pt x="289" y="193"/>
                </a:cubicBezTo>
                <a:close/>
                <a:moveTo>
                  <a:pt x="43" y="139"/>
                </a:moveTo>
                <a:cubicBezTo>
                  <a:pt x="43" y="310"/>
                  <a:pt x="43" y="310"/>
                  <a:pt x="43" y="310"/>
                </a:cubicBezTo>
                <a:cubicBezTo>
                  <a:pt x="65" y="310"/>
                  <a:pt x="65" y="310"/>
                  <a:pt x="65" y="310"/>
                </a:cubicBezTo>
                <a:cubicBezTo>
                  <a:pt x="65" y="321"/>
                  <a:pt x="65" y="321"/>
                  <a:pt x="65" y="321"/>
                </a:cubicBezTo>
                <a:cubicBezTo>
                  <a:pt x="22" y="321"/>
                  <a:pt x="22" y="321"/>
                  <a:pt x="22" y="321"/>
                </a:cubicBezTo>
                <a:cubicBezTo>
                  <a:pt x="10" y="321"/>
                  <a:pt x="0" y="307"/>
                  <a:pt x="0" y="289"/>
                </a:cubicBezTo>
                <a:cubicBezTo>
                  <a:pt x="0" y="161"/>
                  <a:pt x="0" y="161"/>
                  <a:pt x="0" y="161"/>
                </a:cubicBezTo>
                <a:cubicBezTo>
                  <a:pt x="0" y="143"/>
                  <a:pt x="10" y="128"/>
                  <a:pt x="22" y="128"/>
                </a:cubicBezTo>
                <a:cubicBezTo>
                  <a:pt x="65" y="128"/>
                  <a:pt x="65" y="128"/>
                  <a:pt x="65" y="128"/>
                </a:cubicBezTo>
                <a:cubicBezTo>
                  <a:pt x="65" y="139"/>
                  <a:pt x="65" y="139"/>
                  <a:pt x="65" y="139"/>
                </a:cubicBezTo>
                <a:lnTo>
                  <a:pt x="43" y="139"/>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6850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7"/>
          <a:stretch/>
        </p:blipFill>
        <p:spPr bwMode="gray">
          <a:xfrm>
            <a:off x="793" y="-1"/>
            <a:ext cx="12190413" cy="5813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90413" cy="5813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4. ENTWICKLUNG IN DEUTSCHLAND</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1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p:cNvSpPr/>
          <p:nvPr/>
        </p:nvSpPr>
        <p:spPr bwMode="gray">
          <a:xfrm>
            <a:off x="-793" y="0"/>
            <a:ext cx="12191206"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itel 2"/>
          <p:cNvSpPr>
            <a:spLocks noGrp="1"/>
          </p:cNvSpPr>
          <p:nvPr>
            <p:ph type="title"/>
          </p:nvPr>
        </p:nvSpPr>
        <p:spPr bwMode="gray"/>
        <p:txBody>
          <a:bodyPr/>
          <a:lstStyle/>
          <a:p>
            <a:r>
              <a:rPr lang="de-DE" dirty="0">
                <a:solidFill>
                  <a:schemeClr val="bg1"/>
                </a:solidFill>
              </a:rPr>
              <a:t>ENTWICKLUNG IN DEUTSCHLAND</a:t>
            </a:r>
          </a:p>
        </p:txBody>
      </p:sp>
      <p:sp>
        <p:nvSpPr>
          <p:cNvPr id="4" name="Textplatzhalter 3"/>
          <p:cNvSpPr>
            <a:spLocks noGrp="1"/>
          </p:cNvSpPr>
          <p:nvPr>
            <p:ph type="body" sz="quarter" idx="13"/>
          </p:nvPr>
        </p:nvSpPr>
        <p:spPr bwMode="gray"/>
        <p:txBody>
          <a:bodyPr/>
          <a:lstStyle/>
          <a:p>
            <a:r>
              <a:rPr lang="de-DE" dirty="0">
                <a:solidFill>
                  <a:schemeClr val="bg1">
                    <a:lumMod val="75000"/>
                  </a:schemeClr>
                </a:solidFill>
              </a:rPr>
              <a:t>E-Commerce-Umsätze in den vergangenen Jahren</a:t>
            </a:r>
          </a:p>
        </p:txBody>
      </p:sp>
      <p:sp>
        <p:nvSpPr>
          <p:cNvPr id="8" name="Textfeld 7"/>
          <p:cNvSpPr txBox="1"/>
          <p:nvPr/>
        </p:nvSpPr>
        <p:spPr bwMode="gray">
          <a:xfrm>
            <a:off x="549645" y="5540962"/>
            <a:ext cx="2906162" cy="276999"/>
          </a:xfrm>
          <a:prstGeom prst="rect">
            <a:avLst/>
          </a:prstGeom>
          <a:noFill/>
        </p:spPr>
        <p:txBody>
          <a:bodyPr wrap="square" rtlCol="0">
            <a:spAutoFit/>
          </a:bodyPr>
          <a:lstStyle/>
          <a:p>
            <a:r>
              <a:rPr lang="de-DE" sz="1200" dirty="0">
                <a:solidFill>
                  <a:schemeClr val="bg1"/>
                </a:solidFill>
              </a:rPr>
              <a:t>Quelle: HDE-Prognose</a:t>
            </a:r>
          </a:p>
        </p:txBody>
      </p:sp>
      <p:graphicFrame>
        <p:nvGraphicFramePr>
          <p:cNvPr id="5" name="Diagramm 4"/>
          <p:cNvGraphicFramePr/>
          <p:nvPr>
            <p:extLst>
              <p:ext uri="{D42A27DB-BD31-4B8C-83A1-F6EECF244321}">
                <p14:modId xmlns:p14="http://schemas.microsoft.com/office/powerpoint/2010/main" val="1925089119"/>
              </p:ext>
            </p:extLst>
          </p:nvPr>
        </p:nvGraphicFramePr>
        <p:xfrm>
          <a:off x="551765" y="2072640"/>
          <a:ext cx="11097836" cy="351536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p:cNvSpPr/>
          <p:nvPr/>
        </p:nvSpPr>
        <p:spPr bwMode="gray">
          <a:xfrm>
            <a:off x="10846424" y="1522052"/>
            <a:ext cx="827471" cy="461665"/>
          </a:xfrm>
          <a:prstGeom prst="rect">
            <a:avLst/>
          </a:prstGeom>
        </p:spPr>
        <p:txBody>
          <a:bodyPr wrap="none">
            <a:spAutoFit/>
          </a:bodyPr>
          <a:lstStyle/>
          <a:p>
            <a:pPr algn="ctr"/>
            <a:r>
              <a:rPr lang="de-DE" sz="2400" dirty="0">
                <a:solidFill>
                  <a:schemeClr val="bg1"/>
                </a:solidFill>
                <a:latin typeface="Bebas Neue" panose="020B0506020202020201" pitchFamily="34" charset="0"/>
              </a:rPr>
              <a:t>Mrd. €</a:t>
            </a:r>
          </a:p>
        </p:txBody>
      </p:sp>
    </p:spTree>
    <p:extLst>
      <p:ext uri="{BB962C8B-B14F-4D97-AF65-F5344CB8AC3E}">
        <p14:creationId xmlns:p14="http://schemas.microsoft.com/office/powerpoint/2010/main" val="27421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ENTWICKLUNG IN DEUTSCHLAND</a:t>
            </a:r>
          </a:p>
        </p:txBody>
      </p:sp>
      <p:sp>
        <p:nvSpPr>
          <p:cNvPr id="4" name="Textplatzhalter 3"/>
          <p:cNvSpPr>
            <a:spLocks noGrp="1"/>
          </p:cNvSpPr>
          <p:nvPr>
            <p:ph type="body" sz="quarter" idx="13"/>
          </p:nvPr>
        </p:nvSpPr>
        <p:spPr/>
        <p:txBody>
          <a:bodyPr/>
          <a:lstStyle/>
          <a:p>
            <a:r>
              <a:rPr lang="de-DE" dirty="0"/>
              <a:t>Vergleich klassische Bestellwege vs. Online-Bestellwege</a:t>
            </a:r>
          </a:p>
        </p:txBody>
      </p:sp>
      <p:grpSp>
        <p:nvGrpSpPr>
          <p:cNvPr id="2" name="Gruppieren 1"/>
          <p:cNvGrpSpPr/>
          <p:nvPr/>
        </p:nvGrpSpPr>
        <p:grpSpPr>
          <a:xfrm>
            <a:off x="2697030" y="1822248"/>
            <a:ext cx="8952569" cy="4022826"/>
            <a:chOff x="2697030" y="1822248"/>
            <a:chExt cx="8952569" cy="4022826"/>
          </a:xfrm>
        </p:grpSpPr>
        <p:grpSp>
          <p:nvGrpSpPr>
            <p:cNvPr id="19" name="Gruppieren 18"/>
            <p:cNvGrpSpPr/>
            <p:nvPr/>
          </p:nvGrpSpPr>
          <p:grpSpPr>
            <a:xfrm>
              <a:off x="2697030" y="3781604"/>
              <a:ext cx="1813325" cy="1813325"/>
              <a:chOff x="2144893" y="3377084"/>
              <a:chExt cx="1813325" cy="1813325"/>
            </a:xfrm>
          </p:grpSpPr>
          <p:sp>
            <p:nvSpPr>
              <p:cNvPr id="20" name="Ellipse 19"/>
              <p:cNvSpPr/>
              <p:nvPr/>
            </p:nvSpPr>
            <p:spPr>
              <a:xfrm>
                <a:off x="2144893" y="3377084"/>
                <a:ext cx="1813325" cy="1813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21" name="LINE ICON - shopping cart 1"/>
              <p:cNvGrpSpPr>
                <a:grpSpLocks noChangeAspect="1"/>
              </p:cNvGrpSpPr>
              <p:nvPr/>
            </p:nvGrpSpPr>
            <p:grpSpPr bwMode="black">
              <a:xfrm>
                <a:off x="2535084" y="3840079"/>
                <a:ext cx="913116" cy="882519"/>
                <a:chOff x="536575" y="1531938"/>
                <a:chExt cx="409304" cy="395589"/>
              </a:xfrm>
              <a:solidFill>
                <a:schemeClr val="bg1"/>
              </a:solidFill>
            </p:grpSpPr>
            <p:sp>
              <p:nvSpPr>
                <p:cNvPr id="22" name="Freeform 211"/>
                <p:cNvSpPr>
                  <a:spLocks noEditPoints="1"/>
                </p:cNvSpPr>
                <p:nvPr/>
              </p:nvSpPr>
              <p:spPr bwMode="black">
                <a:xfrm>
                  <a:off x="536575" y="1531938"/>
                  <a:ext cx="409304" cy="314018"/>
                </a:xfrm>
                <a:custGeom>
                  <a:avLst/>
                  <a:gdLst>
                    <a:gd name="T0" fmla="*/ 239 w 240"/>
                    <a:gd name="T1" fmla="*/ 62 h 184"/>
                    <a:gd name="T2" fmla="*/ 236 w 240"/>
                    <a:gd name="T3" fmla="*/ 60 h 184"/>
                    <a:gd name="T4" fmla="*/ 68 w 240"/>
                    <a:gd name="T5" fmla="*/ 60 h 184"/>
                    <a:gd name="T6" fmla="*/ 67 w 240"/>
                    <a:gd name="T7" fmla="*/ 60 h 184"/>
                    <a:gd name="T8" fmla="*/ 57 w 240"/>
                    <a:gd name="T9" fmla="*/ 18 h 184"/>
                    <a:gd name="T10" fmla="*/ 37 w 240"/>
                    <a:gd name="T11" fmla="*/ 0 h 184"/>
                    <a:gd name="T12" fmla="*/ 4 w 240"/>
                    <a:gd name="T13" fmla="*/ 0 h 184"/>
                    <a:gd name="T14" fmla="*/ 0 w 240"/>
                    <a:gd name="T15" fmla="*/ 4 h 184"/>
                    <a:gd name="T16" fmla="*/ 4 w 240"/>
                    <a:gd name="T17" fmla="*/ 8 h 184"/>
                    <a:gd name="T18" fmla="*/ 37 w 240"/>
                    <a:gd name="T19" fmla="*/ 8 h 184"/>
                    <a:gd name="T20" fmla="*/ 49 w 240"/>
                    <a:gd name="T21" fmla="*/ 20 h 184"/>
                    <a:gd name="T22" fmla="*/ 85 w 240"/>
                    <a:gd name="T23" fmla="*/ 164 h 184"/>
                    <a:gd name="T24" fmla="*/ 105 w 240"/>
                    <a:gd name="T25" fmla="*/ 184 h 184"/>
                    <a:gd name="T26" fmla="*/ 200 w 240"/>
                    <a:gd name="T27" fmla="*/ 184 h 184"/>
                    <a:gd name="T28" fmla="*/ 204 w 240"/>
                    <a:gd name="T29" fmla="*/ 180 h 184"/>
                    <a:gd name="T30" fmla="*/ 200 w 240"/>
                    <a:gd name="T31" fmla="*/ 176 h 184"/>
                    <a:gd name="T32" fmla="*/ 105 w 240"/>
                    <a:gd name="T33" fmla="*/ 176 h 184"/>
                    <a:gd name="T34" fmla="*/ 93 w 240"/>
                    <a:gd name="T35" fmla="*/ 163 h 184"/>
                    <a:gd name="T36" fmla="*/ 89 w 240"/>
                    <a:gd name="T37" fmla="*/ 148 h 184"/>
                    <a:gd name="T38" fmla="*/ 204 w 240"/>
                    <a:gd name="T39" fmla="*/ 148 h 184"/>
                    <a:gd name="T40" fmla="*/ 208 w 240"/>
                    <a:gd name="T41" fmla="*/ 145 h 184"/>
                    <a:gd name="T42" fmla="*/ 240 w 240"/>
                    <a:gd name="T43" fmla="*/ 65 h 184"/>
                    <a:gd name="T44" fmla="*/ 239 w 240"/>
                    <a:gd name="T45" fmla="*/ 62 h 184"/>
                    <a:gd name="T46" fmla="*/ 201 w 240"/>
                    <a:gd name="T47" fmla="*/ 140 h 184"/>
                    <a:gd name="T48" fmla="*/ 88 w 240"/>
                    <a:gd name="T49" fmla="*/ 140 h 184"/>
                    <a:gd name="T50" fmla="*/ 87 w 240"/>
                    <a:gd name="T51" fmla="*/ 140 h 184"/>
                    <a:gd name="T52" fmla="*/ 69 w 240"/>
                    <a:gd name="T53" fmla="*/ 68 h 184"/>
                    <a:gd name="T54" fmla="*/ 230 w 240"/>
                    <a:gd name="T55" fmla="*/ 68 h 184"/>
                    <a:gd name="T56" fmla="*/ 201 w 240"/>
                    <a:gd name="T57"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84">
                      <a:moveTo>
                        <a:pt x="239" y="62"/>
                      </a:moveTo>
                      <a:cubicBezTo>
                        <a:pt x="239" y="61"/>
                        <a:pt x="237" y="60"/>
                        <a:pt x="236" y="60"/>
                      </a:cubicBezTo>
                      <a:cubicBezTo>
                        <a:pt x="68" y="60"/>
                        <a:pt x="68" y="60"/>
                        <a:pt x="68" y="60"/>
                      </a:cubicBezTo>
                      <a:cubicBezTo>
                        <a:pt x="68" y="60"/>
                        <a:pt x="68" y="60"/>
                        <a:pt x="67" y="6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0" y="64"/>
                        <a:pt x="240" y="63"/>
                        <a:pt x="239" y="62"/>
                      </a:cubicBezTo>
                      <a:close/>
                      <a:moveTo>
                        <a:pt x="201" y="140"/>
                      </a:moveTo>
                      <a:cubicBezTo>
                        <a:pt x="88" y="140"/>
                        <a:pt x="88" y="140"/>
                        <a:pt x="88" y="140"/>
                      </a:cubicBezTo>
                      <a:cubicBezTo>
                        <a:pt x="88" y="140"/>
                        <a:pt x="88" y="140"/>
                        <a:pt x="87" y="140"/>
                      </a:cubicBezTo>
                      <a:cubicBezTo>
                        <a:pt x="69" y="68"/>
                        <a:pt x="69" y="68"/>
                        <a:pt x="69" y="68"/>
                      </a:cubicBezTo>
                      <a:cubicBezTo>
                        <a:pt x="230" y="68"/>
                        <a:pt x="230" y="68"/>
                        <a:pt x="230" y="68"/>
                      </a:cubicBezTo>
                      <a:lnTo>
                        <a:pt x="201" y="140"/>
                      </a:ln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23" name="Freeform 212"/>
                <p:cNvSpPr>
                  <a:spLocks noEditPoints="1"/>
                </p:cNvSpPr>
                <p:nvPr/>
              </p:nvSpPr>
              <p:spPr bwMode="black">
                <a:xfrm>
                  <a:off x="686726"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24" name="Freeform 213"/>
                <p:cNvSpPr>
                  <a:spLocks noEditPoints="1"/>
                </p:cNvSpPr>
                <p:nvPr/>
              </p:nvSpPr>
              <p:spPr bwMode="black">
                <a:xfrm>
                  <a:off x="815942"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grpSp>
        </p:grpSp>
        <p:sp>
          <p:nvSpPr>
            <p:cNvPr id="11" name="Ellipse 10"/>
            <p:cNvSpPr/>
            <p:nvPr/>
          </p:nvSpPr>
          <p:spPr>
            <a:xfrm>
              <a:off x="4061460" y="1850875"/>
              <a:ext cx="3918736" cy="39187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14" name="Gruppieren 13"/>
            <p:cNvGrpSpPr/>
            <p:nvPr/>
          </p:nvGrpSpPr>
          <p:grpSpPr>
            <a:xfrm>
              <a:off x="3308350" y="1822248"/>
              <a:ext cx="7877700" cy="4022826"/>
              <a:chOff x="3028950" y="1809548"/>
              <a:chExt cx="7877700" cy="4022826"/>
            </a:xfrm>
          </p:grpSpPr>
          <p:graphicFrame>
            <p:nvGraphicFramePr>
              <p:cNvPr id="15" name="Diagramm 14"/>
              <p:cNvGraphicFramePr/>
              <p:nvPr>
                <p:extLst>
                  <p:ext uri="{D42A27DB-BD31-4B8C-83A1-F6EECF244321}">
                    <p14:modId xmlns:p14="http://schemas.microsoft.com/office/powerpoint/2010/main" val="1744329340"/>
                  </p:ext>
                </p:extLst>
              </p:nvPr>
            </p:nvGraphicFramePr>
            <p:xfrm>
              <a:off x="3028950" y="1809548"/>
              <a:ext cx="7877700" cy="4022826"/>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feld 15"/>
              <p:cNvSpPr txBox="1"/>
              <p:nvPr/>
            </p:nvSpPr>
            <p:spPr>
              <a:xfrm>
                <a:off x="4530090" y="2367372"/>
                <a:ext cx="1186966" cy="461665"/>
              </a:xfrm>
              <a:prstGeom prst="rect">
                <a:avLst/>
              </a:prstGeom>
              <a:noFill/>
            </p:spPr>
            <p:txBody>
              <a:bodyPr wrap="square" rtlCol="0">
                <a:spAutoFit/>
              </a:bodyPr>
              <a:lstStyle/>
              <a:p>
                <a:pPr algn="ctr"/>
                <a:r>
                  <a:rPr lang="de-DE" sz="2400" dirty="0">
                    <a:solidFill>
                      <a:schemeClr val="bg1"/>
                    </a:solidFill>
                    <a:latin typeface="Bebas Neue" panose="020B0506020202020201" pitchFamily="34" charset="0"/>
                  </a:rPr>
                  <a:t>7,2 Mrd. €</a:t>
                </a:r>
              </a:p>
            </p:txBody>
          </p:sp>
          <p:sp>
            <p:nvSpPr>
              <p:cNvPr id="17" name="Textfeld 16"/>
              <p:cNvSpPr txBox="1"/>
              <p:nvPr/>
            </p:nvSpPr>
            <p:spPr>
              <a:xfrm>
                <a:off x="5072773" y="4809288"/>
                <a:ext cx="1332006" cy="461665"/>
              </a:xfrm>
              <a:prstGeom prst="rect">
                <a:avLst/>
              </a:prstGeom>
              <a:noFill/>
            </p:spPr>
            <p:txBody>
              <a:bodyPr wrap="square" rtlCol="0">
                <a:spAutoFit/>
              </a:bodyPr>
              <a:lstStyle/>
              <a:p>
                <a:r>
                  <a:rPr lang="de-DE" sz="2400" dirty="0">
                    <a:latin typeface="Bebas Neue" panose="020B0506020202020201" pitchFamily="34" charset="0"/>
                  </a:rPr>
                  <a:t>41,9 Mrd. €</a:t>
                </a:r>
              </a:p>
            </p:txBody>
          </p:sp>
        </p:grpSp>
        <p:sp>
          <p:nvSpPr>
            <p:cNvPr id="18" name="Pfeil nach links 17"/>
            <p:cNvSpPr/>
            <p:nvPr/>
          </p:nvSpPr>
          <p:spPr>
            <a:xfrm>
              <a:off x="7585930" y="3622153"/>
              <a:ext cx="4063669" cy="1337423"/>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2000" dirty="0">
                  <a:solidFill>
                    <a:schemeClr val="bg1"/>
                  </a:solidFill>
                  <a:latin typeface="Bebas Neue" panose="020B0506020202020201" pitchFamily="34" charset="0"/>
                </a:rPr>
                <a:t>Gesamtvolumen</a:t>
              </a:r>
              <a:r>
                <a:rPr lang="de-DE" sz="2400" dirty="0">
                  <a:solidFill>
                    <a:schemeClr val="bg1"/>
                  </a:solidFill>
                  <a:latin typeface="Bebas Neue" panose="020B0506020202020201" pitchFamily="34" charset="0"/>
                </a:rPr>
                <a:t> </a:t>
              </a:r>
              <a:r>
                <a:rPr lang="de-DE" sz="2000" dirty="0">
                  <a:solidFill>
                    <a:schemeClr val="bg1"/>
                  </a:solidFill>
                  <a:latin typeface="Bebas Neue" panose="020B0506020202020201" pitchFamily="34" charset="0"/>
                </a:rPr>
                <a:t>der Waren </a:t>
              </a:r>
              <a:br>
                <a:rPr lang="de-DE" sz="2000" dirty="0">
                  <a:solidFill>
                    <a:schemeClr val="bg1"/>
                  </a:solidFill>
                  <a:latin typeface="Bebas Neue" panose="020B0506020202020201" pitchFamily="34" charset="0"/>
                </a:rPr>
              </a:br>
              <a:r>
                <a:rPr lang="de-DE" sz="2000" dirty="0">
                  <a:solidFill>
                    <a:schemeClr val="bg1"/>
                  </a:solidFill>
                  <a:latin typeface="Bebas Neue" panose="020B0506020202020201" pitchFamily="34" charset="0"/>
                </a:rPr>
                <a:t>rund  41,9 Mrd. €</a:t>
              </a:r>
            </a:p>
          </p:txBody>
        </p:sp>
      </p:grpSp>
      <p:sp>
        <p:nvSpPr>
          <p:cNvPr id="25" name="Rechteck 24"/>
          <p:cNvSpPr/>
          <p:nvPr/>
        </p:nvSpPr>
        <p:spPr>
          <a:xfrm>
            <a:off x="375968" y="6184492"/>
            <a:ext cx="3883612"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de-DE" sz="1000" dirty="0">
                <a:solidFill>
                  <a:schemeClr val="tx1"/>
                </a:solidFill>
              </a:rPr>
              <a:t>Quelle: </a:t>
            </a:r>
            <a:r>
              <a:rPr lang="de-DE" sz="1000" noProof="1">
                <a:solidFill>
                  <a:schemeClr val="tx1"/>
                </a:solidFill>
              </a:rPr>
              <a:t>bevh-Studie</a:t>
            </a:r>
            <a:r>
              <a:rPr lang="de-DE" sz="1000" dirty="0">
                <a:solidFill>
                  <a:schemeClr val="tx1"/>
                </a:solidFill>
              </a:rPr>
              <a:t> "Interaktiver Handel in Deutschland B2C", 2015</a:t>
            </a:r>
          </a:p>
        </p:txBody>
      </p:sp>
    </p:spTree>
    <p:extLst>
      <p:ext uri="{BB962C8B-B14F-4D97-AF65-F5344CB8AC3E}">
        <p14:creationId xmlns:p14="http://schemas.microsoft.com/office/powerpoint/2010/main" val="42234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2" y="0"/>
            <a:ext cx="12190413"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5. VOR- UND NACHTEILE</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5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Vor- und Nachteile für den Anbieter</a:t>
            </a:r>
          </a:p>
        </p:txBody>
      </p:sp>
      <p:sp>
        <p:nvSpPr>
          <p:cNvPr id="2" name="Content 1"/>
          <p:cNvSpPr>
            <a:spLocks noGrp="1"/>
          </p:cNvSpPr>
          <p:nvPr>
            <p:ph sz="half" idx="1"/>
          </p:nvPr>
        </p:nvSpPr>
        <p:spPr bwMode="gray">
          <a:xfrm>
            <a:off x="540000" y="1512000"/>
            <a:ext cx="3462530" cy="4298400"/>
          </a:xfrm>
          <a:ln w="3175">
            <a:noFill/>
          </a:ln>
        </p:spPr>
        <p:txBody>
          <a:bodyPr/>
          <a:lstStyle/>
          <a:p>
            <a:pPr marL="0" indent="0">
              <a:buNone/>
            </a:pPr>
            <a:r>
              <a:rPr lang="de-DE" sz="2400" dirty="0">
                <a:latin typeface="Bebas Neue" panose="020B0506020202020201" pitchFamily="34" charset="0"/>
              </a:rPr>
              <a:t>Vorteile:</a:t>
            </a:r>
          </a:p>
          <a:p>
            <a:r>
              <a:rPr lang="de-DE" sz="2000" dirty="0"/>
              <a:t>24/7-Verfügbarkeit</a:t>
            </a:r>
          </a:p>
          <a:p>
            <a:r>
              <a:rPr lang="de-DE" sz="2000" dirty="0"/>
              <a:t>Globale Erreichbarkeit</a:t>
            </a:r>
          </a:p>
          <a:p>
            <a:r>
              <a:rPr lang="de-DE" sz="2000" dirty="0"/>
              <a:t>Schnell umsetzbare Änderungen</a:t>
            </a:r>
          </a:p>
          <a:p>
            <a:r>
              <a:rPr lang="de-DE" sz="2000" dirty="0"/>
              <a:t>Möglichkeiten zum Erstellen von Kundenprofilen</a:t>
            </a:r>
          </a:p>
          <a:p>
            <a:r>
              <a:rPr lang="de-DE" sz="2000" dirty="0"/>
              <a:t>Keine Standortnachteile</a:t>
            </a:r>
          </a:p>
          <a:p>
            <a:r>
              <a:rPr lang="de-DE" sz="2000" dirty="0"/>
              <a:t>Einsparung von Zeit und Kosten</a:t>
            </a:r>
          </a:p>
          <a:p>
            <a:r>
              <a:rPr lang="de-DE" sz="2000" dirty="0"/>
              <a:t>Weiterer Absatzkanal</a:t>
            </a:r>
          </a:p>
          <a:p>
            <a:endParaRPr lang="de-DE" sz="2000" dirty="0"/>
          </a:p>
        </p:txBody>
      </p:sp>
      <p:sp>
        <p:nvSpPr>
          <p:cNvPr id="3" name="Content 2"/>
          <p:cNvSpPr>
            <a:spLocks noGrp="1"/>
          </p:cNvSpPr>
          <p:nvPr>
            <p:ph sz="half" idx="14"/>
          </p:nvPr>
        </p:nvSpPr>
        <p:spPr bwMode="gray">
          <a:xfrm>
            <a:off x="4280749" y="1512000"/>
            <a:ext cx="3420000" cy="4298400"/>
          </a:xfrm>
          <a:ln w="3175">
            <a:noFill/>
          </a:ln>
        </p:spPr>
        <p:txBody>
          <a:bodyPr/>
          <a:lstStyle/>
          <a:p>
            <a:pPr marL="0" indent="0">
              <a:buNone/>
            </a:pPr>
            <a:r>
              <a:rPr lang="de-DE" sz="2400" dirty="0">
                <a:latin typeface="Bebas Neue" panose="020B0506020202020201" pitchFamily="34" charset="0"/>
              </a:rPr>
              <a:t>Nachteile:</a:t>
            </a:r>
          </a:p>
          <a:p>
            <a:r>
              <a:rPr lang="de-DE" sz="2000" dirty="0"/>
              <a:t>Schnellerer Verlust von Marktanteilen</a:t>
            </a:r>
          </a:p>
          <a:p>
            <a:r>
              <a:rPr lang="de-DE" sz="2000" dirty="0"/>
              <a:t>Hohe Vorlaufkosten</a:t>
            </a:r>
          </a:p>
          <a:p>
            <a:r>
              <a:rPr lang="de-DE" sz="2000" dirty="0"/>
              <a:t>Kunden können anonym </a:t>
            </a:r>
            <a:r>
              <a:rPr lang="de-DE" sz="2000" dirty="0" smtClean="0"/>
              <a:t/>
            </a:r>
            <a:br>
              <a:rPr lang="de-DE" sz="2000" dirty="0" smtClean="0"/>
            </a:br>
            <a:r>
              <a:rPr lang="de-DE" sz="2000" dirty="0" smtClean="0"/>
              <a:t>und </a:t>
            </a:r>
            <a:r>
              <a:rPr lang="de-DE" sz="2000" dirty="0"/>
              <a:t>unbekannt bleiben</a:t>
            </a:r>
          </a:p>
        </p:txBody>
      </p:sp>
      <p:pic>
        <p:nvPicPr>
          <p:cNvPr id="4" name="Bildplatzhalter 3"/>
          <p:cNvPicPr>
            <a:picLocks noGrp="1" noChangeAspect="1"/>
          </p:cNvPicPr>
          <p:nvPr>
            <p:ph type="pic" sz="quarter" idx="15"/>
          </p:nvPr>
        </p:nvPicPr>
        <p:blipFill>
          <a:blip r:embed="rId2">
            <a:extLst>
              <a:ext uri="{28A0092B-C50C-407E-A947-70E740481C1C}">
                <a14:useLocalDpi xmlns:a14="http://schemas.microsoft.com/office/drawing/2010/main"/>
              </a:ext>
            </a:extLst>
          </a:blip>
          <a:srcRect/>
          <a:stretch>
            <a:fillRect/>
          </a:stretch>
        </p:blipFill>
        <p:spPr bwMode="gray"/>
      </p:pic>
      <p:sp>
        <p:nvSpPr>
          <p:cNvPr id="11"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METRO ICON - speech 2"/>
          <p:cNvSpPr>
            <a:spLocks noChangeAspect="1" noEditPoints="1"/>
          </p:cNvSpPr>
          <p:nvPr/>
        </p:nvSpPr>
        <p:spPr bwMode="gray">
          <a:xfrm>
            <a:off x="9457522" y="2970213"/>
            <a:ext cx="1334332" cy="1135062"/>
          </a:xfrm>
          <a:custGeom>
            <a:avLst/>
            <a:gdLst>
              <a:gd name="T0" fmla="*/ 249 w 264"/>
              <a:gd name="T1" fmla="*/ 206 h 234"/>
              <a:gd name="T2" fmla="*/ 264 w 264"/>
              <a:gd name="T3" fmla="*/ 230 h 234"/>
              <a:gd name="T4" fmla="*/ 264 w 264"/>
              <a:gd name="T5" fmla="*/ 234 h 234"/>
              <a:gd name="T6" fmla="*/ 257 w 264"/>
              <a:gd name="T7" fmla="*/ 234 h 234"/>
              <a:gd name="T8" fmla="*/ 217 w 264"/>
              <a:gd name="T9" fmla="*/ 217 h 234"/>
              <a:gd name="T10" fmla="*/ 198 w 264"/>
              <a:gd name="T11" fmla="*/ 220 h 234"/>
              <a:gd name="T12" fmla="*/ 132 w 264"/>
              <a:gd name="T13" fmla="*/ 161 h 234"/>
              <a:gd name="T14" fmla="*/ 198 w 264"/>
              <a:gd name="T15" fmla="*/ 102 h 234"/>
              <a:gd name="T16" fmla="*/ 264 w 264"/>
              <a:gd name="T17" fmla="*/ 161 h 234"/>
              <a:gd name="T18" fmla="*/ 252 w 264"/>
              <a:gd name="T19" fmla="*/ 195 h 234"/>
              <a:gd name="T20" fmla="*/ 249 w 264"/>
              <a:gd name="T21" fmla="*/ 206 h 234"/>
              <a:gd name="T22" fmla="*/ 117 w 264"/>
              <a:gd name="T23" fmla="*/ 0 h 234"/>
              <a:gd name="T24" fmla="*/ 235 w 264"/>
              <a:gd name="T25" fmla="*/ 93 h 234"/>
              <a:gd name="T26" fmla="*/ 198 w 264"/>
              <a:gd name="T27" fmla="*/ 85 h 234"/>
              <a:gd name="T28" fmla="*/ 140 w 264"/>
              <a:gd name="T29" fmla="*/ 106 h 234"/>
              <a:gd name="T30" fmla="*/ 114 w 264"/>
              <a:gd name="T31" fmla="*/ 161 h 234"/>
              <a:gd name="T32" fmla="*/ 121 w 264"/>
              <a:gd name="T33" fmla="*/ 190 h 234"/>
              <a:gd name="T34" fmla="*/ 117 w 264"/>
              <a:gd name="T35" fmla="*/ 190 h 234"/>
              <a:gd name="T36" fmla="*/ 99 w 264"/>
              <a:gd name="T37" fmla="*/ 189 h 234"/>
              <a:gd name="T38" fmla="*/ 14 w 264"/>
              <a:gd name="T39" fmla="*/ 220 h 234"/>
              <a:gd name="T40" fmla="*/ 14 w 264"/>
              <a:gd name="T41" fmla="*/ 213 h 234"/>
              <a:gd name="T42" fmla="*/ 44 w 264"/>
              <a:gd name="T43" fmla="*/ 176 h 234"/>
              <a:gd name="T44" fmla="*/ 43 w 264"/>
              <a:gd name="T45" fmla="*/ 169 h 234"/>
              <a:gd name="T46" fmla="*/ 0 w 264"/>
              <a:gd name="T47" fmla="*/ 95 h 234"/>
              <a:gd name="T48" fmla="*/ 117 w 264"/>
              <a:gd name="T4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34">
                <a:moveTo>
                  <a:pt x="249" y="206"/>
                </a:moveTo>
                <a:cubicBezTo>
                  <a:pt x="249" y="217"/>
                  <a:pt x="255" y="226"/>
                  <a:pt x="264" y="230"/>
                </a:cubicBezTo>
                <a:cubicBezTo>
                  <a:pt x="264" y="234"/>
                  <a:pt x="264" y="234"/>
                  <a:pt x="264" y="234"/>
                </a:cubicBezTo>
                <a:cubicBezTo>
                  <a:pt x="262" y="234"/>
                  <a:pt x="259" y="234"/>
                  <a:pt x="257" y="234"/>
                </a:cubicBezTo>
                <a:cubicBezTo>
                  <a:pt x="241" y="234"/>
                  <a:pt x="227" y="228"/>
                  <a:pt x="217" y="217"/>
                </a:cubicBezTo>
                <a:cubicBezTo>
                  <a:pt x="211" y="219"/>
                  <a:pt x="205" y="220"/>
                  <a:pt x="198" y="220"/>
                </a:cubicBezTo>
                <a:cubicBezTo>
                  <a:pt x="161" y="220"/>
                  <a:pt x="132" y="193"/>
                  <a:pt x="132" y="161"/>
                </a:cubicBezTo>
                <a:cubicBezTo>
                  <a:pt x="132" y="129"/>
                  <a:pt x="161" y="102"/>
                  <a:pt x="198" y="102"/>
                </a:cubicBezTo>
                <a:cubicBezTo>
                  <a:pt x="234" y="102"/>
                  <a:pt x="264" y="129"/>
                  <a:pt x="264" y="161"/>
                </a:cubicBezTo>
                <a:cubicBezTo>
                  <a:pt x="264" y="174"/>
                  <a:pt x="259" y="185"/>
                  <a:pt x="252" y="195"/>
                </a:cubicBezTo>
                <a:cubicBezTo>
                  <a:pt x="250" y="198"/>
                  <a:pt x="249" y="202"/>
                  <a:pt x="249" y="206"/>
                </a:cubicBezTo>
                <a:close/>
                <a:moveTo>
                  <a:pt x="117" y="0"/>
                </a:moveTo>
                <a:cubicBezTo>
                  <a:pt x="181" y="0"/>
                  <a:pt x="233" y="41"/>
                  <a:pt x="235" y="93"/>
                </a:cubicBezTo>
                <a:cubicBezTo>
                  <a:pt x="223" y="88"/>
                  <a:pt x="211" y="85"/>
                  <a:pt x="198" y="85"/>
                </a:cubicBezTo>
                <a:cubicBezTo>
                  <a:pt x="176" y="85"/>
                  <a:pt x="155" y="93"/>
                  <a:pt x="140" y="106"/>
                </a:cubicBezTo>
                <a:cubicBezTo>
                  <a:pt x="123" y="121"/>
                  <a:pt x="114" y="140"/>
                  <a:pt x="114" y="161"/>
                </a:cubicBezTo>
                <a:cubicBezTo>
                  <a:pt x="114" y="171"/>
                  <a:pt x="117" y="181"/>
                  <a:pt x="121" y="190"/>
                </a:cubicBezTo>
                <a:cubicBezTo>
                  <a:pt x="120" y="190"/>
                  <a:pt x="118" y="190"/>
                  <a:pt x="117" y="190"/>
                </a:cubicBezTo>
                <a:cubicBezTo>
                  <a:pt x="111" y="190"/>
                  <a:pt x="105" y="190"/>
                  <a:pt x="99" y="189"/>
                </a:cubicBezTo>
                <a:cubicBezTo>
                  <a:pt x="74" y="214"/>
                  <a:pt x="44" y="219"/>
                  <a:pt x="14" y="220"/>
                </a:cubicBezTo>
                <a:cubicBezTo>
                  <a:pt x="14" y="213"/>
                  <a:pt x="14" y="213"/>
                  <a:pt x="14" y="213"/>
                </a:cubicBezTo>
                <a:cubicBezTo>
                  <a:pt x="30" y="206"/>
                  <a:pt x="44" y="192"/>
                  <a:pt x="44" y="176"/>
                </a:cubicBezTo>
                <a:cubicBezTo>
                  <a:pt x="44" y="173"/>
                  <a:pt x="44" y="171"/>
                  <a:pt x="43" y="169"/>
                </a:cubicBezTo>
                <a:cubicBezTo>
                  <a:pt x="17" y="152"/>
                  <a:pt x="0" y="125"/>
                  <a:pt x="0" y="95"/>
                </a:cubicBezTo>
                <a:cubicBezTo>
                  <a:pt x="0" y="42"/>
                  <a:pt x="52" y="0"/>
                  <a:pt x="1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357079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Vor- und Nachteile für den Nachfrager</a:t>
            </a:r>
          </a:p>
        </p:txBody>
      </p:sp>
      <p:sp>
        <p:nvSpPr>
          <p:cNvPr id="2" name="Content 1"/>
          <p:cNvSpPr>
            <a:spLocks noGrp="1"/>
          </p:cNvSpPr>
          <p:nvPr>
            <p:ph sz="half" idx="1"/>
          </p:nvPr>
        </p:nvSpPr>
        <p:spPr bwMode="gray">
          <a:xfrm>
            <a:off x="540000" y="1512000"/>
            <a:ext cx="3462530" cy="4320475"/>
          </a:xfrm>
          <a:ln w="3175">
            <a:noFill/>
          </a:ln>
        </p:spPr>
        <p:txBody>
          <a:bodyPr/>
          <a:lstStyle/>
          <a:p>
            <a:pPr marL="0" indent="0">
              <a:buNone/>
            </a:pPr>
            <a:r>
              <a:rPr lang="de-DE" sz="2400" dirty="0">
                <a:latin typeface="Bebas Neue" panose="020B0506020202020201" pitchFamily="34" charset="0"/>
              </a:rPr>
              <a:t>Vorteile:</a:t>
            </a:r>
          </a:p>
          <a:p>
            <a:r>
              <a:rPr lang="de-DE" sz="2000" dirty="0"/>
              <a:t>Einsparung von Zeit und Kosten</a:t>
            </a:r>
          </a:p>
          <a:p>
            <a:r>
              <a:rPr lang="de-DE" sz="2000" dirty="0"/>
              <a:t>Bequemlichkeit</a:t>
            </a:r>
          </a:p>
          <a:p>
            <a:r>
              <a:rPr lang="de-DE" sz="2000" dirty="0"/>
              <a:t>Unabhängigkeit von Laden-Öffnungszeiten</a:t>
            </a:r>
          </a:p>
          <a:p>
            <a:r>
              <a:rPr lang="de-DE" sz="2000" dirty="0"/>
              <a:t>Einfaches weltweites Einkaufen</a:t>
            </a:r>
          </a:p>
          <a:p>
            <a:r>
              <a:rPr lang="de-DE" sz="2000" dirty="0"/>
              <a:t>Anonymität</a:t>
            </a:r>
          </a:p>
          <a:p>
            <a:r>
              <a:rPr lang="de-DE" sz="2000" dirty="0"/>
              <a:t>Direkte Preisvergleiche</a:t>
            </a:r>
          </a:p>
          <a:p>
            <a:r>
              <a:rPr lang="de-DE" sz="2000" dirty="0"/>
              <a:t>Weiterer Informationskanal</a:t>
            </a:r>
          </a:p>
        </p:txBody>
      </p:sp>
      <p:sp>
        <p:nvSpPr>
          <p:cNvPr id="3" name="Content 2"/>
          <p:cNvSpPr>
            <a:spLocks noGrp="1"/>
          </p:cNvSpPr>
          <p:nvPr>
            <p:ph sz="half" idx="14"/>
          </p:nvPr>
        </p:nvSpPr>
        <p:spPr bwMode="gray">
          <a:xfrm>
            <a:off x="4280749" y="1512000"/>
            <a:ext cx="3420000" cy="4320475"/>
          </a:xfrm>
          <a:ln w="3175">
            <a:noFill/>
          </a:ln>
        </p:spPr>
        <p:txBody>
          <a:bodyPr/>
          <a:lstStyle/>
          <a:p>
            <a:pPr marL="0" indent="0">
              <a:buNone/>
            </a:pPr>
            <a:r>
              <a:rPr lang="de-DE" sz="2400" dirty="0">
                <a:latin typeface="Bebas Neue" panose="020B0506020202020201" pitchFamily="34" charset="0"/>
              </a:rPr>
              <a:t>Nachteile:</a:t>
            </a:r>
          </a:p>
          <a:p>
            <a:r>
              <a:rPr lang="de-DE" sz="2000" dirty="0"/>
              <a:t>Kein soziales Einkaufsevent</a:t>
            </a:r>
          </a:p>
          <a:p>
            <a:r>
              <a:rPr lang="de-DE" sz="2000" dirty="0"/>
              <a:t>Keine direkte Einschätzung des Produkts durch Anfassen, Ansehen und Ausprobieren</a:t>
            </a:r>
          </a:p>
          <a:p>
            <a:r>
              <a:rPr lang="de-DE" sz="2000" dirty="0"/>
              <a:t>Lieferzeiten</a:t>
            </a:r>
          </a:p>
          <a:p>
            <a:r>
              <a:rPr lang="de-DE" sz="2000" dirty="0"/>
              <a:t>Datenschutzmissachtung des Betreibers möglich </a:t>
            </a:r>
          </a:p>
          <a:p>
            <a:r>
              <a:rPr lang="de-DE" sz="2000" dirty="0"/>
              <a:t>Eingeschränkte Verfügbarkeit</a:t>
            </a:r>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2"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METRO ICON - speech 3"/>
          <p:cNvSpPr>
            <a:spLocks noChangeAspect="1" noEditPoints="1"/>
          </p:cNvSpPr>
          <p:nvPr/>
        </p:nvSpPr>
        <p:spPr bwMode="gray">
          <a:xfrm>
            <a:off x="9457522" y="2973387"/>
            <a:ext cx="1334332" cy="1131887"/>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7120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3" y="0"/>
            <a:ext cx="12190413"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IuK-Technologien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Title"/>
          <p:cNvSpPr>
            <a:spLocks noGrp="1"/>
          </p:cNvSpPr>
          <p:nvPr>
            <p:ph type="title"/>
          </p:nvPr>
        </p:nvSpPr>
        <p:spPr bwMode="gray"/>
        <p:txBody>
          <a:bodyPr/>
          <a:lstStyle/>
          <a:p>
            <a:r>
              <a:rPr lang="de-DE" dirty="0">
                <a:solidFill>
                  <a:schemeClr val="bg1"/>
                </a:solidFill>
              </a:rPr>
              <a:t>IUK-TECHNOLOGIEN</a:t>
            </a:r>
          </a:p>
        </p:txBody>
      </p:sp>
      <p:sp>
        <p:nvSpPr>
          <p:cNvPr id="13" name="Content"/>
          <p:cNvSpPr>
            <a:spLocks noGrp="1"/>
          </p:cNvSpPr>
          <p:nvPr>
            <p:ph type="body" sz="quarter" idx="13"/>
          </p:nvPr>
        </p:nvSpPr>
        <p:spPr bwMode="gray"/>
        <p:txBody>
          <a:bodyPr/>
          <a:lstStyle/>
          <a:p>
            <a:r>
              <a:rPr lang="de-DE" dirty="0"/>
              <a:t>Arten von Informations- und Kommunikationstechnologien</a:t>
            </a:r>
          </a:p>
        </p:txBody>
      </p:sp>
      <p:sp>
        <p:nvSpPr>
          <p:cNvPr id="2" name="Content Placeholder 1"/>
          <p:cNvSpPr>
            <a:spLocks noGrp="1"/>
          </p:cNvSpPr>
          <p:nvPr>
            <p:ph sz="half" idx="1"/>
          </p:nvPr>
        </p:nvSpPr>
        <p:spPr bwMode="gray">
          <a:xfrm>
            <a:off x="540000" y="4226943"/>
            <a:ext cx="3387176" cy="1588071"/>
          </a:xfrm>
        </p:spPr>
        <p:txBody>
          <a:bodyPr/>
          <a:lstStyle/>
          <a:p>
            <a:pPr marL="0" indent="0">
              <a:spcAft>
                <a:spcPts val="300"/>
              </a:spcAft>
              <a:buNone/>
            </a:pPr>
            <a:r>
              <a:rPr lang="de-DE" sz="2400" dirty="0">
                <a:solidFill>
                  <a:schemeClr val="bg1"/>
                </a:solidFill>
                <a:latin typeface="Bebas Neue" panose="020B0506020202020201" pitchFamily="34" charset="0"/>
              </a:rPr>
              <a:t>Internet-Technologien</a:t>
            </a:r>
          </a:p>
          <a:p>
            <a:pPr marL="0" indent="0">
              <a:spcAft>
                <a:spcPts val="300"/>
              </a:spcAft>
              <a:buNone/>
            </a:pPr>
            <a:r>
              <a:rPr lang="de-DE" dirty="0">
                <a:solidFill>
                  <a:schemeClr val="bg1"/>
                </a:solidFill>
              </a:rPr>
              <a:t>Bislang das größte Potenzial.</a:t>
            </a:r>
          </a:p>
          <a:p>
            <a:pPr>
              <a:spcAft>
                <a:spcPts val="300"/>
              </a:spcAft>
            </a:pPr>
            <a:r>
              <a:rPr lang="de-DE" dirty="0" smtClean="0">
                <a:solidFill>
                  <a:schemeClr val="bg1"/>
                </a:solidFill>
              </a:rPr>
              <a:t>Internet</a:t>
            </a:r>
          </a:p>
          <a:p>
            <a:pPr>
              <a:spcAft>
                <a:spcPts val="300"/>
              </a:spcAft>
            </a:pPr>
            <a:r>
              <a:rPr lang="de-DE" smtClean="0">
                <a:solidFill>
                  <a:schemeClr val="bg1"/>
                </a:solidFill>
              </a:rPr>
              <a:t>Intranet</a:t>
            </a:r>
            <a:endParaRPr lang="de-DE" dirty="0">
              <a:solidFill>
                <a:schemeClr val="bg1"/>
              </a:solidFill>
            </a:endParaRPr>
          </a:p>
          <a:p>
            <a:pPr>
              <a:spcAft>
                <a:spcPts val="300"/>
              </a:spcAft>
            </a:pPr>
            <a:r>
              <a:rPr lang="de-DE" dirty="0">
                <a:solidFill>
                  <a:schemeClr val="bg1"/>
                </a:solidFill>
              </a:rPr>
              <a:t>Extranet</a:t>
            </a:r>
          </a:p>
        </p:txBody>
      </p:sp>
      <p:sp>
        <p:nvSpPr>
          <p:cNvPr id="4" name="Content Placeholder 2"/>
          <p:cNvSpPr>
            <a:spLocks noGrp="1"/>
          </p:cNvSpPr>
          <p:nvPr>
            <p:ph sz="half" idx="14"/>
          </p:nvPr>
        </p:nvSpPr>
        <p:spPr bwMode="gray">
          <a:xfrm>
            <a:off x="4384800" y="4226943"/>
            <a:ext cx="3420000" cy="1588071"/>
          </a:xfrm>
        </p:spPr>
        <p:txBody>
          <a:bodyPr/>
          <a:lstStyle/>
          <a:p>
            <a:pPr marL="0" indent="0">
              <a:spcAft>
                <a:spcPts val="300"/>
              </a:spcAft>
              <a:buNone/>
            </a:pPr>
            <a:r>
              <a:rPr lang="de-DE" sz="2400" dirty="0">
                <a:solidFill>
                  <a:schemeClr val="bg1"/>
                </a:solidFill>
                <a:latin typeface="Bebas Neue" panose="020B0506020202020201" pitchFamily="34" charset="0"/>
              </a:rPr>
              <a:t>Mobile Endgeräte</a:t>
            </a:r>
          </a:p>
          <a:p>
            <a:pPr marL="0" indent="0">
              <a:spcAft>
                <a:spcPts val="300"/>
              </a:spcAft>
              <a:buNone/>
            </a:pPr>
            <a:r>
              <a:rPr lang="de-DE" dirty="0">
                <a:solidFill>
                  <a:schemeClr val="bg1"/>
                </a:solidFill>
              </a:rPr>
              <a:t>M-Business: Gewann im letzten </a:t>
            </a:r>
            <a:br>
              <a:rPr lang="de-DE" dirty="0">
                <a:solidFill>
                  <a:schemeClr val="bg1"/>
                </a:solidFill>
              </a:rPr>
            </a:br>
            <a:r>
              <a:rPr lang="de-DE" dirty="0">
                <a:solidFill>
                  <a:schemeClr val="bg1"/>
                </a:solidFill>
              </a:rPr>
              <a:t>Jahrzehnt mit der Weiterentwicklung des Smartphones stark an Bedeutung.</a:t>
            </a:r>
          </a:p>
        </p:txBody>
      </p:sp>
      <p:sp>
        <p:nvSpPr>
          <p:cNvPr id="3" name="Content Placeholder 3"/>
          <p:cNvSpPr>
            <a:spLocks noGrp="1"/>
          </p:cNvSpPr>
          <p:nvPr>
            <p:ph sz="half" idx="2"/>
          </p:nvPr>
        </p:nvSpPr>
        <p:spPr bwMode="gray">
          <a:xfrm>
            <a:off x="8218799" y="4226942"/>
            <a:ext cx="3420000" cy="1588071"/>
          </a:xfrm>
        </p:spPr>
        <p:txBody>
          <a:bodyPr/>
          <a:lstStyle/>
          <a:p>
            <a:pPr marL="0" indent="0">
              <a:spcAft>
                <a:spcPts val="300"/>
              </a:spcAft>
              <a:buNone/>
            </a:pPr>
            <a:r>
              <a:rPr lang="de-DE" sz="2400" dirty="0">
                <a:solidFill>
                  <a:schemeClr val="bg1"/>
                </a:solidFill>
                <a:latin typeface="Bebas Neue" panose="020B0506020202020201" pitchFamily="34" charset="0"/>
              </a:rPr>
              <a:t>Interaktives Fernsehen</a:t>
            </a:r>
          </a:p>
          <a:p>
            <a:pPr marL="0" indent="0">
              <a:spcAft>
                <a:spcPts val="300"/>
              </a:spcAft>
              <a:buNone/>
            </a:pPr>
            <a:r>
              <a:rPr lang="de-DE" dirty="0">
                <a:solidFill>
                  <a:schemeClr val="bg1"/>
                </a:solidFill>
              </a:rPr>
              <a:t>Bisher kaum in Deutschland verbreitet.</a:t>
            </a:r>
          </a:p>
        </p:txBody>
      </p:sp>
      <p:sp>
        <p:nvSpPr>
          <p:cNvPr id="15" name="Rechteck 14"/>
          <p:cNvSpPr/>
          <p:nvPr/>
        </p:nvSpPr>
        <p:spPr bwMode="gray">
          <a:xfrm>
            <a:off x="540000" y="1512000"/>
            <a:ext cx="11097148" cy="492443"/>
          </a:xfrm>
          <a:prstGeom prst="rect">
            <a:avLst/>
          </a:prstGeom>
        </p:spPr>
        <p:txBody>
          <a:bodyPr wrap="square" lIns="0" tIns="0" rIns="0" bIns="0">
            <a:spAutoFit/>
          </a:bodyPr>
          <a:lstStyle/>
          <a:p>
            <a:r>
              <a:rPr lang="de-DE" sz="1600" dirty="0">
                <a:solidFill>
                  <a:schemeClr val="bg1"/>
                </a:solidFill>
              </a:rPr>
              <a:t>Im E-Business werden Kundenbeziehungen durch elektronische Informations- und Kommunikationstechnologien </a:t>
            </a:r>
            <a:r>
              <a:rPr lang="de-DE" sz="1600" dirty="0" smtClean="0">
                <a:solidFill>
                  <a:schemeClr val="bg1"/>
                </a:solidFill>
              </a:rPr>
              <a:t/>
            </a:r>
            <a:br>
              <a:rPr lang="de-DE" sz="1600" dirty="0" smtClean="0">
                <a:solidFill>
                  <a:schemeClr val="bg1"/>
                </a:solidFill>
              </a:rPr>
            </a:br>
            <a:r>
              <a:rPr lang="de-DE" sz="1600" dirty="0" smtClean="0">
                <a:solidFill>
                  <a:schemeClr val="bg1"/>
                </a:solidFill>
              </a:rPr>
              <a:t>ausgebaut (</a:t>
            </a:r>
            <a:r>
              <a:rPr lang="de-DE" sz="1600" dirty="0">
                <a:solidFill>
                  <a:schemeClr val="bg1"/>
                </a:solidFill>
              </a:rPr>
              <a:t>IuK-Technologien). Man unterscheidet 3 Arten:</a:t>
            </a:r>
          </a:p>
        </p:txBody>
      </p:sp>
      <p:pic>
        <p:nvPicPr>
          <p:cNvPr id="7" name="Bildplatzhalter 6"/>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t="825" b="825"/>
          <a:stretch/>
        </p:blipFill>
        <p:spPr bwMode="gray">
          <a:xfrm>
            <a:off x="539999" y="2210400"/>
            <a:ext cx="3420000" cy="1928812"/>
          </a:xfrm>
        </p:spPr>
      </p:pic>
      <p:pic>
        <p:nvPicPr>
          <p:cNvPr id="5" name="Bildplatzhalt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t="123" b="123"/>
          <a:stretch/>
        </p:blipFill>
        <p:spPr bwMode="gray">
          <a:xfrm>
            <a:off x="4384675" y="2210400"/>
            <a:ext cx="3419475" cy="1928812"/>
          </a:xfrm>
        </p:spPr>
      </p:pic>
      <p:pic>
        <p:nvPicPr>
          <p:cNvPr id="6" name="Bildplatzhalter 5"/>
          <p:cNvPicPr>
            <a:picLocks noGrp="1" noChangeAspect="1"/>
          </p:cNvPicPr>
          <p:nvPr>
            <p:ph type="pic" sz="quarter" idx="17"/>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l="167" r="167"/>
          <a:stretch/>
        </p:blipFill>
        <p:spPr bwMode="gray">
          <a:xfrm>
            <a:off x="8220075" y="2210400"/>
            <a:ext cx="3420000" cy="1929600"/>
          </a:xfrm>
        </p:spPr>
      </p:pic>
    </p:spTree>
    <p:extLst>
      <p:ext uri="{BB962C8B-B14F-4D97-AF65-F5344CB8AC3E}">
        <p14:creationId xmlns:p14="http://schemas.microsoft.com/office/powerpoint/2010/main" val="7499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 name="Content"/>
          <p:cNvSpPr>
            <a:spLocks noGrp="1"/>
          </p:cNvSpPr>
          <p:nvPr>
            <p:ph idx="1"/>
          </p:nvPr>
        </p:nvSpPr>
        <p:spPr bwMode="gray">
          <a:xfrm>
            <a:off x="540000" y="1512000"/>
            <a:ext cx="11109600" cy="3060000"/>
          </a:xfrm>
        </p:spPr>
        <p:txBody>
          <a:bodyPr/>
          <a:lstStyle/>
          <a:p>
            <a:pPr marL="0" indent="0">
              <a:buNone/>
            </a:pPr>
            <a:endParaRPr lang="de-DE" sz="1800" dirty="0"/>
          </a:p>
          <a:p>
            <a:pPr marL="0" indent="0">
              <a:buNone/>
            </a:pPr>
            <a:endParaRPr lang="de-DE" sz="4000" dirty="0">
              <a:latin typeface="Bebas Neue" panose="020B0506020202020201" pitchFamily="34" charset="0"/>
            </a:endParaRPr>
          </a:p>
          <a:p>
            <a:pPr marL="0" indent="0">
              <a:buNone/>
            </a:pPr>
            <a:endParaRPr lang="de-DE" sz="4000" dirty="0">
              <a:latin typeface="Bebas Neue" panose="020B0506020202020201" pitchFamily="34" charset="0"/>
            </a:endParaRPr>
          </a:p>
          <a:p>
            <a:pPr marL="0" indent="0">
              <a:buNone/>
            </a:pPr>
            <a:r>
              <a:rPr lang="de-DE" sz="1800" dirty="0"/>
              <a:t>Der Begriff „Internet“ beschreibt eine Vernetzung verschiedener Computer zur Kommunikation </a:t>
            </a:r>
            <a:r>
              <a:rPr lang="de-DE" sz="1800" dirty="0" smtClean="0"/>
              <a:t/>
            </a:r>
            <a:br>
              <a:rPr lang="de-DE" sz="1800" dirty="0" smtClean="0"/>
            </a:br>
            <a:r>
              <a:rPr lang="de-DE" sz="1800" dirty="0" smtClean="0"/>
              <a:t>sowie </a:t>
            </a:r>
            <a:r>
              <a:rPr lang="de-DE" sz="1800" dirty="0"/>
              <a:t>zum Informationsaustausch. Das Internet ermöglicht jedem Computer mit jedem anderen </a:t>
            </a:r>
            <a:r>
              <a:rPr lang="de-DE" sz="1800" dirty="0" smtClean="0"/>
              <a:t/>
            </a:r>
            <a:br>
              <a:rPr lang="de-DE" sz="1800" dirty="0" smtClean="0"/>
            </a:br>
            <a:r>
              <a:rPr lang="de-DE" sz="1800" dirty="0" smtClean="0"/>
              <a:t>auf </a:t>
            </a:r>
            <a:r>
              <a:rPr lang="de-DE" sz="1800" dirty="0"/>
              <a:t>verschiedenste Weisen zu interagieren.</a:t>
            </a:r>
          </a:p>
          <a:p>
            <a:pPr marL="0" indent="0">
              <a:buNone/>
            </a:pPr>
            <a:endParaRPr lang="de-DE" sz="1400" dirty="0"/>
          </a:p>
        </p:txBody>
      </p:sp>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Internet</a:t>
            </a:r>
          </a:p>
        </p:txBody>
      </p:sp>
      <p:sp>
        <p:nvSpPr>
          <p:cNvPr id="5" name="Textfeld 4"/>
          <p:cNvSpPr txBox="1"/>
          <p:nvPr/>
        </p:nvSpPr>
        <p:spPr bwMode="gray">
          <a:xfrm>
            <a:off x="2252285" y="1512000"/>
            <a:ext cx="2934269" cy="1260143"/>
          </a:xfrm>
          <a:prstGeom prst="rect">
            <a:avLst/>
          </a:prstGeom>
          <a:noFill/>
        </p:spPr>
        <p:txBody>
          <a:bodyPr wrap="square" lIns="0" tIns="0" rIns="0" bIns="0" rtlCol="0">
            <a:noAutofit/>
          </a:bodyPr>
          <a:lstStyle/>
          <a:p>
            <a:pPr algn="ctr">
              <a:lnSpc>
                <a:spcPct val="90000"/>
              </a:lnSpc>
              <a:spcAft>
                <a:spcPts val="1000"/>
              </a:spcAft>
            </a:pPr>
            <a:r>
              <a:rPr lang="de-DE" sz="4000" dirty="0">
                <a:latin typeface="Bebas Neue" panose="020B0506020202020201" pitchFamily="34" charset="0"/>
              </a:rPr>
              <a:t>Inter</a:t>
            </a:r>
          </a:p>
          <a:p>
            <a:pPr algn="ctr">
              <a:lnSpc>
                <a:spcPct val="90000"/>
              </a:lnSpc>
              <a:spcAft>
                <a:spcPts val="1000"/>
              </a:spcAft>
            </a:pPr>
            <a:r>
              <a:rPr lang="de-DE" dirty="0"/>
              <a:t>= „zwischen“ (lat.)</a:t>
            </a:r>
          </a:p>
        </p:txBody>
      </p:sp>
      <p:sp>
        <p:nvSpPr>
          <p:cNvPr id="11" name="Textfeld 10"/>
          <p:cNvSpPr txBox="1"/>
          <p:nvPr/>
        </p:nvSpPr>
        <p:spPr bwMode="gray">
          <a:xfrm>
            <a:off x="7108928" y="1512000"/>
            <a:ext cx="2934269" cy="1260143"/>
          </a:xfrm>
          <a:prstGeom prst="rect">
            <a:avLst/>
          </a:prstGeom>
          <a:noFill/>
        </p:spPr>
        <p:txBody>
          <a:bodyPr wrap="square" lIns="0" tIns="0" rIns="0" bIns="0" rtlCol="0">
            <a:noAutofit/>
          </a:bodyPr>
          <a:lstStyle/>
          <a:p>
            <a:pPr algn="ctr">
              <a:lnSpc>
                <a:spcPct val="90000"/>
              </a:lnSpc>
              <a:spcAft>
                <a:spcPts val="1000"/>
              </a:spcAft>
            </a:pPr>
            <a:r>
              <a:rPr lang="de-DE" sz="4000" dirty="0">
                <a:latin typeface="Bebas Neue" panose="020B0506020202020201" pitchFamily="34" charset="0"/>
              </a:rPr>
              <a:t>Net</a:t>
            </a:r>
          </a:p>
          <a:p>
            <a:pPr algn="ctr">
              <a:lnSpc>
                <a:spcPct val="90000"/>
              </a:lnSpc>
              <a:spcAft>
                <a:spcPts val="1000"/>
              </a:spcAft>
            </a:pPr>
            <a:r>
              <a:rPr lang="de-DE" dirty="0"/>
              <a:t>Engl.: Networking </a:t>
            </a:r>
            <a:r>
              <a:rPr lang="de-DE" dirty="0" smtClean="0"/>
              <a:t>→ </a:t>
            </a:r>
            <a:r>
              <a:rPr lang="de-DE" dirty="0"/>
              <a:t>Vernetzung</a:t>
            </a:r>
          </a:p>
        </p:txBody>
      </p:sp>
      <p:pic>
        <p:nvPicPr>
          <p:cNvPr id="7" name="Bildplatzhalter 6"/>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bwMode="gray">
          <a:xfrm>
            <a:off x="0" y="4572000"/>
            <a:ext cx="12191613" cy="2286000"/>
          </a:xfrm>
        </p:spPr>
      </p:pic>
      <p:grpSp>
        <p:nvGrpSpPr>
          <p:cNvPr id="3" name="Gruppieren 2"/>
          <p:cNvGrpSpPr/>
          <p:nvPr/>
        </p:nvGrpSpPr>
        <p:grpSpPr>
          <a:xfrm>
            <a:off x="5511829" y="1562557"/>
            <a:ext cx="1176861" cy="1159028"/>
            <a:chOff x="5511829" y="1488310"/>
            <a:chExt cx="1176861" cy="1159028"/>
          </a:xfrm>
        </p:grpSpPr>
        <p:grpSp>
          <p:nvGrpSpPr>
            <p:cNvPr id="13" name="METRO ICON - world 2"/>
            <p:cNvGrpSpPr>
              <a:grpSpLocks noChangeAspect="1"/>
            </p:cNvGrpSpPr>
            <p:nvPr/>
          </p:nvGrpSpPr>
          <p:grpSpPr bwMode="gray">
            <a:xfrm>
              <a:off x="5511829" y="1488310"/>
              <a:ext cx="1176861" cy="1159028"/>
              <a:chOff x="7089699" y="3420936"/>
              <a:chExt cx="585039" cy="576174"/>
            </a:xfrm>
            <a:solidFill>
              <a:schemeClr val="bg1">
                <a:lumMod val="85000"/>
              </a:schemeClr>
            </a:solidFill>
          </p:grpSpPr>
          <p:sp>
            <p:nvSpPr>
              <p:cNvPr id="14"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5"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6"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7"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8"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9"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20"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
          <p:nvSpPr>
            <p:cNvPr id="2" name="Rechteck 1"/>
            <p:cNvSpPr/>
            <p:nvPr/>
          </p:nvSpPr>
          <p:spPr bwMode="gray">
            <a:xfrm>
              <a:off x="5511829" y="1660343"/>
              <a:ext cx="1176861" cy="830997"/>
            </a:xfrm>
            <a:prstGeom prst="rect">
              <a:avLst/>
            </a:prstGeom>
          </p:spPr>
          <p:txBody>
            <a:bodyPr wrap="square">
              <a:spAutoFit/>
            </a:bodyPr>
            <a:lstStyle/>
            <a:p>
              <a:pPr algn="ctr"/>
              <a:r>
                <a:rPr lang="de-DE" sz="4800" dirty="0">
                  <a:solidFill>
                    <a:schemeClr val="bg1">
                      <a:lumMod val="50000"/>
                    </a:schemeClr>
                  </a:solidFill>
                  <a:latin typeface="Bebas Neue" panose="020B0506020202020201" pitchFamily="34" charset="0"/>
                </a:rPr>
                <a:t>+</a:t>
              </a:r>
              <a:endParaRPr lang="de-DE" sz="4400" dirty="0">
                <a:solidFill>
                  <a:schemeClr val="bg1">
                    <a:lumMod val="50000"/>
                  </a:schemeClr>
                </a:solidFill>
                <a:latin typeface="Bebas Neue" panose="020B0506020202020201" pitchFamily="34" charset="0"/>
              </a:endParaRPr>
            </a:p>
          </p:txBody>
        </p:sp>
      </p:grpSp>
    </p:spTree>
    <p:extLst>
      <p:ext uri="{BB962C8B-B14F-4D97-AF65-F5344CB8AC3E}">
        <p14:creationId xmlns:p14="http://schemas.microsoft.com/office/powerpoint/2010/main" val="1481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2" r="92"/>
          <a:stretch>
            <a:fillRect/>
          </a:stretch>
        </p:blipFill>
        <p:spPr bwMode="gray">
          <a:xfrm>
            <a:off x="0" y="0"/>
            <a:ext cx="12190413" cy="6858000"/>
          </a:xfrm>
        </p:spPr>
      </p:pic>
      <p:sp>
        <p:nvSpPr>
          <p:cNvPr id="2" name="Rectangle"/>
          <p:cNvSpPr/>
          <p:nvPr/>
        </p:nvSpPr>
        <p:spPr bwMode="gray">
          <a:xfrm>
            <a:off x="-793" y="0"/>
            <a:ext cx="12191206"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Content Placeholder"/>
          <p:cNvSpPr>
            <a:spLocks noGrp="1"/>
          </p:cNvSpPr>
          <p:nvPr>
            <p:ph idx="1"/>
          </p:nvPr>
        </p:nvSpPr>
        <p:spPr bwMode="gray">
          <a:xfrm>
            <a:off x="1933200" y="1512000"/>
            <a:ext cx="9716400" cy="4298400"/>
          </a:xfrm>
        </p:spPr>
        <p:txBody>
          <a:bodyPr/>
          <a:lstStyle/>
          <a:p>
            <a:r>
              <a:rPr lang="de-DE" sz="5400" dirty="0">
                <a:solidFill>
                  <a:schemeClr val="accent1">
                    <a:lumMod val="60000"/>
                    <a:lumOff val="40000"/>
                  </a:schemeClr>
                </a:solidFill>
                <a:latin typeface="Bebas Neue" panose="020B0506020202020201" pitchFamily="34" charset="0"/>
              </a:rPr>
              <a:t>E-Business</a:t>
            </a:r>
          </a:p>
          <a:p>
            <a:r>
              <a:rPr lang="de-DE" sz="3200" dirty="0">
                <a:latin typeface="Bebas Neue" panose="020B0506020202020201" pitchFamily="34" charset="0"/>
              </a:rPr>
              <a:t>Electronic Business bedeutet Anbahnung, Vereinbarung und Abwicklung elektronischer Geschäftsprozesse, d. h. Leistungsaustausch zwischen Markteilnehmern mit Hilfe öffentlicher oder privater Kommunikationsnetze (resp. Internet), zur Erzielung einer Wertschöpfung.</a:t>
            </a:r>
          </a:p>
          <a:p>
            <a:endParaRPr lang="de-DE" sz="2400" dirty="0">
              <a:latin typeface="+mj-lt"/>
            </a:endParaRPr>
          </a:p>
          <a:p>
            <a:r>
              <a:rPr lang="de-DE" sz="2400" dirty="0">
                <a:latin typeface="+mj-lt"/>
              </a:rPr>
              <a:t>Andreas Meier, Henrik Stormer </a:t>
            </a:r>
            <a:br>
              <a:rPr lang="de-DE" sz="2400" dirty="0">
                <a:latin typeface="+mj-lt"/>
              </a:rPr>
            </a:br>
            <a:r>
              <a:rPr lang="de-DE" sz="2400" dirty="0">
                <a:solidFill>
                  <a:schemeClr val="bg2">
                    <a:lumMod val="65000"/>
                  </a:schemeClr>
                </a:solidFill>
              </a:rPr>
              <a:t>(eBusiness &amp; eCommerce: Management der digitalen Wertschöpfungskette)</a:t>
            </a:r>
          </a:p>
        </p:txBody>
      </p:sp>
      <p:grpSp>
        <p:nvGrpSpPr>
          <p:cNvPr id="8" name="Group 10"/>
          <p:cNvGrpSpPr>
            <a:grpSpLocks noChangeAspect="1"/>
          </p:cNvGrpSpPr>
          <p:nvPr/>
        </p:nvGrpSpPr>
        <p:grpSpPr bwMode="gray">
          <a:xfrm>
            <a:off x="540000" y="1512000"/>
            <a:ext cx="1010860" cy="847602"/>
            <a:chOff x="537029" y="1572196"/>
            <a:chExt cx="1010860" cy="847602"/>
          </a:xfrm>
        </p:grpSpPr>
        <p:sp>
          <p:nvSpPr>
            <p:cNvPr id="9"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sp>
          <p:nvSpPr>
            <p:cNvPr id="10"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grpSp>
    </p:spTree>
    <p:extLst>
      <p:ext uri="{BB962C8B-B14F-4D97-AF65-F5344CB8AC3E}">
        <p14:creationId xmlns:p14="http://schemas.microsoft.com/office/powerpoint/2010/main" val="360840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148"/>
          <a:stretch/>
        </p:blipFill>
        <p:spPr bwMode="gray">
          <a:xfrm>
            <a:off x="0" y="0"/>
            <a:ext cx="12181345" cy="685958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p:cNvSpPr/>
          <p:nvPr/>
        </p:nvSpPr>
        <p:spPr bwMode="gray">
          <a:xfrm>
            <a:off x="0" y="0"/>
            <a:ext cx="12191205"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cNvSpPr>
            <a:spLocks noGrp="1"/>
          </p:cNvSpPr>
          <p:nvPr>
            <p:ph type="title"/>
          </p:nvPr>
        </p:nvSpPr>
        <p:spPr bwMode="gray"/>
        <p:txBody>
          <a:bodyPr/>
          <a:lstStyle/>
          <a:p>
            <a:r>
              <a:rPr lang="de-DE" dirty="0">
                <a:solidFill>
                  <a:schemeClr val="bg1"/>
                </a:solidFill>
              </a:rPr>
              <a:t>IUK-TECHNOLOGIEN</a:t>
            </a:r>
          </a:p>
        </p:txBody>
      </p:sp>
      <p:sp>
        <p:nvSpPr>
          <p:cNvPr id="4" name="Subtitle"/>
          <p:cNvSpPr>
            <a:spLocks noGrp="1"/>
          </p:cNvSpPr>
          <p:nvPr>
            <p:ph type="body" sz="quarter" idx="13"/>
          </p:nvPr>
        </p:nvSpPr>
        <p:spPr bwMode="gray"/>
        <p:txBody>
          <a:bodyPr/>
          <a:lstStyle/>
          <a:p>
            <a:r>
              <a:rPr lang="de-DE" dirty="0">
                <a:solidFill>
                  <a:schemeClr val="bg1"/>
                </a:solidFill>
              </a:rPr>
              <a:t>Internet – Intranet – Extranet </a:t>
            </a:r>
          </a:p>
        </p:txBody>
      </p:sp>
      <p:sp>
        <p:nvSpPr>
          <p:cNvPr id="20" name="Rechteck 19"/>
          <p:cNvSpPr>
            <a:spLocks/>
          </p:cNvSpPr>
          <p:nvPr/>
        </p:nvSpPr>
        <p:spPr bwMode="gray">
          <a:xfrm>
            <a:off x="540000" y="1511999"/>
            <a:ext cx="11109599" cy="360000"/>
          </a:xfrm>
          <a:prstGeom prst="rect">
            <a:avLst/>
          </a:prstGeom>
        </p:spPr>
        <p:txBody>
          <a:bodyPr wrap="square" lIns="0" tIns="0" rIns="0" bIns="0">
            <a:noAutofit/>
          </a:bodyPr>
          <a:lstStyle/>
          <a:p>
            <a:r>
              <a:rPr lang="de-DE" sz="2000" dirty="0">
                <a:solidFill>
                  <a:schemeClr val="bg1"/>
                </a:solidFill>
              </a:rPr>
              <a:t>Der Unterschied zwischen Internet, Intranet und Extranet liegt in der Verwendung der Internet-Technologie.</a:t>
            </a:r>
          </a:p>
        </p:txBody>
      </p:sp>
      <p:sp>
        <p:nvSpPr>
          <p:cNvPr id="39" name="Rechteck 38"/>
          <p:cNvSpPr/>
          <p:nvPr/>
        </p:nvSpPr>
        <p:spPr bwMode="gray">
          <a:xfrm>
            <a:off x="540000" y="1871048"/>
            <a:ext cx="11109599" cy="540000"/>
          </a:xfrm>
          <a:prstGeom prst="rect">
            <a:avLst/>
          </a:prstGeom>
          <a:solidFill>
            <a:schemeClr val="tx2">
              <a:alpha val="80000"/>
            </a:schemeClr>
          </a:solidFill>
        </p:spPr>
        <p:txBody>
          <a:bodyPr wrap="square" anchor="ctr" anchorCtr="0">
            <a:noAutofit/>
          </a:bodyPr>
          <a:lstStyle/>
          <a:p>
            <a:pPr algn="ctr">
              <a:lnSpc>
                <a:spcPct val="80000"/>
              </a:lnSpc>
              <a:spcAft>
                <a:spcPts val="1000"/>
              </a:spcAft>
            </a:pPr>
            <a:r>
              <a:rPr lang="de-DE" sz="3600" dirty="0">
                <a:solidFill>
                  <a:schemeClr val="bg1"/>
                </a:solidFill>
                <a:latin typeface="Bebas Neue" panose="020B0506020202020201" pitchFamily="34" charset="0"/>
              </a:rPr>
              <a:t>internet</a:t>
            </a:r>
          </a:p>
        </p:txBody>
      </p:sp>
      <p:sp>
        <p:nvSpPr>
          <p:cNvPr id="47" name="Rechteck 46"/>
          <p:cNvSpPr/>
          <p:nvPr/>
        </p:nvSpPr>
        <p:spPr bwMode="gray">
          <a:xfrm>
            <a:off x="540000" y="2409638"/>
            <a:ext cx="11109599" cy="3400611"/>
          </a:xfrm>
          <a:prstGeom prst="rect">
            <a:avLst/>
          </a:prstGeom>
          <a:solidFill>
            <a:schemeClr val="bg1">
              <a:lumMod val="95000"/>
              <a:alpha val="80000"/>
            </a:schemeClr>
          </a:solidFill>
        </p:spPr>
        <p:txBody>
          <a:bodyPr wrap="square">
            <a:noAutofit/>
          </a:bodyPr>
          <a:lstStyle/>
          <a:p>
            <a:pPr algn="ctr">
              <a:lnSpc>
                <a:spcPct val="80000"/>
              </a:lnSpc>
              <a:spcAft>
                <a:spcPts val="1000"/>
              </a:spcAft>
            </a:pPr>
            <a:endParaRPr lang="de-DE" sz="3600" dirty="0">
              <a:solidFill>
                <a:schemeClr val="bg1"/>
              </a:solidFill>
              <a:latin typeface="Bebas Neue" panose="020B0506020202020201" pitchFamily="34" charset="0"/>
            </a:endParaRPr>
          </a:p>
        </p:txBody>
      </p:sp>
      <p:sp>
        <p:nvSpPr>
          <p:cNvPr id="27" name="Rechteck 26"/>
          <p:cNvSpPr/>
          <p:nvPr/>
        </p:nvSpPr>
        <p:spPr bwMode="gray">
          <a:xfrm>
            <a:off x="2594085" y="3596518"/>
            <a:ext cx="2419811" cy="1086984"/>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de-DE" sz="1600" dirty="0"/>
          </a:p>
        </p:txBody>
      </p:sp>
      <p:sp>
        <p:nvSpPr>
          <p:cNvPr id="3" name="Rechteck 2"/>
          <p:cNvSpPr/>
          <p:nvPr/>
        </p:nvSpPr>
        <p:spPr bwMode="gray">
          <a:xfrm>
            <a:off x="2594086" y="3239842"/>
            <a:ext cx="2419810"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de-DE" sz="2400" dirty="0">
                <a:solidFill>
                  <a:schemeClr val="bg1"/>
                </a:solidFill>
                <a:latin typeface="Bebas Neue" panose="020B0506020202020201" pitchFamily="34" charset="0"/>
              </a:rPr>
              <a:t>intranet</a:t>
            </a:r>
          </a:p>
        </p:txBody>
      </p:sp>
      <p:sp>
        <p:nvSpPr>
          <p:cNvPr id="38" name="Rechteck 37"/>
          <p:cNvSpPr/>
          <p:nvPr/>
        </p:nvSpPr>
        <p:spPr bwMode="gray">
          <a:xfrm>
            <a:off x="6368814" y="2878238"/>
            <a:ext cx="3907387"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de-DE" sz="2400" dirty="0">
                <a:solidFill>
                  <a:schemeClr val="bg1"/>
                </a:solidFill>
                <a:latin typeface="Bebas Neue" panose="020B0506020202020201" pitchFamily="34" charset="0"/>
              </a:rPr>
              <a:t>extranet</a:t>
            </a:r>
          </a:p>
        </p:txBody>
      </p:sp>
      <p:sp>
        <p:nvSpPr>
          <p:cNvPr id="6" name="Rechteck 5"/>
          <p:cNvSpPr/>
          <p:nvPr/>
        </p:nvSpPr>
        <p:spPr bwMode="gray">
          <a:xfrm>
            <a:off x="2974917" y="3969194"/>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1</a:t>
            </a:r>
          </a:p>
        </p:txBody>
      </p:sp>
      <p:sp>
        <p:nvSpPr>
          <p:cNvPr id="40" name="Rechteck 39"/>
          <p:cNvSpPr/>
          <p:nvPr/>
        </p:nvSpPr>
        <p:spPr bwMode="gray">
          <a:xfrm>
            <a:off x="935939" y="2760948"/>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2</a:t>
            </a:r>
          </a:p>
        </p:txBody>
      </p:sp>
      <p:sp>
        <p:nvSpPr>
          <p:cNvPr id="41" name="Rechteck 40"/>
          <p:cNvSpPr/>
          <p:nvPr/>
        </p:nvSpPr>
        <p:spPr bwMode="gray">
          <a:xfrm>
            <a:off x="3725087" y="5259858"/>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3</a:t>
            </a:r>
          </a:p>
        </p:txBody>
      </p:sp>
      <p:sp>
        <p:nvSpPr>
          <p:cNvPr id="42" name="Rechteck 41"/>
          <p:cNvSpPr/>
          <p:nvPr/>
        </p:nvSpPr>
        <p:spPr bwMode="gray">
          <a:xfrm>
            <a:off x="9603888" y="5259858"/>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7</a:t>
            </a:r>
          </a:p>
        </p:txBody>
      </p:sp>
      <p:grpSp>
        <p:nvGrpSpPr>
          <p:cNvPr id="9" name="Gruppieren 8"/>
          <p:cNvGrpSpPr/>
          <p:nvPr/>
        </p:nvGrpSpPr>
        <p:grpSpPr bwMode="gray">
          <a:xfrm>
            <a:off x="6392428" y="3244965"/>
            <a:ext cx="3883773" cy="1744599"/>
            <a:chOff x="6355686" y="3244965"/>
            <a:chExt cx="3883773" cy="1744599"/>
          </a:xfrm>
        </p:grpSpPr>
        <p:sp>
          <p:nvSpPr>
            <p:cNvPr id="26" name="Rechteck 25"/>
            <p:cNvSpPr/>
            <p:nvPr/>
          </p:nvSpPr>
          <p:spPr bwMode="gray">
            <a:xfrm>
              <a:off x="6355686" y="3244965"/>
              <a:ext cx="3883773" cy="1744599"/>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de-DE" sz="1600" dirty="0"/>
            </a:p>
          </p:txBody>
        </p:sp>
        <p:sp>
          <p:nvSpPr>
            <p:cNvPr id="43" name="Rechteck 42"/>
            <p:cNvSpPr/>
            <p:nvPr/>
          </p:nvSpPr>
          <p:spPr bwMode="gray">
            <a:xfrm>
              <a:off x="7124680" y="3473229"/>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4</a:t>
              </a:r>
            </a:p>
          </p:txBody>
        </p:sp>
        <p:sp>
          <p:nvSpPr>
            <p:cNvPr id="44" name="Rechteck 43"/>
            <p:cNvSpPr/>
            <p:nvPr/>
          </p:nvSpPr>
          <p:spPr bwMode="gray">
            <a:xfrm>
              <a:off x="6682725" y="4345069"/>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5</a:t>
              </a:r>
            </a:p>
          </p:txBody>
        </p:sp>
        <p:sp>
          <p:nvSpPr>
            <p:cNvPr id="45" name="Rechteck 44"/>
            <p:cNvSpPr/>
            <p:nvPr/>
          </p:nvSpPr>
          <p:spPr bwMode="gray">
            <a:xfrm>
              <a:off x="8340871" y="3909149"/>
              <a:ext cx="1658146" cy="341632"/>
            </a:xfrm>
            <a:prstGeom prst="rect">
              <a:avLst/>
            </a:prstGeom>
          </p:spPr>
          <p:txBody>
            <a:bodyPr wrap="none">
              <a:spAutoFit/>
            </a:bodyPr>
            <a:lstStyle/>
            <a:p>
              <a:pPr algn="ctr">
                <a:lnSpc>
                  <a:spcPct val="90000"/>
                </a:lnSpc>
                <a:spcAft>
                  <a:spcPts val="1000"/>
                </a:spcAft>
              </a:pPr>
              <a:r>
                <a:rPr lang="de-DE" dirty="0">
                  <a:solidFill>
                    <a:schemeClr val="tx2"/>
                  </a:solidFill>
                </a:rPr>
                <a:t>Unternehmen 6</a:t>
              </a:r>
            </a:p>
          </p:txBody>
        </p:sp>
      </p:grpSp>
    </p:spTree>
    <p:extLst>
      <p:ext uri="{BB962C8B-B14F-4D97-AF65-F5344CB8AC3E}">
        <p14:creationId xmlns:p14="http://schemas.microsoft.com/office/powerpoint/2010/main" val="17597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Intranet</a:t>
            </a:r>
          </a:p>
        </p:txBody>
      </p:sp>
      <p:sp>
        <p:nvSpPr>
          <p:cNvPr id="10" name="Content"/>
          <p:cNvSpPr>
            <a:spLocks noGrp="1"/>
          </p:cNvSpPr>
          <p:nvPr>
            <p:ph sz="half" idx="1"/>
          </p:nvPr>
        </p:nvSpPr>
        <p:spPr bwMode="gray"/>
        <p:txBody>
          <a:bodyPr/>
          <a:lstStyle/>
          <a:p>
            <a:pPr marL="0" indent="0" algn="ctr">
              <a:buNone/>
            </a:pPr>
            <a:endParaRPr lang="de-DE" sz="1800" dirty="0"/>
          </a:p>
          <a:p>
            <a:pPr marL="0" indent="0" algn="ctr">
              <a:buNone/>
            </a:pPr>
            <a:r>
              <a:rPr lang="de-DE" sz="4000" dirty="0">
                <a:latin typeface="Bebas Neue" panose="020B0506020202020201" pitchFamily="34" charset="0"/>
              </a:rPr>
              <a:t>Intra</a:t>
            </a:r>
            <a:endParaRPr lang="de-DE" sz="1800" dirty="0">
              <a:latin typeface="Bebas Neue" panose="020B0506020202020201" pitchFamily="34" charset="0"/>
            </a:endParaRPr>
          </a:p>
          <a:p>
            <a:pPr marL="0" indent="0" algn="ctr">
              <a:buNone/>
            </a:pPr>
            <a:r>
              <a:rPr lang="de-DE" sz="1800" dirty="0"/>
              <a:t>= „innerhalb“ (lat.); nach innen gerichtet</a:t>
            </a:r>
          </a:p>
          <a:p>
            <a:pPr marL="0" indent="0" algn="ctr">
              <a:buNone/>
            </a:pPr>
            <a:endParaRPr lang="de-DE" sz="2400" i="1" dirty="0"/>
          </a:p>
          <a:p>
            <a:pPr marL="0" indent="0" algn="ctr">
              <a:buNone/>
            </a:pPr>
            <a:r>
              <a:rPr lang="de-DE" sz="1800" dirty="0"/>
              <a:t>Der Begriff „Intranet“ bezeichnet ein Netzwerk, welches vom Internet Gebrauch macht, sich jedoch durch Geschlossenheit und Firmenvertraulichkeit auszeichnet. Nur eine autorisierte Gruppe, wie zum Beispiel die Mitarbeiter eines Unternehmens, kann auf das Intranet zugreifen, wodurch es ein kostengünstiges Hilfsmittel der internen Unternehmenskommunikation ist.</a:t>
            </a:r>
          </a:p>
          <a:p>
            <a:pPr marL="0" indent="0" algn="ctr">
              <a:buNone/>
            </a:pPr>
            <a:endParaRPr lang="de-DE" sz="1800" i="1" dirty="0"/>
          </a:p>
          <a:p>
            <a:pPr marL="0" indent="0" algn="ctr">
              <a:buNone/>
            </a:pPr>
            <a:endParaRPr lang="de-DE" sz="1800" i="1" dirty="0"/>
          </a:p>
        </p:txBody>
      </p:sp>
      <p:pic>
        <p:nvPicPr>
          <p:cNvPr id="9" name="Bildplatzhalter 10"/>
          <p:cNvPicPr>
            <a:picLocks noGrp="1" noChangeAspect="1"/>
          </p:cNvPicPr>
          <p:nvPr>
            <p:ph type="pic" sz="quarter" idx="14"/>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6304413" y="0"/>
            <a:ext cx="5886000" cy="6858000"/>
          </a:xfrm>
        </p:spPr>
      </p:pic>
    </p:spTree>
    <p:extLst>
      <p:ext uri="{BB962C8B-B14F-4D97-AF65-F5344CB8AC3E}">
        <p14:creationId xmlns:p14="http://schemas.microsoft.com/office/powerpoint/2010/main" val="120915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solidFill>
                  <a:schemeClr val="bg1"/>
                </a:solidFill>
              </a:rPr>
              <a:t>IUK-TECHNOLOGIEN</a:t>
            </a:r>
          </a:p>
        </p:txBody>
      </p:sp>
      <p:sp>
        <p:nvSpPr>
          <p:cNvPr id="8" name="Subtitle"/>
          <p:cNvSpPr>
            <a:spLocks noGrp="1"/>
          </p:cNvSpPr>
          <p:nvPr>
            <p:ph type="body" sz="quarter" idx="13"/>
          </p:nvPr>
        </p:nvSpPr>
        <p:spPr bwMode="gray"/>
        <p:txBody>
          <a:bodyPr/>
          <a:lstStyle/>
          <a:p>
            <a:r>
              <a:rPr lang="de-DE" dirty="0"/>
              <a:t>Extranet</a:t>
            </a:r>
          </a:p>
        </p:txBody>
      </p:sp>
      <p:sp>
        <p:nvSpPr>
          <p:cNvPr id="10" name="Content"/>
          <p:cNvSpPr>
            <a:spLocks noGrp="1"/>
          </p:cNvSpPr>
          <p:nvPr>
            <p:ph sz="half" idx="1"/>
          </p:nvPr>
        </p:nvSpPr>
        <p:spPr bwMode="gray"/>
        <p:txBody>
          <a:bodyPr/>
          <a:lstStyle/>
          <a:p>
            <a:pPr marL="0" indent="0" algn="ctr">
              <a:buNone/>
            </a:pPr>
            <a:endParaRPr lang="de-DE" sz="1800" dirty="0">
              <a:solidFill>
                <a:schemeClr val="bg1"/>
              </a:solidFill>
            </a:endParaRPr>
          </a:p>
          <a:p>
            <a:pPr marL="0" indent="0" algn="ctr">
              <a:buNone/>
            </a:pPr>
            <a:r>
              <a:rPr lang="de-DE" sz="4000" dirty="0">
                <a:solidFill>
                  <a:schemeClr val="bg1"/>
                </a:solidFill>
                <a:latin typeface="Bebas Neue" panose="020B0506020202020201" pitchFamily="34" charset="0"/>
              </a:rPr>
              <a:t>Extra</a:t>
            </a:r>
          </a:p>
          <a:p>
            <a:pPr marL="0" indent="0" algn="ctr">
              <a:buNone/>
            </a:pPr>
            <a:r>
              <a:rPr lang="de-DE" sz="1800" dirty="0">
                <a:solidFill>
                  <a:schemeClr val="bg1"/>
                </a:solidFill>
              </a:rPr>
              <a:t>= „außerhalb“ (lat.); besonders, zusätzlich</a:t>
            </a:r>
          </a:p>
          <a:p>
            <a:pPr marL="0" indent="0" algn="ctr">
              <a:buNone/>
            </a:pPr>
            <a:endParaRPr lang="de-DE" sz="1800" dirty="0">
              <a:solidFill>
                <a:schemeClr val="bg1"/>
              </a:solidFill>
            </a:endParaRPr>
          </a:p>
          <a:p>
            <a:pPr marL="0" indent="0" algn="ctr">
              <a:buNone/>
            </a:pPr>
            <a:r>
              <a:rPr lang="de-DE" sz="1800" dirty="0">
                <a:solidFill>
                  <a:schemeClr val="bg1"/>
                </a:solidFill>
              </a:rPr>
              <a:t>Der Begriff des „Extranets“  beschreibt eine Erweiterung des Intranets, da hier der Benutzerkreis vergrößert wird. Es kann somit nicht nur intern darauf zugegriffen werden, sondern auch von externen Interessenten wie zum Beispiel Lieferanten und Kunden verwendet werden. Diese können unter anderem Bestellungen tätigen und Preislisten oder Produktinformationen abrufen. Der Zugriff auf die Informationsdatenbank ist jedoch im Gegensatz zum Internet begrenzt.</a:t>
            </a:r>
          </a:p>
          <a:p>
            <a:pPr marL="0" indent="0" algn="ctr">
              <a:buNone/>
            </a:pPr>
            <a:endParaRPr lang="de-DE" sz="1800" dirty="0">
              <a:solidFill>
                <a:schemeClr val="bg1"/>
              </a:solidFill>
            </a:endParaRPr>
          </a:p>
          <a:p>
            <a:pPr marL="0" indent="0" algn="ctr">
              <a:buNone/>
            </a:pPr>
            <a:endParaRPr lang="de-DE" sz="1800" dirty="0">
              <a:solidFill>
                <a:schemeClr val="bg1"/>
              </a:solidFill>
            </a:endParaRPr>
          </a:p>
        </p:txBody>
      </p:sp>
      <p:pic>
        <p:nvPicPr>
          <p:cNvPr id="11" name="Bildplatzhalter 10"/>
          <p:cNvPicPr>
            <a:picLocks noGrp="1" noChangeAspect="1"/>
          </p:cNvPicPr>
          <p:nvPr>
            <p:ph type="pic" sz="quarter" idx="14"/>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6304413" y="0"/>
            <a:ext cx="5886000" cy="6858000"/>
          </a:xfrm>
        </p:spPr>
      </p:pic>
    </p:spTree>
    <p:extLst>
      <p:ext uri="{BB962C8B-B14F-4D97-AF65-F5344CB8AC3E}">
        <p14:creationId xmlns:p14="http://schemas.microsoft.com/office/powerpoint/2010/main" val="28355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IUK-TECHNOLOGIEN</a:t>
            </a:r>
          </a:p>
        </p:txBody>
      </p:sp>
      <p:sp>
        <p:nvSpPr>
          <p:cNvPr id="4" name="Subtitle"/>
          <p:cNvSpPr>
            <a:spLocks noGrp="1"/>
          </p:cNvSpPr>
          <p:nvPr>
            <p:ph type="body" sz="quarter" idx="13"/>
          </p:nvPr>
        </p:nvSpPr>
        <p:spPr bwMode="gray"/>
        <p:txBody>
          <a:bodyPr/>
          <a:lstStyle/>
          <a:p>
            <a:r>
              <a:rPr lang="de-DE" dirty="0"/>
              <a:t>Gegenüberstellung der spezifischen Eigenheiten</a:t>
            </a:r>
          </a:p>
        </p:txBody>
      </p:sp>
      <p:graphicFrame>
        <p:nvGraphicFramePr>
          <p:cNvPr id="6" name="Tabelle 5"/>
          <p:cNvGraphicFramePr>
            <a:graphicFrameLocks noGrp="1"/>
          </p:cNvGraphicFramePr>
          <p:nvPr>
            <p:extLst>
              <p:ext uri="{D42A27DB-BD31-4B8C-83A1-F6EECF244321}">
                <p14:modId xmlns:p14="http://schemas.microsoft.com/office/powerpoint/2010/main" val="2153797641"/>
              </p:ext>
            </p:extLst>
          </p:nvPr>
        </p:nvGraphicFramePr>
        <p:xfrm>
          <a:off x="540000" y="1512000"/>
          <a:ext cx="11096625" cy="4306885"/>
        </p:xfrm>
        <a:graphic>
          <a:graphicData uri="http://schemas.openxmlformats.org/drawingml/2006/table">
            <a:tbl>
              <a:tblPr firstRow="1" bandRow="1">
                <a:tableStyleId>{5C22544A-7EE6-4342-B048-85BDC9FD1C3A}</a:tableStyleId>
              </a:tblPr>
              <a:tblGrid>
                <a:gridCol w="3698875">
                  <a:extLst>
                    <a:ext uri="{9D8B030D-6E8A-4147-A177-3AD203B41FA5}">
                      <a16:colId xmlns:a16="http://schemas.microsoft.com/office/drawing/2014/main" xmlns="" val="20000"/>
                    </a:ext>
                  </a:extLst>
                </a:gridCol>
                <a:gridCol w="3698875">
                  <a:extLst>
                    <a:ext uri="{9D8B030D-6E8A-4147-A177-3AD203B41FA5}">
                      <a16:colId xmlns:a16="http://schemas.microsoft.com/office/drawing/2014/main" xmlns="" val="20001"/>
                    </a:ext>
                  </a:extLst>
                </a:gridCol>
                <a:gridCol w="3698875">
                  <a:extLst>
                    <a:ext uri="{9D8B030D-6E8A-4147-A177-3AD203B41FA5}">
                      <a16:colId xmlns:a16="http://schemas.microsoft.com/office/drawing/2014/main" xmlns="" val="20002"/>
                    </a:ext>
                  </a:extLst>
                </a:gridCol>
              </a:tblGrid>
              <a:tr h="667521">
                <a:tc>
                  <a:txBody>
                    <a:bodyPr/>
                    <a:lstStyle/>
                    <a:p>
                      <a:r>
                        <a:rPr lang="de-DE" sz="2000" b="0" dirty="0">
                          <a:latin typeface="Bebas Neue" panose="020B0506020202020201" pitchFamily="34" charset="0"/>
                        </a:rPr>
                        <a:t>Internet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50000"/>
                      </a:schemeClr>
                    </a:solidFill>
                  </a:tcPr>
                </a:tc>
                <a:tc>
                  <a:txBody>
                    <a:bodyPr/>
                    <a:lstStyle/>
                    <a:p>
                      <a:r>
                        <a:rPr lang="de-DE" sz="2000" b="0" dirty="0">
                          <a:latin typeface="Bebas Neue" panose="020B0506020202020201" pitchFamily="34" charset="0"/>
                        </a:rPr>
                        <a:t>Intranet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de-DE" sz="2000" b="0" dirty="0">
                          <a:latin typeface="Bebas Neue" panose="020B0506020202020201" pitchFamily="34" charset="0"/>
                        </a:rPr>
                        <a:t>Extranetn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152161">
                <a:tc>
                  <a:txBody>
                    <a:bodyPr/>
                    <a:lstStyle/>
                    <a:p>
                      <a:pPr>
                        <a:lnSpc>
                          <a:spcPct val="90000"/>
                        </a:lnSpc>
                      </a:pPr>
                      <a:r>
                        <a:rPr lang="de-DE" dirty="0"/>
                        <a:t>Unbegrenzter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Innerbetrieblich</a:t>
                      </a:r>
                      <a:r>
                        <a:rPr lang="de-DE" baseline="0" dirty="0"/>
                        <a:t> b</a:t>
                      </a:r>
                      <a:r>
                        <a:rPr lang="de-DE" dirty="0"/>
                        <a:t>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Außerbetrieblich begrenzter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667521">
                <a:tc>
                  <a:txBody>
                    <a:bodyPr/>
                    <a:lstStyle/>
                    <a:p>
                      <a:pPr>
                        <a:lnSpc>
                          <a:spcPct val="90000"/>
                        </a:lnSpc>
                      </a:pPr>
                      <a:r>
                        <a:rPr lang="de-DE" dirty="0"/>
                        <a:t>Nutzer anonym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Nutzer bekannt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Nutzer bekannt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667521">
                <a:tc>
                  <a:txBody>
                    <a:bodyPr/>
                    <a:lstStyle/>
                    <a:p>
                      <a:pPr>
                        <a:lnSpc>
                          <a:spcPct val="90000"/>
                        </a:lnSpc>
                      </a:pPr>
                      <a:r>
                        <a:rPr lang="de-DE" dirty="0"/>
                        <a:t>Kein 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r h="1152161">
                <a:tc>
                  <a:txBody>
                    <a:bodyPr/>
                    <a:lstStyle/>
                    <a:p>
                      <a:pPr>
                        <a:lnSpc>
                          <a:spcPct val="90000"/>
                        </a:lnSpc>
                      </a:pPr>
                      <a:r>
                        <a:rPr lang="de-DE" dirty="0"/>
                        <a:t>Offen &amp; ungeschützt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Geschlossen &amp; 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Weitgehend geschlossen &amp; 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4"/>
                  </a:ext>
                </a:extLst>
              </a:tr>
            </a:tbl>
          </a:graphicData>
        </a:graphic>
      </p:graphicFrame>
      <p:pic>
        <p:nvPicPr>
          <p:cNvPr id="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M-Business</a:t>
            </a:r>
          </a:p>
        </p:txBody>
      </p:sp>
      <p:sp>
        <p:nvSpPr>
          <p:cNvPr id="7" name="Content"/>
          <p:cNvSpPr>
            <a:spLocks noGrp="1"/>
          </p:cNvSpPr>
          <p:nvPr>
            <p:ph sz="half" idx="2"/>
          </p:nvPr>
        </p:nvSpPr>
        <p:spPr bwMode="gray"/>
        <p:txBody>
          <a:bodyPr/>
          <a:lstStyle/>
          <a:p>
            <a:pPr marL="0" indent="0">
              <a:buNone/>
            </a:pPr>
            <a:r>
              <a:rPr lang="de-DE" sz="2400" dirty="0">
                <a:latin typeface="Bebas Neue" panose="020B0506020202020201" pitchFamily="34" charset="0"/>
              </a:rPr>
              <a:t>E-Business auf mobilen Endgeräten.</a:t>
            </a:r>
          </a:p>
          <a:p>
            <a:pPr marL="0" indent="0">
              <a:buNone/>
            </a:pPr>
            <a:r>
              <a:rPr lang="de-DE" dirty="0"/>
              <a:t>Ziel ist es jedoch nicht, den Verwendern der mobilen Endgeräte lediglich die gleichen Anwendungen wie den Nutzern von Computern zur Verfügung zu stellen, sondern neue und spezifisch zugeschnittene Technologien zu entwickeln.</a:t>
            </a:r>
          </a:p>
          <a:p>
            <a:pPr marL="0" indent="0">
              <a:buNone/>
            </a:pPr>
            <a:endParaRPr lang="de-DE" dirty="0"/>
          </a:p>
        </p:txBody>
      </p:sp>
      <p:pic>
        <p:nvPicPr>
          <p:cNvPr id="9" name="Bildplatzhalter 8"/>
          <p:cNvPicPr>
            <a:picLocks noGrp="1" noChangeAspect="1"/>
          </p:cNvPicPr>
          <p:nvPr>
            <p:ph type="pic" sz="quarter" idx="14"/>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p:pic>
    </p:spTree>
    <p:extLst>
      <p:ext uri="{BB962C8B-B14F-4D97-AF65-F5344CB8AC3E}">
        <p14:creationId xmlns:p14="http://schemas.microsoft.com/office/powerpoint/2010/main" val="40394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IUK-TECHNOLOGIEN</a:t>
            </a:r>
          </a:p>
        </p:txBody>
      </p:sp>
      <p:sp>
        <p:nvSpPr>
          <p:cNvPr id="3" name="Subtitle"/>
          <p:cNvSpPr>
            <a:spLocks noGrp="1"/>
          </p:cNvSpPr>
          <p:nvPr>
            <p:ph type="body" sz="quarter" idx="13"/>
          </p:nvPr>
        </p:nvSpPr>
        <p:spPr bwMode="gray"/>
        <p:txBody>
          <a:bodyPr/>
          <a:lstStyle/>
          <a:p>
            <a:r>
              <a:rPr lang="de-DE" dirty="0"/>
              <a:t>Besonderheiten des M-Business</a:t>
            </a:r>
          </a:p>
        </p:txBody>
      </p:sp>
      <p:sp>
        <p:nvSpPr>
          <p:cNvPr id="8" name="Textplatzhalter 7"/>
          <p:cNvSpPr>
            <a:spLocks noGrp="1"/>
          </p:cNvSpPr>
          <p:nvPr>
            <p:ph type="body" idx="24"/>
          </p:nvPr>
        </p:nvSpPr>
        <p:spPr bwMode="gray">
          <a:xfrm>
            <a:off x="540000" y="1512000"/>
            <a:ext cx="3628800" cy="1318050"/>
          </a:xfrm>
          <a:solidFill>
            <a:schemeClr val="tx2">
              <a:lumMod val="75000"/>
            </a:schemeClr>
          </a:solidFill>
        </p:spPr>
        <p:txBody>
          <a:bodyPr vert="horz" lIns="252000" tIns="252000" rIns="252000" bIns="252000" rtlCol="0" anchor="t">
            <a:noAutofit/>
          </a:bodyPr>
          <a:lstStyle/>
          <a:p>
            <a:r>
              <a:rPr lang="de-DE" sz="2400" dirty="0">
                <a:latin typeface="Bebas Neue" panose="020B0506020202020201" pitchFamily="34" charset="0"/>
              </a:rPr>
              <a:t>Personalisierung:</a:t>
            </a:r>
          </a:p>
          <a:p>
            <a:endParaRPr lang="de-DE" sz="2400" dirty="0">
              <a:latin typeface="Bebas Neue" panose="020B0506020202020201" pitchFamily="34" charset="0"/>
            </a:endParaRPr>
          </a:p>
        </p:txBody>
      </p:sp>
      <p:sp>
        <p:nvSpPr>
          <p:cNvPr id="10" name="Inhaltsplatzhalter 9"/>
          <p:cNvSpPr>
            <a:spLocks noGrp="1"/>
          </p:cNvSpPr>
          <p:nvPr>
            <p:ph sz="quarter" idx="25"/>
          </p:nvPr>
        </p:nvSpPr>
        <p:spPr bwMode="gray"/>
        <p:txBody>
          <a:bodyPr/>
          <a:lstStyle/>
          <a:p>
            <a:pPr marL="0" indent="0">
              <a:buNone/>
            </a:pPr>
            <a:r>
              <a:rPr lang="de-DE" dirty="0"/>
              <a:t>Das Nutzerverhalten kann genau identifiziert werden, </a:t>
            </a:r>
            <a:r>
              <a:rPr lang="de-DE" dirty="0" smtClean="0"/>
              <a:t/>
            </a:r>
            <a:br>
              <a:rPr lang="de-DE" dirty="0" smtClean="0"/>
            </a:br>
            <a:r>
              <a:rPr lang="de-DE" dirty="0" smtClean="0"/>
              <a:t>wodurch </a:t>
            </a:r>
            <a:r>
              <a:rPr lang="de-DE" dirty="0"/>
              <a:t>Angebote auf jeden speziell zugeschnitten werden können.</a:t>
            </a:r>
          </a:p>
        </p:txBody>
      </p:sp>
      <p:sp>
        <p:nvSpPr>
          <p:cNvPr id="6" name="Textplatzhalter 5"/>
          <p:cNvSpPr>
            <a:spLocks noGrp="1"/>
          </p:cNvSpPr>
          <p:nvPr>
            <p:ph type="body" idx="22"/>
          </p:nvPr>
        </p:nvSpPr>
        <p:spPr bwMode="gray">
          <a:solidFill>
            <a:schemeClr val="tx2"/>
          </a:solidFill>
        </p:spPr>
        <p:txBody>
          <a:bodyPr vert="horz" lIns="252000" tIns="252000" rIns="252000" bIns="252000" rtlCol="0" anchor="t">
            <a:noAutofit/>
          </a:bodyPr>
          <a:lstStyle/>
          <a:p>
            <a:r>
              <a:rPr lang="de-DE" sz="2400" dirty="0">
                <a:latin typeface="Bebas Neue" panose="020B0506020202020201" pitchFamily="34" charset="0"/>
              </a:rPr>
              <a:t>Aktualität:</a:t>
            </a:r>
          </a:p>
          <a:p>
            <a:endParaRPr lang="de-DE" sz="2400" dirty="0">
              <a:latin typeface="Bebas Neue" panose="020B0506020202020201" pitchFamily="34" charset="0"/>
            </a:endParaRPr>
          </a:p>
        </p:txBody>
      </p:sp>
      <p:sp>
        <p:nvSpPr>
          <p:cNvPr id="4" name="Textplatzhalter 3"/>
          <p:cNvSpPr>
            <a:spLocks noGrp="1"/>
          </p:cNvSpPr>
          <p:nvPr>
            <p:ph type="body" idx="18"/>
          </p:nvPr>
        </p:nvSpPr>
        <p:spPr bwMode="gray">
          <a:solidFill>
            <a:schemeClr val="accent1">
              <a:lumMod val="50000"/>
            </a:schemeClr>
          </a:solidFill>
        </p:spPr>
        <p:txBody>
          <a:bodyPr vert="horz" lIns="252000" tIns="252000" rIns="252000" bIns="252000" rtlCol="0" anchor="t">
            <a:noAutofit/>
          </a:bodyPr>
          <a:lstStyle/>
          <a:p>
            <a:r>
              <a:rPr lang="de-DE" sz="2400" dirty="0">
                <a:latin typeface="Bebas Neue" panose="020B0506020202020201" pitchFamily="34" charset="0"/>
              </a:rPr>
              <a:t>Ortsbezogenheit:</a:t>
            </a:r>
          </a:p>
          <a:p>
            <a:endParaRPr lang="de-DE" sz="2400" dirty="0">
              <a:latin typeface="Bebas Neue" panose="020B0506020202020201" pitchFamily="34" charset="0"/>
            </a:endParaRPr>
          </a:p>
        </p:txBody>
      </p:sp>
      <p:sp>
        <p:nvSpPr>
          <p:cNvPr id="11" name="Inhaltsplatzhalter 10"/>
          <p:cNvSpPr>
            <a:spLocks noGrp="1"/>
          </p:cNvSpPr>
          <p:nvPr>
            <p:ph sz="quarter" idx="23"/>
          </p:nvPr>
        </p:nvSpPr>
        <p:spPr bwMode="gray"/>
        <p:txBody>
          <a:bodyPr/>
          <a:lstStyle/>
          <a:p>
            <a:pPr marL="0" indent="0">
              <a:buNone/>
            </a:pPr>
            <a:r>
              <a:rPr lang="de-DE" dirty="0"/>
              <a:t>Im Gegensatz zu einem Computer werden mobile Endgeräte ständig mit sich geführt. Es besteht also die Möglichkeit, den Nutzer über wichtige Ereignisse auf dem Laufenden zu halten. (Neuste Nachrichten, Aktienkurse, Rabatte, Sonderangebote)</a:t>
            </a:r>
          </a:p>
          <a:p>
            <a:endParaRPr lang="de-DE" dirty="0"/>
          </a:p>
        </p:txBody>
      </p:sp>
      <p:sp>
        <p:nvSpPr>
          <p:cNvPr id="12" name="Inhaltsplatzhalter 11"/>
          <p:cNvSpPr>
            <a:spLocks noGrp="1"/>
          </p:cNvSpPr>
          <p:nvPr>
            <p:ph sz="quarter" idx="21"/>
          </p:nvPr>
        </p:nvSpPr>
        <p:spPr bwMode="gray">
          <a:xfrm>
            <a:off x="4168800" y="4482000"/>
            <a:ext cx="7480800" cy="1332000"/>
          </a:xfrm>
        </p:spPr>
        <p:txBody>
          <a:bodyPr/>
          <a:lstStyle/>
          <a:p>
            <a:pPr marL="0" indent="0">
              <a:buNone/>
            </a:pPr>
            <a:r>
              <a:rPr lang="de-DE" dirty="0"/>
              <a:t>Location-based Marketing: Der aktuelle Standort kann stets ermittelt werden, da Handys mit GPS ausgestattet sind. Somit ist es möglich, mit individuellen ortsbezogenen Angeboten und Informationen zu werben.</a:t>
            </a:r>
          </a:p>
        </p:txBody>
      </p:sp>
    </p:spTree>
    <p:extLst>
      <p:ext uri="{BB962C8B-B14F-4D97-AF65-F5344CB8AC3E}">
        <p14:creationId xmlns:p14="http://schemas.microsoft.com/office/powerpoint/2010/main" val="23385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1" name="Bildplatzhalter 35"/>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7293188" y="1512000"/>
            <a:ext cx="2105512" cy="2806700"/>
          </a:xfrm>
          <a:prstGeom prst="rect">
            <a:avLst/>
          </a:prstGeom>
        </p:spPr>
      </p:pic>
      <p:sp>
        <p:nvSpPr>
          <p:cNvPr id="27" name="Rechteck 26"/>
          <p:cNvSpPr/>
          <p:nvPr/>
        </p:nvSpPr>
        <p:spPr bwMode="gray">
          <a:xfrm>
            <a:off x="7292212" y="1512000"/>
            <a:ext cx="2106487" cy="280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400" dirty="0">
              <a:solidFill>
                <a:schemeClr val="bg1"/>
              </a:solidFill>
              <a:latin typeface="Bebas Neue" panose="020B0506020202020201" pitchFamily="34" charset="0"/>
            </a:endParaRPr>
          </a:p>
        </p:txBody>
      </p:sp>
      <p:sp>
        <p:nvSpPr>
          <p:cNvPr id="2" name="Title"/>
          <p:cNvSpPr>
            <a:spLocks noGrp="1"/>
          </p:cNvSpPr>
          <p:nvPr>
            <p:ph type="title"/>
          </p:nvPr>
        </p:nvSpPr>
        <p:spPr bwMode="gray"/>
        <p:txBody>
          <a:bodyPr/>
          <a:lstStyle/>
          <a:p>
            <a:r>
              <a:rPr lang="de-DE" dirty="0">
                <a:solidFill>
                  <a:schemeClr val="bg1"/>
                </a:solidFill>
              </a:rPr>
              <a:t>IUK-TECHNOLOGIEN</a:t>
            </a:r>
          </a:p>
        </p:txBody>
      </p:sp>
      <p:sp>
        <p:nvSpPr>
          <p:cNvPr id="4" name="Subtitle"/>
          <p:cNvSpPr>
            <a:spLocks noGrp="1"/>
          </p:cNvSpPr>
          <p:nvPr>
            <p:ph type="body" sz="quarter" idx="13"/>
          </p:nvPr>
        </p:nvSpPr>
        <p:spPr bwMode="gray"/>
        <p:txBody>
          <a:bodyPr/>
          <a:lstStyle/>
          <a:p>
            <a:r>
              <a:rPr lang="de-DE" sz="2400" dirty="0"/>
              <a:t>Vorteile auf der Anbieterseite:</a:t>
            </a:r>
          </a:p>
        </p:txBody>
      </p:sp>
      <p:pic>
        <p:nvPicPr>
          <p:cNvPr id="22" name="Bildplatzhalter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9543075" y="1512001"/>
            <a:ext cx="2106000" cy="2805748"/>
          </a:xfrm>
          <a:prstGeom prst="rect">
            <a:avLst/>
          </a:prstGeom>
        </p:spPr>
      </p:pic>
      <p:pic>
        <p:nvPicPr>
          <p:cNvPr id="23" name="Bildplatzhalter 32"/>
          <p:cNvPicPr>
            <a:picLocks noChangeAspect="1"/>
          </p:cNvPicPr>
          <p:nvPr/>
        </p:nvPicPr>
        <p:blipFill rotWithShape="1">
          <a:blip r:embed="rId4" cstate="email">
            <a:extLst>
              <a:ext uri="{28A0092B-C50C-407E-A947-70E740481C1C}">
                <a14:useLocalDpi xmlns:a14="http://schemas.microsoft.com/office/drawing/2010/main"/>
              </a:ext>
            </a:extLst>
          </a:blip>
          <a:srcRect t="18084" r="18084"/>
          <a:stretch/>
        </p:blipFill>
        <p:spPr bwMode="gray">
          <a:xfrm>
            <a:off x="2790900" y="1512000"/>
            <a:ext cx="2106613" cy="2805749"/>
          </a:xfrm>
          <a:prstGeom prst="rect">
            <a:avLst/>
          </a:prstGeom>
        </p:spPr>
      </p:pic>
      <p:pic>
        <p:nvPicPr>
          <p:cNvPr id="24" name="Bildplatzhalter 3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gray">
          <a:xfrm>
            <a:off x="5043131" y="1512000"/>
            <a:ext cx="2105025" cy="2807333"/>
          </a:xfrm>
          <a:prstGeom prst="rect">
            <a:avLst/>
          </a:prstGeom>
        </p:spPr>
      </p:pic>
      <p:sp>
        <p:nvSpPr>
          <p:cNvPr id="25" name="Rechteck 24"/>
          <p:cNvSpPr/>
          <p:nvPr/>
        </p:nvSpPr>
        <p:spPr bwMode="gray">
          <a:xfrm>
            <a:off x="5043131" y="1512000"/>
            <a:ext cx="2106000" cy="280703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400" dirty="0">
              <a:solidFill>
                <a:schemeClr val="bg1"/>
              </a:solidFill>
              <a:latin typeface="Bebas Neue" panose="020B0506020202020201" pitchFamily="34" charset="0"/>
            </a:endParaRPr>
          </a:p>
        </p:txBody>
      </p:sp>
      <p:sp>
        <p:nvSpPr>
          <p:cNvPr id="26" name="Rechteck 25"/>
          <p:cNvSpPr/>
          <p:nvPr/>
        </p:nvSpPr>
        <p:spPr bwMode="gray">
          <a:xfrm>
            <a:off x="2790900" y="1512000"/>
            <a:ext cx="2106000" cy="2805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400" dirty="0">
              <a:solidFill>
                <a:schemeClr val="bg1"/>
              </a:solidFill>
              <a:latin typeface="Bebas Neue" panose="020B0506020202020201" pitchFamily="34" charset="0"/>
            </a:endParaRPr>
          </a:p>
        </p:txBody>
      </p:sp>
      <p:sp>
        <p:nvSpPr>
          <p:cNvPr id="28" name="Rechteck 27"/>
          <p:cNvSpPr/>
          <p:nvPr/>
        </p:nvSpPr>
        <p:spPr bwMode="gray">
          <a:xfrm>
            <a:off x="9544088" y="1512000"/>
            <a:ext cx="2106000" cy="280574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400" dirty="0">
              <a:solidFill>
                <a:schemeClr val="bg1"/>
              </a:solidFill>
              <a:latin typeface="Bebas Neue" panose="020B0506020202020201" pitchFamily="34" charset="0"/>
            </a:endParaRPr>
          </a:p>
        </p:txBody>
      </p:sp>
      <p:pic>
        <p:nvPicPr>
          <p:cNvPr id="29" name="Bildplatzhalter 3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gray">
          <a:xfrm>
            <a:off x="540000" y="1512000"/>
            <a:ext cx="2106000" cy="2806799"/>
          </a:xfrm>
          <a:prstGeom prst="rect">
            <a:avLst/>
          </a:prstGeom>
        </p:spPr>
      </p:pic>
      <p:sp>
        <p:nvSpPr>
          <p:cNvPr id="30" name="Rechteck 29"/>
          <p:cNvSpPr/>
          <p:nvPr/>
        </p:nvSpPr>
        <p:spPr bwMode="gray">
          <a:xfrm>
            <a:off x="540000" y="1512000"/>
            <a:ext cx="2106000" cy="280574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5400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de-DE" sz="1800" dirty="0">
                <a:solidFill>
                  <a:schemeClr val="bg1"/>
                </a:solidFill>
              </a:rPr>
              <a:t>Genaue Ortsbestimmung der Kunden</a:t>
            </a:r>
          </a:p>
        </p:txBody>
      </p:sp>
      <p:sp>
        <p:nvSpPr>
          <p:cNvPr id="34" name="Content Placeholder 2"/>
          <p:cNvSpPr>
            <a:spLocks noGrp="1"/>
          </p:cNvSpPr>
          <p:nvPr>
            <p:ph sz="half" idx="4294967295"/>
          </p:nvPr>
        </p:nvSpPr>
        <p:spPr bwMode="gray">
          <a:xfrm>
            <a:off x="27909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de-DE" sz="1800" dirty="0">
                <a:solidFill>
                  <a:schemeClr val="bg1"/>
                </a:solidFill>
              </a:rPr>
              <a:t>Permanente Erreichbarkeit </a:t>
            </a:r>
            <a:r>
              <a:rPr lang="de-DE" sz="1800" dirty="0" smtClean="0">
                <a:solidFill>
                  <a:schemeClr val="bg1"/>
                </a:solidFill>
              </a:rPr>
              <a:t/>
            </a:r>
            <a:br>
              <a:rPr lang="de-DE" sz="1800" dirty="0" smtClean="0">
                <a:solidFill>
                  <a:schemeClr val="bg1"/>
                </a:solidFill>
              </a:rPr>
            </a:br>
            <a:r>
              <a:rPr lang="de-DE" sz="1800" dirty="0" smtClean="0">
                <a:solidFill>
                  <a:schemeClr val="bg1"/>
                </a:solidFill>
              </a:rPr>
              <a:t>der </a:t>
            </a:r>
            <a:r>
              <a:rPr lang="de-DE" sz="1800" dirty="0">
                <a:solidFill>
                  <a:schemeClr val="bg1"/>
                </a:solidFill>
              </a:rPr>
              <a:t>Kunden</a:t>
            </a:r>
          </a:p>
        </p:txBody>
      </p:sp>
      <p:sp>
        <p:nvSpPr>
          <p:cNvPr id="35" name="Content Placeholder 3"/>
          <p:cNvSpPr>
            <a:spLocks noGrp="1"/>
          </p:cNvSpPr>
          <p:nvPr>
            <p:ph sz="half" idx="4294967295"/>
          </p:nvPr>
        </p:nvSpPr>
        <p:spPr bwMode="gray">
          <a:xfrm>
            <a:off x="5042156"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de-DE" sz="1800" dirty="0">
                <a:solidFill>
                  <a:schemeClr val="bg1"/>
                </a:solidFill>
              </a:rPr>
              <a:t>Mehr Sicherheit </a:t>
            </a:r>
            <a:r>
              <a:rPr lang="de-DE" sz="1800" dirty="0" smtClean="0">
                <a:solidFill>
                  <a:schemeClr val="bg1"/>
                </a:solidFill>
              </a:rPr>
              <a:t/>
            </a:r>
            <a:br>
              <a:rPr lang="de-DE" sz="1800" dirty="0" smtClean="0">
                <a:solidFill>
                  <a:schemeClr val="bg1"/>
                </a:solidFill>
              </a:rPr>
            </a:br>
            <a:r>
              <a:rPr lang="de-DE" sz="1800" dirty="0" smtClean="0">
                <a:solidFill>
                  <a:schemeClr val="bg1"/>
                </a:solidFill>
              </a:rPr>
              <a:t>im Zahlungsverkehr</a:t>
            </a:r>
            <a:endParaRPr lang="de-DE" sz="1800" dirty="0">
              <a:solidFill>
                <a:schemeClr val="bg1"/>
              </a:solidFill>
            </a:endParaRPr>
          </a:p>
        </p:txBody>
      </p:sp>
      <p:sp>
        <p:nvSpPr>
          <p:cNvPr id="36" name="Content Placeholder 4"/>
          <p:cNvSpPr>
            <a:spLocks noGrp="1"/>
          </p:cNvSpPr>
          <p:nvPr>
            <p:ph sz="half" idx="4294967295"/>
          </p:nvPr>
        </p:nvSpPr>
        <p:spPr bwMode="gray">
          <a:xfrm>
            <a:off x="72927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de-DE" sz="1800" dirty="0">
                <a:solidFill>
                  <a:schemeClr val="bg1"/>
                </a:solidFill>
              </a:rPr>
              <a:t>Personalisierte Angebote möglich</a:t>
            </a:r>
          </a:p>
        </p:txBody>
      </p:sp>
      <p:sp>
        <p:nvSpPr>
          <p:cNvPr id="37" name="Content Placeholder 5"/>
          <p:cNvSpPr>
            <a:spLocks noGrp="1"/>
          </p:cNvSpPr>
          <p:nvPr>
            <p:ph sz="half" idx="4294967295"/>
          </p:nvPr>
        </p:nvSpPr>
        <p:spPr bwMode="gray">
          <a:xfrm>
            <a:off x="95436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de-DE" sz="1800" dirty="0">
                <a:solidFill>
                  <a:schemeClr val="bg1"/>
                </a:solidFill>
              </a:rPr>
              <a:t>Vereinheitlichung durch Standards</a:t>
            </a:r>
          </a:p>
        </p:txBody>
      </p:sp>
      <p:sp>
        <p:nvSpPr>
          <p:cNvPr id="41" name="METRO ICON - lifebelt"/>
          <p:cNvSpPr>
            <a:spLocks noChangeAspect="1" noEditPoints="1"/>
          </p:cNvSpPr>
          <p:nvPr/>
        </p:nvSpPr>
        <p:spPr bwMode="gray">
          <a:xfrm>
            <a:off x="5765084" y="2641528"/>
            <a:ext cx="661117" cy="661117"/>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82 w 262"/>
              <a:gd name="T11" fmla="*/ 131 h 262"/>
              <a:gd name="T12" fmla="*/ 131 w 262"/>
              <a:gd name="T13" fmla="*/ 82 h 262"/>
              <a:gd name="T14" fmla="*/ 180 w 262"/>
              <a:gd name="T15" fmla="*/ 131 h 262"/>
              <a:gd name="T16" fmla="*/ 131 w 262"/>
              <a:gd name="T17" fmla="*/ 180 h 262"/>
              <a:gd name="T18" fmla="*/ 82 w 262"/>
              <a:gd name="T19" fmla="*/ 131 h 262"/>
              <a:gd name="T20" fmla="*/ 237 w 262"/>
              <a:gd name="T21" fmla="*/ 175 h 262"/>
              <a:gd name="T22" fmla="*/ 237 w 262"/>
              <a:gd name="T23" fmla="*/ 175 h 262"/>
              <a:gd name="T24" fmla="*/ 192 w 262"/>
              <a:gd name="T25" fmla="*/ 156 h 262"/>
              <a:gd name="T26" fmla="*/ 197 w 262"/>
              <a:gd name="T27" fmla="*/ 131 h 262"/>
              <a:gd name="T28" fmla="*/ 192 w 262"/>
              <a:gd name="T29" fmla="*/ 106 h 262"/>
              <a:gd name="T30" fmla="*/ 237 w 262"/>
              <a:gd name="T31" fmla="*/ 87 h 262"/>
              <a:gd name="T32" fmla="*/ 246 w 262"/>
              <a:gd name="T33" fmla="*/ 131 h 262"/>
              <a:gd name="T34" fmla="*/ 237 w 262"/>
              <a:gd name="T35" fmla="*/ 175 h 262"/>
              <a:gd name="T36" fmla="*/ 175 w 262"/>
              <a:gd name="T37" fmla="*/ 25 h 262"/>
              <a:gd name="T38" fmla="*/ 175 w 262"/>
              <a:gd name="T39" fmla="*/ 25 h 262"/>
              <a:gd name="T40" fmla="*/ 175 w 262"/>
              <a:gd name="T41" fmla="*/ 25 h 262"/>
              <a:gd name="T42" fmla="*/ 156 w 262"/>
              <a:gd name="T43" fmla="*/ 70 h 262"/>
              <a:gd name="T44" fmla="*/ 131 w 262"/>
              <a:gd name="T45" fmla="*/ 66 h 262"/>
              <a:gd name="T46" fmla="*/ 106 w 262"/>
              <a:gd name="T47" fmla="*/ 70 h 262"/>
              <a:gd name="T48" fmla="*/ 87 w 262"/>
              <a:gd name="T49" fmla="*/ 25 h 262"/>
              <a:gd name="T50" fmla="*/ 131 w 262"/>
              <a:gd name="T51" fmla="*/ 16 h 262"/>
              <a:gd name="T52" fmla="*/ 175 w 262"/>
              <a:gd name="T53" fmla="*/ 25 h 262"/>
              <a:gd name="T54" fmla="*/ 25 w 262"/>
              <a:gd name="T55" fmla="*/ 87 h 262"/>
              <a:gd name="T56" fmla="*/ 71 w 262"/>
              <a:gd name="T57" fmla="*/ 106 h 262"/>
              <a:gd name="T58" fmla="*/ 66 w 262"/>
              <a:gd name="T59" fmla="*/ 131 h 262"/>
              <a:gd name="T60" fmla="*/ 71 w 262"/>
              <a:gd name="T61" fmla="*/ 156 h 262"/>
              <a:gd name="T62" fmla="*/ 25 w 262"/>
              <a:gd name="T63" fmla="*/ 175 h 262"/>
              <a:gd name="T64" fmla="*/ 17 w 262"/>
              <a:gd name="T65" fmla="*/ 131 h 262"/>
              <a:gd name="T66" fmla="*/ 25 w 262"/>
              <a:gd name="T67" fmla="*/ 87 h 262"/>
              <a:gd name="T68" fmla="*/ 87 w 262"/>
              <a:gd name="T69" fmla="*/ 237 h 262"/>
              <a:gd name="T70" fmla="*/ 106 w 262"/>
              <a:gd name="T71" fmla="*/ 192 h 262"/>
              <a:gd name="T72" fmla="*/ 131 w 262"/>
              <a:gd name="T73" fmla="*/ 196 h 262"/>
              <a:gd name="T74" fmla="*/ 156 w 262"/>
              <a:gd name="T75" fmla="*/ 192 h 262"/>
              <a:gd name="T76" fmla="*/ 175 w 262"/>
              <a:gd name="T77" fmla="*/ 237 h 262"/>
              <a:gd name="T78" fmla="*/ 131 w 262"/>
              <a:gd name="T79" fmla="*/ 246 h 262"/>
              <a:gd name="T80" fmla="*/ 87 w 262"/>
              <a:gd name="T81" fmla="*/ 23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62">
                <a:moveTo>
                  <a:pt x="131" y="0"/>
                </a:moveTo>
                <a:cubicBezTo>
                  <a:pt x="59" y="0"/>
                  <a:pt x="0" y="59"/>
                  <a:pt x="0" y="131"/>
                </a:cubicBezTo>
                <a:cubicBezTo>
                  <a:pt x="0" y="203"/>
                  <a:pt x="59" y="262"/>
                  <a:pt x="131" y="262"/>
                </a:cubicBezTo>
                <a:cubicBezTo>
                  <a:pt x="204" y="262"/>
                  <a:pt x="262" y="203"/>
                  <a:pt x="262" y="131"/>
                </a:cubicBezTo>
                <a:cubicBezTo>
                  <a:pt x="262" y="59"/>
                  <a:pt x="204" y="0"/>
                  <a:pt x="131" y="0"/>
                </a:cubicBezTo>
                <a:close/>
                <a:moveTo>
                  <a:pt x="82" y="131"/>
                </a:moveTo>
                <a:cubicBezTo>
                  <a:pt x="82" y="104"/>
                  <a:pt x="104" y="82"/>
                  <a:pt x="131" y="82"/>
                </a:cubicBezTo>
                <a:cubicBezTo>
                  <a:pt x="158" y="82"/>
                  <a:pt x="180" y="104"/>
                  <a:pt x="180" y="131"/>
                </a:cubicBezTo>
                <a:cubicBezTo>
                  <a:pt x="180" y="158"/>
                  <a:pt x="158" y="180"/>
                  <a:pt x="131" y="180"/>
                </a:cubicBezTo>
                <a:cubicBezTo>
                  <a:pt x="104" y="180"/>
                  <a:pt x="82" y="158"/>
                  <a:pt x="82" y="131"/>
                </a:cubicBezTo>
                <a:close/>
                <a:moveTo>
                  <a:pt x="237" y="175"/>
                </a:moveTo>
                <a:cubicBezTo>
                  <a:pt x="237" y="175"/>
                  <a:pt x="237" y="175"/>
                  <a:pt x="237" y="175"/>
                </a:cubicBezTo>
                <a:cubicBezTo>
                  <a:pt x="192" y="156"/>
                  <a:pt x="192" y="156"/>
                  <a:pt x="192" y="156"/>
                </a:cubicBezTo>
                <a:cubicBezTo>
                  <a:pt x="195" y="148"/>
                  <a:pt x="197" y="140"/>
                  <a:pt x="197" y="131"/>
                </a:cubicBezTo>
                <a:cubicBezTo>
                  <a:pt x="197" y="122"/>
                  <a:pt x="195" y="114"/>
                  <a:pt x="192" y="106"/>
                </a:cubicBezTo>
                <a:cubicBezTo>
                  <a:pt x="237" y="87"/>
                  <a:pt x="237" y="87"/>
                  <a:pt x="237" y="87"/>
                </a:cubicBezTo>
                <a:cubicBezTo>
                  <a:pt x="243" y="101"/>
                  <a:pt x="246" y="115"/>
                  <a:pt x="246" y="131"/>
                </a:cubicBezTo>
                <a:cubicBezTo>
                  <a:pt x="246" y="147"/>
                  <a:pt x="243" y="161"/>
                  <a:pt x="237" y="175"/>
                </a:cubicBezTo>
                <a:close/>
                <a:moveTo>
                  <a:pt x="175" y="25"/>
                </a:moveTo>
                <a:cubicBezTo>
                  <a:pt x="175" y="25"/>
                  <a:pt x="175" y="25"/>
                  <a:pt x="175" y="25"/>
                </a:cubicBezTo>
                <a:cubicBezTo>
                  <a:pt x="175" y="25"/>
                  <a:pt x="175" y="25"/>
                  <a:pt x="175" y="25"/>
                </a:cubicBezTo>
                <a:cubicBezTo>
                  <a:pt x="156" y="70"/>
                  <a:pt x="156" y="70"/>
                  <a:pt x="156" y="70"/>
                </a:cubicBezTo>
                <a:cubicBezTo>
                  <a:pt x="149" y="67"/>
                  <a:pt x="140" y="66"/>
                  <a:pt x="131" y="66"/>
                </a:cubicBezTo>
                <a:cubicBezTo>
                  <a:pt x="122" y="66"/>
                  <a:pt x="114" y="67"/>
                  <a:pt x="106" y="70"/>
                </a:cubicBezTo>
                <a:cubicBezTo>
                  <a:pt x="87" y="25"/>
                  <a:pt x="87" y="25"/>
                  <a:pt x="87" y="25"/>
                </a:cubicBezTo>
                <a:cubicBezTo>
                  <a:pt x="101" y="20"/>
                  <a:pt x="116" y="16"/>
                  <a:pt x="131" y="16"/>
                </a:cubicBezTo>
                <a:cubicBezTo>
                  <a:pt x="147" y="16"/>
                  <a:pt x="162" y="20"/>
                  <a:pt x="175" y="25"/>
                </a:cubicBezTo>
                <a:close/>
                <a:moveTo>
                  <a:pt x="25" y="87"/>
                </a:moveTo>
                <a:cubicBezTo>
                  <a:pt x="71" y="106"/>
                  <a:pt x="71" y="106"/>
                  <a:pt x="71" y="106"/>
                </a:cubicBezTo>
                <a:cubicBezTo>
                  <a:pt x="68" y="114"/>
                  <a:pt x="66" y="122"/>
                  <a:pt x="66" y="131"/>
                </a:cubicBezTo>
                <a:cubicBezTo>
                  <a:pt x="66" y="140"/>
                  <a:pt x="68" y="148"/>
                  <a:pt x="71" y="156"/>
                </a:cubicBezTo>
                <a:cubicBezTo>
                  <a:pt x="25" y="175"/>
                  <a:pt x="25" y="175"/>
                  <a:pt x="25" y="175"/>
                </a:cubicBezTo>
                <a:cubicBezTo>
                  <a:pt x="20" y="161"/>
                  <a:pt x="17" y="147"/>
                  <a:pt x="17" y="131"/>
                </a:cubicBezTo>
                <a:cubicBezTo>
                  <a:pt x="17" y="115"/>
                  <a:pt x="20" y="101"/>
                  <a:pt x="25" y="87"/>
                </a:cubicBezTo>
                <a:close/>
                <a:moveTo>
                  <a:pt x="87" y="237"/>
                </a:moveTo>
                <a:cubicBezTo>
                  <a:pt x="106" y="192"/>
                  <a:pt x="106" y="192"/>
                  <a:pt x="106" y="192"/>
                </a:cubicBezTo>
                <a:cubicBezTo>
                  <a:pt x="114" y="195"/>
                  <a:pt x="122" y="196"/>
                  <a:pt x="131" y="196"/>
                </a:cubicBezTo>
                <a:cubicBezTo>
                  <a:pt x="140" y="196"/>
                  <a:pt x="149" y="195"/>
                  <a:pt x="156" y="192"/>
                </a:cubicBezTo>
                <a:cubicBezTo>
                  <a:pt x="175" y="237"/>
                  <a:pt x="175" y="237"/>
                  <a:pt x="175" y="237"/>
                </a:cubicBezTo>
                <a:cubicBezTo>
                  <a:pt x="162" y="242"/>
                  <a:pt x="147" y="246"/>
                  <a:pt x="131" y="246"/>
                </a:cubicBezTo>
                <a:cubicBezTo>
                  <a:pt x="116" y="246"/>
                  <a:pt x="101" y="242"/>
                  <a:pt x="87" y="237"/>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42" name="METRO ICON - hand 4"/>
          <p:cNvGrpSpPr>
            <a:grpSpLocks noChangeAspect="1"/>
          </p:cNvGrpSpPr>
          <p:nvPr/>
        </p:nvGrpSpPr>
        <p:grpSpPr bwMode="gray">
          <a:xfrm>
            <a:off x="1239076" y="2709143"/>
            <a:ext cx="707847" cy="537132"/>
            <a:chOff x="4489829" y="2566656"/>
            <a:chExt cx="604390" cy="458626"/>
          </a:xfrm>
          <a:noFill/>
        </p:grpSpPr>
        <p:sp>
          <p:nvSpPr>
            <p:cNvPr id="43" name="Freeform 13"/>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44" name="Freeform 13"/>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45" name="Freeform 13"/>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sp>
        <p:nvSpPr>
          <p:cNvPr id="46" name="METRO ICON - heard"/>
          <p:cNvSpPr>
            <a:spLocks noChangeAspect="1" noEditPoints="1"/>
          </p:cNvSpPr>
          <p:nvPr/>
        </p:nvSpPr>
        <p:spPr bwMode="gray">
          <a:xfrm>
            <a:off x="8016376" y="2688624"/>
            <a:ext cx="657674" cy="578509"/>
          </a:xfrm>
          <a:custGeom>
            <a:avLst/>
            <a:gdLst>
              <a:gd name="T0" fmla="*/ 304 w 304"/>
              <a:gd name="T1" fmla="*/ 87 h 266"/>
              <a:gd name="T2" fmla="*/ 216 w 304"/>
              <a:gd name="T3" fmla="*/ 0 h 266"/>
              <a:gd name="T4" fmla="*/ 152 w 304"/>
              <a:gd name="T5" fmla="*/ 28 h 266"/>
              <a:gd name="T6" fmla="*/ 87 w 304"/>
              <a:gd name="T7" fmla="*/ 0 h 266"/>
              <a:gd name="T8" fmla="*/ 0 w 304"/>
              <a:gd name="T9" fmla="*/ 87 h 266"/>
              <a:gd name="T10" fmla="*/ 28 w 304"/>
              <a:gd name="T11" fmla="*/ 152 h 266"/>
              <a:gd name="T12" fmla="*/ 28 w 304"/>
              <a:gd name="T13" fmla="*/ 152 h 266"/>
              <a:gd name="T14" fmla="*/ 123 w 304"/>
              <a:gd name="T15" fmla="*/ 247 h 266"/>
              <a:gd name="T16" fmla="*/ 152 w 304"/>
              <a:gd name="T17" fmla="*/ 266 h 266"/>
              <a:gd name="T18" fmla="*/ 180 w 304"/>
              <a:gd name="T19" fmla="*/ 247 h 266"/>
              <a:gd name="T20" fmla="*/ 275 w 304"/>
              <a:gd name="T21" fmla="*/ 152 h 266"/>
              <a:gd name="T22" fmla="*/ 304 w 304"/>
              <a:gd name="T23" fmla="*/ 87 h 266"/>
              <a:gd name="T24" fmla="*/ 250 w 304"/>
              <a:gd name="T25" fmla="*/ 124 h 266"/>
              <a:gd name="T26" fmla="*/ 153 w 304"/>
              <a:gd name="T27" fmla="*/ 220 h 266"/>
              <a:gd name="T28" fmla="*/ 152 w 304"/>
              <a:gd name="T29" fmla="*/ 222 h 266"/>
              <a:gd name="T30" fmla="*/ 150 w 304"/>
              <a:gd name="T31" fmla="*/ 220 h 266"/>
              <a:gd name="T32" fmla="*/ 54 w 304"/>
              <a:gd name="T33" fmla="*/ 124 h 266"/>
              <a:gd name="T34" fmla="*/ 38 w 304"/>
              <a:gd name="T35" fmla="*/ 87 h 266"/>
              <a:gd name="T36" fmla="*/ 87 w 304"/>
              <a:gd name="T37" fmla="*/ 38 h 266"/>
              <a:gd name="T38" fmla="*/ 124 w 304"/>
              <a:gd name="T39" fmla="*/ 54 h 266"/>
              <a:gd name="T40" fmla="*/ 152 w 304"/>
              <a:gd name="T41" fmla="*/ 85 h 266"/>
              <a:gd name="T42" fmla="*/ 180 w 304"/>
              <a:gd name="T43" fmla="*/ 54 h 266"/>
              <a:gd name="T44" fmla="*/ 216 w 304"/>
              <a:gd name="T45" fmla="*/ 38 h 266"/>
              <a:gd name="T46" fmla="*/ 266 w 304"/>
              <a:gd name="T47" fmla="*/ 87 h 266"/>
              <a:gd name="T48" fmla="*/ 250 w 304"/>
              <a:gd name="T49" fmla="*/ 12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66">
                <a:moveTo>
                  <a:pt x="304" y="87"/>
                </a:moveTo>
                <a:cubicBezTo>
                  <a:pt x="304" y="39"/>
                  <a:pt x="265" y="0"/>
                  <a:pt x="216" y="0"/>
                </a:cubicBezTo>
                <a:cubicBezTo>
                  <a:pt x="191" y="0"/>
                  <a:pt x="168" y="11"/>
                  <a:pt x="152" y="28"/>
                </a:cubicBezTo>
                <a:cubicBezTo>
                  <a:pt x="136" y="11"/>
                  <a:pt x="113" y="0"/>
                  <a:pt x="87" y="0"/>
                </a:cubicBezTo>
                <a:cubicBezTo>
                  <a:pt x="39" y="0"/>
                  <a:pt x="0" y="39"/>
                  <a:pt x="0" y="87"/>
                </a:cubicBezTo>
                <a:cubicBezTo>
                  <a:pt x="0" y="113"/>
                  <a:pt x="11" y="136"/>
                  <a:pt x="28" y="152"/>
                </a:cubicBezTo>
                <a:cubicBezTo>
                  <a:pt x="28" y="152"/>
                  <a:pt x="28" y="152"/>
                  <a:pt x="28" y="152"/>
                </a:cubicBezTo>
                <a:cubicBezTo>
                  <a:pt x="123" y="247"/>
                  <a:pt x="123" y="247"/>
                  <a:pt x="123" y="247"/>
                </a:cubicBezTo>
                <a:cubicBezTo>
                  <a:pt x="133" y="256"/>
                  <a:pt x="142" y="266"/>
                  <a:pt x="152" y="266"/>
                </a:cubicBezTo>
                <a:cubicBezTo>
                  <a:pt x="161" y="266"/>
                  <a:pt x="171" y="256"/>
                  <a:pt x="180" y="247"/>
                </a:cubicBezTo>
                <a:cubicBezTo>
                  <a:pt x="275" y="152"/>
                  <a:pt x="275" y="152"/>
                  <a:pt x="275" y="152"/>
                </a:cubicBezTo>
                <a:cubicBezTo>
                  <a:pt x="293" y="136"/>
                  <a:pt x="304" y="113"/>
                  <a:pt x="304" y="87"/>
                </a:cubicBezTo>
                <a:close/>
                <a:moveTo>
                  <a:pt x="250" y="124"/>
                </a:moveTo>
                <a:cubicBezTo>
                  <a:pt x="153" y="220"/>
                  <a:pt x="153" y="220"/>
                  <a:pt x="153" y="220"/>
                </a:cubicBezTo>
                <a:cubicBezTo>
                  <a:pt x="153" y="220"/>
                  <a:pt x="152" y="221"/>
                  <a:pt x="152" y="222"/>
                </a:cubicBezTo>
                <a:cubicBezTo>
                  <a:pt x="151" y="221"/>
                  <a:pt x="151" y="220"/>
                  <a:pt x="150" y="220"/>
                </a:cubicBezTo>
                <a:cubicBezTo>
                  <a:pt x="54" y="124"/>
                  <a:pt x="54" y="124"/>
                  <a:pt x="54" y="124"/>
                </a:cubicBezTo>
                <a:cubicBezTo>
                  <a:pt x="44" y="114"/>
                  <a:pt x="38" y="101"/>
                  <a:pt x="38" y="87"/>
                </a:cubicBezTo>
                <a:cubicBezTo>
                  <a:pt x="38" y="60"/>
                  <a:pt x="60" y="38"/>
                  <a:pt x="87" y="38"/>
                </a:cubicBezTo>
                <a:cubicBezTo>
                  <a:pt x="101" y="38"/>
                  <a:pt x="114" y="44"/>
                  <a:pt x="124" y="54"/>
                </a:cubicBezTo>
                <a:cubicBezTo>
                  <a:pt x="152" y="85"/>
                  <a:pt x="152" y="85"/>
                  <a:pt x="152" y="85"/>
                </a:cubicBezTo>
                <a:cubicBezTo>
                  <a:pt x="180" y="54"/>
                  <a:pt x="180" y="54"/>
                  <a:pt x="180" y="54"/>
                </a:cubicBezTo>
                <a:cubicBezTo>
                  <a:pt x="189" y="44"/>
                  <a:pt x="202" y="38"/>
                  <a:pt x="216" y="38"/>
                </a:cubicBezTo>
                <a:cubicBezTo>
                  <a:pt x="244" y="38"/>
                  <a:pt x="266" y="60"/>
                  <a:pt x="266" y="87"/>
                </a:cubicBezTo>
                <a:cubicBezTo>
                  <a:pt x="266" y="101"/>
                  <a:pt x="260" y="114"/>
                  <a:pt x="250" y="124"/>
                </a:cubicBezTo>
                <a:close/>
              </a:path>
            </a:pathLst>
          </a:custGeom>
          <a:noFill/>
          <a:ln w="12700">
            <a:solidFill>
              <a:schemeClr val="bg2"/>
            </a:solidFill>
          </a:ln>
        </p:spPr>
        <p:txBody>
          <a:bodyPr vert="horz" wrap="square" lIns="0" tIns="0" rIns="0" bIns="0" numCol="1" anchor="t" anchorCtr="0" compatLnSpc="1">
            <a:prstTxWarp prst="textNoShape">
              <a:avLst/>
            </a:prstTxWarp>
          </a:bodyPr>
          <a:lstStyle/>
          <a:p>
            <a:endParaRPr lang="de-DE" dirty="0"/>
          </a:p>
        </p:txBody>
      </p:sp>
      <p:sp>
        <p:nvSpPr>
          <p:cNvPr id="48" name="METRO ICON - feather"/>
          <p:cNvSpPr>
            <a:spLocks noChangeAspect="1"/>
          </p:cNvSpPr>
          <p:nvPr/>
        </p:nvSpPr>
        <p:spPr bwMode="gray">
          <a:xfrm>
            <a:off x="3644115" y="2643510"/>
            <a:ext cx="504891" cy="710422"/>
          </a:xfrm>
          <a:custGeom>
            <a:avLst/>
            <a:gdLst>
              <a:gd name="T0" fmla="*/ 33 w 317"/>
              <a:gd name="T1" fmla="*/ 436 h 446"/>
              <a:gd name="T2" fmla="*/ 63 w 317"/>
              <a:gd name="T3" fmla="*/ 338 h 446"/>
              <a:gd name="T4" fmla="*/ 185 w 317"/>
              <a:gd name="T5" fmla="*/ 277 h 446"/>
              <a:gd name="T6" fmla="*/ 119 w 317"/>
              <a:gd name="T7" fmla="*/ 248 h 446"/>
              <a:gd name="T8" fmla="*/ 260 w 317"/>
              <a:gd name="T9" fmla="*/ 177 h 446"/>
              <a:gd name="T10" fmla="*/ 178 w 317"/>
              <a:gd name="T11" fmla="*/ 153 h 446"/>
              <a:gd name="T12" fmla="*/ 292 w 317"/>
              <a:gd name="T13" fmla="*/ 116 h 446"/>
              <a:gd name="T14" fmla="*/ 310 w 317"/>
              <a:gd name="T15" fmla="*/ 44 h 446"/>
              <a:gd name="T16" fmla="*/ 224 w 317"/>
              <a:gd name="T17" fmla="*/ 3 h 446"/>
              <a:gd name="T18" fmla="*/ 140 w 317"/>
              <a:gd name="T19" fmla="*/ 109 h 446"/>
              <a:gd name="T20" fmla="*/ 147 w 317"/>
              <a:gd name="T21" fmla="*/ 19 h 446"/>
              <a:gd name="T22" fmla="*/ 67 w 317"/>
              <a:gd name="T23" fmla="*/ 92 h 446"/>
              <a:gd name="T24" fmla="*/ 60 w 317"/>
              <a:gd name="T25" fmla="*/ 270 h 446"/>
              <a:gd name="T26" fmla="*/ 13 w 317"/>
              <a:gd name="T27" fmla="*/ 187 h 446"/>
              <a:gd name="T28" fmla="*/ 36 w 317"/>
              <a:gd name="T29" fmla="*/ 326 h 446"/>
              <a:gd name="T30" fmla="*/ 14 w 317"/>
              <a:gd name="T31" fmla="*/ 425 h 446"/>
              <a:gd name="T32" fmla="*/ 33 w 317"/>
              <a:gd name="T33" fmla="*/ 4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46">
                <a:moveTo>
                  <a:pt x="33" y="436"/>
                </a:moveTo>
                <a:cubicBezTo>
                  <a:pt x="39" y="414"/>
                  <a:pt x="50" y="383"/>
                  <a:pt x="63" y="338"/>
                </a:cubicBezTo>
                <a:cubicBezTo>
                  <a:pt x="123" y="329"/>
                  <a:pt x="147" y="346"/>
                  <a:pt x="185" y="277"/>
                </a:cubicBezTo>
                <a:cubicBezTo>
                  <a:pt x="154" y="287"/>
                  <a:pt x="117" y="260"/>
                  <a:pt x="119" y="248"/>
                </a:cubicBezTo>
                <a:cubicBezTo>
                  <a:pt x="121" y="236"/>
                  <a:pt x="205" y="256"/>
                  <a:pt x="260" y="177"/>
                </a:cubicBezTo>
                <a:cubicBezTo>
                  <a:pt x="191" y="192"/>
                  <a:pt x="169" y="158"/>
                  <a:pt x="178" y="153"/>
                </a:cubicBezTo>
                <a:cubicBezTo>
                  <a:pt x="198" y="141"/>
                  <a:pt x="259" y="148"/>
                  <a:pt x="292" y="116"/>
                </a:cubicBezTo>
                <a:cubicBezTo>
                  <a:pt x="309" y="99"/>
                  <a:pt x="317" y="58"/>
                  <a:pt x="310" y="44"/>
                </a:cubicBezTo>
                <a:cubicBezTo>
                  <a:pt x="302" y="26"/>
                  <a:pt x="251" y="0"/>
                  <a:pt x="224" y="3"/>
                </a:cubicBezTo>
                <a:cubicBezTo>
                  <a:pt x="196" y="5"/>
                  <a:pt x="153" y="110"/>
                  <a:pt x="140" y="109"/>
                </a:cubicBezTo>
                <a:cubicBezTo>
                  <a:pt x="127" y="108"/>
                  <a:pt x="125" y="62"/>
                  <a:pt x="147" y="19"/>
                </a:cubicBezTo>
                <a:cubicBezTo>
                  <a:pt x="124" y="30"/>
                  <a:pt x="80" y="63"/>
                  <a:pt x="67" y="92"/>
                </a:cubicBezTo>
                <a:cubicBezTo>
                  <a:pt x="41" y="144"/>
                  <a:pt x="69" y="265"/>
                  <a:pt x="60" y="270"/>
                </a:cubicBezTo>
                <a:cubicBezTo>
                  <a:pt x="51" y="274"/>
                  <a:pt x="22" y="214"/>
                  <a:pt x="13" y="187"/>
                </a:cubicBezTo>
                <a:cubicBezTo>
                  <a:pt x="0" y="229"/>
                  <a:pt x="0" y="270"/>
                  <a:pt x="36" y="326"/>
                </a:cubicBezTo>
                <a:cubicBezTo>
                  <a:pt x="22" y="362"/>
                  <a:pt x="15" y="404"/>
                  <a:pt x="14" y="425"/>
                </a:cubicBezTo>
                <a:cubicBezTo>
                  <a:pt x="13" y="442"/>
                  <a:pt x="30" y="446"/>
                  <a:pt x="33" y="436"/>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49" name="METRO ICON - check chateau"/>
          <p:cNvGrpSpPr>
            <a:grpSpLocks noChangeAspect="1"/>
          </p:cNvGrpSpPr>
          <p:nvPr/>
        </p:nvGrpSpPr>
        <p:grpSpPr bwMode="gray">
          <a:xfrm>
            <a:off x="10353889" y="2599058"/>
            <a:ext cx="484372" cy="695900"/>
            <a:chOff x="3326452" y="3413935"/>
            <a:chExt cx="352459" cy="506380"/>
          </a:xfrm>
          <a:noFill/>
        </p:grpSpPr>
        <p:sp>
          <p:nvSpPr>
            <p:cNvPr id="50"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de-DE" dirty="0"/>
            </a:p>
          </p:txBody>
        </p:sp>
        <p:sp>
          <p:nvSpPr>
            <p:cNvPr id="51"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78093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292700" y="1512000"/>
            <a:ext cx="2106000" cy="2808974"/>
          </a:xfrm>
          <a:prstGeom prst="rect">
            <a:avLst/>
          </a:prstGeom>
          <a:noFill/>
          <a:extLst>
            <a:ext uri="{909E8E84-426E-40DD-AFC4-6F175D3DCCD1}">
              <a14:hiddenFill xmlns:a14="http://schemas.microsoft.com/office/drawing/2010/main">
                <a:solidFill>
                  <a:srgbClr val="FFFFFF"/>
                </a:solidFill>
              </a14:hiddenFill>
            </a:ext>
          </a:extLst>
        </p:spPr>
      </p:pic>
      <p:sp>
        <p:nvSpPr>
          <p:cNvPr id="27" name="Rechteck 26"/>
          <p:cNvSpPr/>
          <p:nvPr/>
        </p:nvSpPr>
        <p:spPr bwMode="gray">
          <a:xfrm>
            <a:off x="7292213" y="1512000"/>
            <a:ext cx="2106487" cy="280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pic>
        <p:nvPicPr>
          <p:cNvPr id="1030" name="Picture 6"/>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5042156" y="1512000"/>
            <a:ext cx="2106000" cy="280887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2"/>
          <a:stretch/>
        </p:blipFill>
        <p:spPr bwMode="gray">
          <a:xfrm>
            <a:off x="539999" y="1512000"/>
            <a:ext cx="2106001" cy="2808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9543600" y="1512000"/>
            <a:ext cx="2093550" cy="2802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gray">
          <a:xfrm>
            <a:off x="2790900" y="1512000"/>
            <a:ext cx="2106000" cy="2811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nvPr>
        </p:nvSpPr>
        <p:spPr bwMode="gray"/>
        <p:txBody>
          <a:bodyPr/>
          <a:lstStyle/>
          <a:p>
            <a:r>
              <a:rPr lang="de-DE" dirty="0"/>
              <a:t>IUK-TECHNOLOGIEN</a:t>
            </a:r>
          </a:p>
        </p:txBody>
      </p:sp>
      <p:sp>
        <p:nvSpPr>
          <p:cNvPr id="4" name="Subtitle"/>
          <p:cNvSpPr>
            <a:spLocks noGrp="1"/>
          </p:cNvSpPr>
          <p:nvPr>
            <p:ph type="body" sz="quarter" idx="13"/>
          </p:nvPr>
        </p:nvSpPr>
        <p:spPr bwMode="gray"/>
        <p:txBody>
          <a:bodyPr/>
          <a:lstStyle/>
          <a:p>
            <a:r>
              <a:rPr lang="de-DE" sz="2400" dirty="0"/>
              <a:t>Vorteile auf der Nachfragerseite:</a:t>
            </a:r>
          </a:p>
        </p:txBody>
      </p:sp>
      <p:sp>
        <p:nvSpPr>
          <p:cNvPr id="25" name="Rechteck 24"/>
          <p:cNvSpPr/>
          <p:nvPr/>
        </p:nvSpPr>
        <p:spPr bwMode="gray">
          <a:xfrm>
            <a:off x="5043131" y="1512000"/>
            <a:ext cx="2106000" cy="2805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sp>
        <p:nvSpPr>
          <p:cNvPr id="26" name="Rechteck 25"/>
          <p:cNvSpPr/>
          <p:nvPr/>
        </p:nvSpPr>
        <p:spPr bwMode="gray">
          <a:xfrm>
            <a:off x="2790900" y="1512000"/>
            <a:ext cx="2106000" cy="280574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sp>
        <p:nvSpPr>
          <p:cNvPr id="28" name="Rechteck 27"/>
          <p:cNvSpPr/>
          <p:nvPr/>
        </p:nvSpPr>
        <p:spPr bwMode="gray">
          <a:xfrm>
            <a:off x="9544088" y="1512000"/>
            <a:ext cx="2106000" cy="2805746"/>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sp>
        <p:nvSpPr>
          <p:cNvPr id="30" name="Rechteck 29"/>
          <p:cNvSpPr/>
          <p:nvPr/>
        </p:nvSpPr>
        <p:spPr bwMode="gray">
          <a:xfrm>
            <a:off x="540000" y="1512000"/>
            <a:ext cx="21060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540000" y="4478400"/>
            <a:ext cx="2106000" cy="1332000"/>
          </a:xfrm>
          <a:prstGeom prst="rect">
            <a:avLst/>
          </a:prstGeom>
          <a:solidFill>
            <a:schemeClr val="bg2">
              <a:lumMod val="95000"/>
            </a:schemeClr>
          </a:solidFill>
        </p:spPr>
        <p:txBody>
          <a:bodyPr lIns="108000" tIns="108000" rIns="108000" anchor="ctr"/>
          <a:lstStyle/>
          <a:p>
            <a:pPr marL="0" indent="0" algn="ctr">
              <a:buNone/>
            </a:pPr>
            <a:r>
              <a:rPr lang="de-DE" sz="1800" dirty="0"/>
              <a:t>Ortsunabhängigkeit und Routing</a:t>
            </a:r>
          </a:p>
        </p:txBody>
      </p:sp>
      <p:sp>
        <p:nvSpPr>
          <p:cNvPr id="34" name="Content Placeholder 2"/>
          <p:cNvSpPr>
            <a:spLocks noGrp="1"/>
          </p:cNvSpPr>
          <p:nvPr>
            <p:ph sz="half" idx="4294967295"/>
          </p:nvPr>
        </p:nvSpPr>
        <p:spPr bwMode="gray">
          <a:xfrm>
            <a:off x="2790900" y="4478400"/>
            <a:ext cx="2106000" cy="1332000"/>
          </a:xfrm>
          <a:prstGeom prst="rect">
            <a:avLst/>
          </a:prstGeom>
          <a:solidFill>
            <a:schemeClr val="bg2">
              <a:lumMod val="95000"/>
            </a:schemeClr>
          </a:solidFill>
        </p:spPr>
        <p:txBody>
          <a:bodyPr lIns="108000" tIns="108000" rIns="108000" anchor="ctr"/>
          <a:lstStyle/>
          <a:p>
            <a:pPr marL="0" indent="0" algn="ctr">
              <a:buNone/>
            </a:pPr>
            <a:r>
              <a:rPr lang="de-DE" sz="1800" dirty="0"/>
              <a:t>Rund um die Uhr Verfügbarkeit der Dienste</a:t>
            </a:r>
          </a:p>
        </p:txBody>
      </p:sp>
      <p:sp>
        <p:nvSpPr>
          <p:cNvPr id="35" name="Content Placeholder 3"/>
          <p:cNvSpPr>
            <a:spLocks noGrp="1"/>
          </p:cNvSpPr>
          <p:nvPr>
            <p:ph sz="half" idx="4294967295"/>
          </p:nvPr>
        </p:nvSpPr>
        <p:spPr bwMode="gray">
          <a:xfrm>
            <a:off x="5042156" y="4478400"/>
            <a:ext cx="2106000" cy="1332000"/>
          </a:xfrm>
          <a:prstGeom prst="rect">
            <a:avLst/>
          </a:prstGeom>
          <a:solidFill>
            <a:schemeClr val="bg2">
              <a:lumMod val="95000"/>
            </a:schemeClr>
          </a:solidFill>
        </p:spPr>
        <p:txBody>
          <a:bodyPr lIns="108000" tIns="108000" rIns="108000" anchor="ctr"/>
          <a:lstStyle/>
          <a:p>
            <a:pPr marL="0" indent="0" algn="ctr">
              <a:buNone/>
            </a:pPr>
            <a:r>
              <a:rPr lang="de-DE" sz="1800" dirty="0"/>
              <a:t>Interaktivität und Individualität</a:t>
            </a:r>
          </a:p>
        </p:txBody>
      </p:sp>
      <p:sp>
        <p:nvSpPr>
          <p:cNvPr id="36" name="Content Placeholder 4"/>
          <p:cNvSpPr>
            <a:spLocks noGrp="1"/>
          </p:cNvSpPr>
          <p:nvPr>
            <p:ph sz="half" idx="4294967295"/>
          </p:nvPr>
        </p:nvSpPr>
        <p:spPr bwMode="gray">
          <a:xfrm>
            <a:off x="7292700" y="4478400"/>
            <a:ext cx="2106000" cy="1332000"/>
          </a:xfrm>
          <a:prstGeom prst="rect">
            <a:avLst/>
          </a:prstGeom>
          <a:solidFill>
            <a:schemeClr val="bg2">
              <a:lumMod val="95000"/>
            </a:schemeClr>
          </a:solidFill>
        </p:spPr>
        <p:txBody>
          <a:bodyPr lIns="108000" tIns="108000" rIns="108000" anchor="ctr"/>
          <a:lstStyle/>
          <a:p>
            <a:pPr marL="0" indent="0" algn="ctr">
              <a:buNone/>
            </a:pPr>
            <a:r>
              <a:rPr lang="de-DE" sz="1800" dirty="0"/>
              <a:t>Multimedia-Auswahl (Grafik, Audio, Video)</a:t>
            </a:r>
          </a:p>
        </p:txBody>
      </p:sp>
      <p:sp>
        <p:nvSpPr>
          <p:cNvPr id="37" name="Content Placeholder 5"/>
          <p:cNvSpPr>
            <a:spLocks noGrp="1"/>
          </p:cNvSpPr>
          <p:nvPr>
            <p:ph sz="half" idx="4294967295"/>
          </p:nvPr>
        </p:nvSpPr>
        <p:spPr bwMode="gray">
          <a:xfrm>
            <a:off x="9543600" y="4478400"/>
            <a:ext cx="2106000" cy="1332000"/>
          </a:xfrm>
          <a:prstGeom prst="rect">
            <a:avLst/>
          </a:prstGeom>
          <a:solidFill>
            <a:schemeClr val="bg2">
              <a:lumMod val="95000"/>
            </a:schemeClr>
          </a:solidFill>
        </p:spPr>
        <p:txBody>
          <a:bodyPr lIns="108000" tIns="108000" rIns="108000" anchor="ctr"/>
          <a:lstStyle/>
          <a:p>
            <a:pPr marL="0" indent="0" algn="ctr">
              <a:buNone/>
            </a:pPr>
            <a:r>
              <a:rPr lang="de-DE" sz="1800" dirty="0"/>
              <a:t>Hohe Geschwindigkeit und Komfort</a:t>
            </a:r>
          </a:p>
        </p:txBody>
      </p:sp>
      <p:grpSp>
        <p:nvGrpSpPr>
          <p:cNvPr id="31" name="LINE ICON - points 1"/>
          <p:cNvGrpSpPr>
            <a:grpSpLocks noChangeAspect="1"/>
          </p:cNvGrpSpPr>
          <p:nvPr/>
        </p:nvGrpSpPr>
        <p:grpSpPr bwMode="gray">
          <a:xfrm>
            <a:off x="7992024" y="2640564"/>
            <a:ext cx="697037" cy="650324"/>
            <a:chOff x="9246737" y="4796304"/>
            <a:chExt cx="409304" cy="381874"/>
          </a:xfrm>
          <a:noFill/>
        </p:grpSpPr>
        <p:sp>
          <p:nvSpPr>
            <p:cNvPr id="32" name="Freeform 267"/>
            <p:cNvSpPr>
              <a:spLocks noEditPoints="1"/>
            </p:cNvSpPr>
            <p:nvPr/>
          </p:nvSpPr>
          <p:spPr bwMode="gray">
            <a:xfrm>
              <a:off x="9246737" y="4796304"/>
              <a:ext cx="96010" cy="381874"/>
            </a:xfrm>
            <a:custGeom>
              <a:avLst/>
              <a:gdLst>
                <a:gd name="T0" fmla="*/ 32 w 56"/>
                <a:gd name="T1" fmla="*/ 92 h 224"/>
                <a:gd name="T2" fmla="*/ 32 w 56"/>
                <a:gd name="T3" fmla="*/ 92 h 224"/>
                <a:gd name="T4" fmla="*/ 32 w 56"/>
                <a:gd name="T5" fmla="*/ 4 h 224"/>
                <a:gd name="T6" fmla="*/ 28 w 56"/>
                <a:gd name="T7" fmla="*/ 0 h 224"/>
                <a:gd name="T8" fmla="*/ 24 w 56"/>
                <a:gd name="T9" fmla="*/ 4 h 224"/>
                <a:gd name="T10" fmla="*/ 24 w 56"/>
                <a:gd name="T11" fmla="*/ 92 h 224"/>
                <a:gd name="T12" fmla="*/ 24 w 56"/>
                <a:gd name="T13" fmla="*/ 92 h 224"/>
                <a:gd name="T14" fmla="*/ 0 w 56"/>
                <a:gd name="T15" fmla="*/ 120 h 224"/>
                <a:gd name="T16" fmla="*/ 24 w 56"/>
                <a:gd name="T17" fmla="*/ 148 h 224"/>
                <a:gd name="T18" fmla="*/ 24 w 56"/>
                <a:gd name="T19" fmla="*/ 148 h 224"/>
                <a:gd name="T20" fmla="*/ 24 w 56"/>
                <a:gd name="T21" fmla="*/ 220 h 224"/>
                <a:gd name="T22" fmla="*/ 28 w 56"/>
                <a:gd name="T23" fmla="*/ 224 h 224"/>
                <a:gd name="T24" fmla="*/ 32 w 56"/>
                <a:gd name="T25" fmla="*/ 220 h 224"/>
                <a:gd name="T26" fmla="*/ 32 w 56"/>
                <a:gd name="T27" fmla="*/ 148 h 224"/>
                <a:gd name="T28" fmla="*/ 32 w 56"/>
                <a:gd name="T29" fmla="*/ 148 h 224"/>
                <a:gd name="T30" fmla="*/ 56 w 56"/>
                <a:gd name="T31" fmla="*/ 120 h 224"/>
                <a:gd name="T32" fmla="*/ 32 w 56"/>
                <a:gd name="T33" fmla="*/ 92 h 224"/>
                <a:gd name="T34" fmla="*/ 28 w 56"/>
                <a:gd name="T35" fmla="*/ 140 h 224"/>
                <a:gd name="T36" fmla="*/ 8 w 56"/>
                <a:gd name="T37" fmla="*/ 120 h 224"/>
                <a:gd name="T38" fmla="*/ 28 w 56"/>
                <a:gd name="T39" fmla="*/ 100 h 224"/>
                <a:gd name="T40" fmla="*/ 48 w 56"/>
                <a:gd name="T41" fmla="*/ 120 h 224"/>
                <a:gd name="T42" fmla="*/ 28 w 56"/>
                <a:gd name="T43" fmla="*/ 1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92"/>
                  </a:moveTo>
                  <a:cubicBezTo>
                    <a:pt x="32" y="92"/>
                    <a:pt x="32" y="92"/>
                    <a:pt x="32" y="92"/>
                  </a:cubicBezTo>
                  <a:cubicBezTo>
                    <a:pt x="32" y="4"/>
                    <a:pt x="32" y="4"/>
                    <a:pt x="32" y="4"/>
                  </a:cubicBezTo>
                  <a:cubicBezTo>
                    <a:pt x="32" y="2"/>
                    <a:pt x="30" y="0"/>
                    <a:pt x="28" y="0"/>
                  </a:cubicBezTo>
                  <a:cubicBezTo>
                    <a:pt x="26" y="0"/>
                    <a:pt x="24" y="2"/>
                    <a:pt x="24" y="4"/>
                  </a:cubicBezTo>
                  <a:cubicBezTo>
                    <a:pt x="24" y="92"/>
                    <a:pt x="24" y="92"/>
                    <a:pt x="24" y="92"/>
                  </a:cubicBezTo>
                  <a:cubicBezTo>
                    <a:pt x="24" y="92"/>
                    <a:pt x="24" y="92"/>
                    <a:pt x="24" y="92"/>
                  </a:cubicBezTo>
                  <a:cubicBezTo>
                    <a:pt x="10" y="94"/>
                    <a:pt x="0" y="106"/>
                    <a:pt x="0" y="120"/>
                  </a:cubicBezTo>
                  <a:cubicBezTo>
                    <a:pt x="0" y="134"/>
                    <a:pt x="10" y="146"/>
                    <a:pt x="24" y="148"/>
                  </a:cubicBezTo>
                  <a:cubicBezTo>
                    <a:pt x="24" y="148"/>
                    <a:pt x="24" y="148"/>
                    <a:pt x="24" y="148"/>
                  </a:cubicBezTo>
                  <a:cubicBezTo>
                    <a:pt x="24" y="220"/>
                    <a:pt x="24" y="220"/>
                    <a:pt x="24" y="220"/>
                  </a:cubicBezTo>
                  <a:cubicBezTo>
                    <a:pt x="24" y="222"/>
                    <a:pt x="26" y="224"/>
                    <a:pt x="28" y="224"/>
                  </a:cubicBezTo>
                  <a:cubicBezTo>
                    <a:pt x="30" y="224"/>
                    <a:pt x="32" y="222"/>
                    <a:pt x="32" y="220"/>
                  </a:cubicBezTo>
                  <a:cubicBezTo>
                    <a:pt x="32" y="148"/>
                    <a:pt x="32" y="148"/>
                    <a:pt x="32" y="148"/>
                  </a:cubicBezTo>
                  <a:cubicBezTo>
                    <a:pt x="32" y="148"/>
                    <a:pt x="32" y="148"/>
                    <a:pt x="32" y="148"/>
                  </a:cubicBezTo>
                  <a:cubicBezTo>
                    <a:pt x="46" y="146"/>
                    <a:pt x="56" y="134"/>
                    <a:pt x="56" y="120"/>
                  </a:cubicBezTo>
                  <a:cubicBezTo>
                    <a:pt x="56" y="106"/>
                    <a:pt x="46" y="94"/>
                    <a:pt x="32" y="92"/>
                  </a:cubicBezTo>
                  <a:close/>
                  <a:moveTo>
                    <a:pt x="28" y="140"/>
                  </a:moveTo>
                  <a:cubicBezTo>
                    <a:pt x="17" y="140"/>
                    <a:pt x="8" y="131"/>
                    <a:pt x="8" y="120"/>
                  </a:cubicBezTo>
                  <a:cubicBezTo>
                    <a:pt x="8" y="109"/>
                    <a:pt x="17" y="100"/>
                    <a:pt x="28" y="100"/>
                  </a:cubicBezTo>
                  <a:cubicBezTo>
                    <a:pt x="39" y="100"/>
                    <a:pt x="48" y="109"/>
                    <a:pt x="48" y="120"/>
                  </a:cubicBezTo>
                  <a:cubicBezTo>
                    <a:pt x="48" y="131"/>
                    <a:pt x="39" y="140"/>
                    <a:pt x="28" y="14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38" name="Freeform 268"/>
            <p:cNvSpPr>
              <a:spLocks noEditPoints="1"/>
            </p:cNvSpPr>
            <p:nvPr/>
          </p:nvSpPr>
          <p:spPr bwMode="gray">
            <a:xfrm>
              <a:off x="9404106" y="4796304"/>
              <a:ext cx="95288" cy="381874"/>
            </a:xfrm>
            <a:custGeom>
              <a:avLst/>
              <a:gdLst>
                <a:gd name="T0" fmla="*/ 32 w 56"/>
                <a:gd name="T1" fmla="*/ 144 h 224"/>
                <a:gd name="T2" fmla="*/ 32 w 56"/>
                <a:gd name="T3" fmla="*/ 144 h 224"/>
                <a:gd name="T4" fmla="*/ 32 w 56"/>
                <a:gd name="T5" fmla="*/ 4 h 224"/>
                <a:gd name="T6" fmla="*/ 28 w 56"/>
                <a:gd name="T7" fmla="*/ 0 h 224"/>
                <a:gd name="T8" fmla="*/ 24 w 56"/>
                <a:gd name="T9" fmla="*/ 4 h 224"/>
                <a:gd name="T10" fmla="*/ 24 w 56"/>
                <a:gd name="T11" fmla="*/ 144 h 224"/>
                <a:gd name="T12" fmla="*/ 24 w 56"/>
                <a:gd name="T13" fmla="*/ 144 h 224"/>
                <a:gd name="T14" fmla="*/ 0 w 56"/>
                <a:gd name="T15" fmla="*/ 172 h 224"/>
                <a:gd name="T16" fmla="*/ 24 w 56"/>
                <a:gd name="T17" fmla="*/ 200 h 224"/>
                <a:gd name="T18" fmla="*/ 24 w 56"/>
                <a:gd name="T19" fmla="*/ 200 h 224"/>
                <a:gd name="T20" fmla="*/ 24 w 56"/>
                <a:gd name="T21" fmla="*/ 220 h 224"/>
                <a:gd name="T22" fmla="*/ 28 w 56"/>
                <a:gd name="T23" fmla="*/ 224 h 224"/>
                <a:gd name="T24" fmla="*/ 32 w 56"/>
                <a:gd name="T25" fmla="*/ 220 h 224"/>
                <a:gd name="T26" fmla="*/ 32 w 56"/>
                <a:gd name="T27" fmla="*/ 200 h 224"/>
                <a:gd name="T28" fmla="*/ 32 w 56"/>
                <a:gd name="T29" fmla="*/ 200 h 224"/>
                <a:gd name="T30" fmla="*/ 56 w 56"/>
                <a:gd name="T31" fmla="*/ 172 h 224"/>
                <a:gd name="T32" fmla="*/ 32 w 56"/>
                <a:gd name="T33" fmla="*/ 144 h 224"/>
                <a:gd name="T34" fmla="*/ 28 w 56"/>
                <a:gd name="T35" fmla="*/ 192 h 224"/>
                <a:gd name="T36" fmla="*/ 8 w 56"/>
                <a:gd name="T37" fmla="*/ 172 h 224"/>
                <a:gd name="T38" fmla="*/ 28 w 56"/>
                <a:gd name="T39" fmla="*/ 152 h 224"/>
                <a:gd name="T40" fmla="*/ 48 w 56"/>
                <a:gd name="T41" fmla="*/ 172 h 224"/>
                <a:gd name="T42" fmla="*/ 28 w 56"/>
                <a:gd name="T43" fmla="*/ 19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144"/>
                  </a:moveTo>
                  <a:cubicBezTo>
                    <a:pt x="32" y="144"/>
                    <a:pt x="32" y="144"/>
                    <a:pt x="32" y="144"/>
                  </a:cubicBezTo>
                  <a:cubicBezTo>
                    <a:pt x="32" y="4"/>
                    <a:pt x="32" y="4"/>
                    <a:pt x="32" y="4"/>
                  </a:cubicBezTo>
                  <a:cubicBezTo>
                    <a:pt x="32" y="2"/>
                    <a:pt x="30" y="0"/>
                    <a:pt x="28" y="0"/>
                  </a:cubicBezTo>
                  <a:cubicBezTo>
                    <a:pt x="26" y="0"/>
                    <a:pt x="24" y="2"/>
                    <a:pt x="24" y="4"/>
                  </a:cubicBezTo>
                  <a:cubicBezTo>
                    <a:pt x="24" y="144"/>
                    <a:pt x="24" y="144"/>
                    <a:pt x="24" y="144"/>
                  </a:cubicBezTo>
                  <a:cubicBezTo>
                    <a:pt x="24" y="144"/>
                    <a:pt x="24" y="144"/>
                    <a:pt x="24" y="144"/>
                  </a:cubicBezTo>
                  <a:cubicBezTo>
                    <a:pt x="10" y="146"/>
                    <a:pt x="0" y="158"/>
                    <a:pt x="0" y="172"/>
                  </a:cubicBezTo>
                  <a:cubicBezTo>
                    <a:pt x="0" y="186"/>
                    <a:pt x="10" y="198"/>
                    <a:pt x="24" y="200"/>
                  </a:cubicBezTo>
                  <a:cubicBezTo>
                    <a:pt x="24" y="200"/>
                    <a:pt x="24" y="200"/>
                    <a:pt x="24" y="200"/>
                  </a:cubicBezTo>
                  <a:cubicBezTo>
                    <a:pt x="24" y="220"/>
                    <a:pt x="24" y="220"/>
                    <a:pt x="24" y="220"/>
                  </a:cubicBezTo>
                  <a:cubicBezTo>
                    <a:pt x="24" y="222"/>
                    <a:pt x="26" y="224"/>
                    <a:pt x="28" y="224"/>
                  </a:cubicBezTo>
                  <a:cubicBezTo>
                    <a:pt x="30" y="224"/>
                    <a:pt x="32" y="222"/>
                    <a:pt x="32" y="220"/>
                  </a:cubicBezTo>
                  <a:cubicBezTo>
                    <a:pt x="32" y="200"/>
                    <a:pt x="32" y="200"/>
                    <a:pt x="32" y="200"/>
                  </a:cubicBezTo>
                  <a:cubicBezTo>
                    <a:pt x="32" y="200"/>
                    <a:pt x="32" y="200"/>
                    <a:pt x="32" y="200"/>
                  </a:cubicBezTo>
                  <a:cubicBezTo>
                    <a:pt x="46" y="198"/>
                    <a:pt x="56" y="186"/>
                    <a:pt x="56" y="172"/>
                  </a:cubicBezTo>
                  <a:cubicBezTo>
                    <a:pt x="56" y="158"/>
                    <a:pt x="46" y="146"/>
                    <a:pt x="32" y="144"/>
                  </a:cubicBezTo>
                  <a:close/>
                  <a:moveTo>
                    <a:pt x="28" y="192"/>
                  </a:moveTo>
                  <a:cubicBezTo>
                    <a:pt x="17" y="192"/>
                    <a:pt x="8" y="183"/>
                    <a:pt x="8" y="172"/>
                  </a:cubicBezTo>
                  <a:cubicBezTo>
                    <a:pt x="8" y="161"/>
                    <a:pt x="17" y="152"/>
                    <a:pt x="28" y="152"/>
                  </a:cubicBezTo>
                  <a:cubicBezTo>
                    <a:pt x="39" y="152"/>
                    <a:pt x="48" y="161"/>
                    <a:pt x="48" y="172"/>
                  </a:cubicBezTo>
                  <a:cubicBezTo>
                    <a:pt x="48" y="183"/>
                    <a:pt x="39" y="192"/>
                    <a:pt x="28" y="192"/>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39" name="Freeform 269"/>
            <p:cNvSpPr>
              <a:spLocks noEditPoints="1"/>
            </p:cNvSpPr>
            <p:nvPr/>
          </p:nvSpPr>
          <p:spPr bwMode="gray">
            <a:xfrm>
              <a:off x="9560753" y="4796304"/>
              <a:ext cx="95288" cy="381874"/>
            </a:xfrm>
            <a:custGeom>
              <a:avLst/>
              <a:gdLst>
                <a:gd name="T0" fmla="*/ 56 w 56"/>
                <a:gd name="T1" fmla="*/ 60 h 224"/>
                <a:gd name="T2" fmla="*/ 32 w 56"/>
                <a:gd name="T3" fmla="*/ 32 h 224"/>
                <a:gd name="T4" fmla="*/ 32 w 56"/>
                <a:gd name="T5" fmla="*/ 32 h 224"/>
                <a:gd name="T6" fmla="*/ 32 w 56"/>
                <a:gd name="T7" fmla="*/ 4 h 224"/>
                <a:gd name="T8" fmla="*/ 28 w 56"/>
                <a:gd name="T9" fmla="*/ 0 h 224"/>
                <a:gd name="T10" fmla="*/ 24 w 56"/>
                <a:gd name="T11" fmla="*/ 4 h 224"/>
                <a:gd name="T12" fmla="*/ 24 w 56"/>
                <a:gd name="T13" fmla="*/ 32 h 224"/>
                <a:gd name="T14" fmla="*/ 24 w 56"/>
                <a:gd name="T15" fmla="*/ 32 h 224"/>
                <a:gd name="T16" fmla="*/ 0 w 56"/>
                <a:gd name="T17" fmla="*/ 60 h 224"/>
                <a:gd name="T18" fmla="*/ 24 w 56"/>
                <a:gd name="T19" fmla="*/ 88 h 224"/>
                <a:gd name="T20" fmla="*/ 24 w 56"/>
                <a:gd name="T21" fmla="*/ 88 h 224"/>
                <a:gd name="T22" fmla="*/ 24 w 56"/>
                <a:gd name="T23" fmla="*/ 220 h 224"/>
                <a:gd name="T24" fmla="*/ 28 w 56"/>
                <a:gd name="T25" fmla="*/ 224 h 224"/>
                <a:gd name="T26" fmla="*/ 32 w 56"/>
                <a:gd name="T27" fmla="*/ 220 h 224"/>
                <a:gd name="T28" fmla="*/ 32 w 56"/>
                <a:gd name="T29" fmla="*/ 88 h 224"/>
                <a:gd name="T30" fmla="*/ 32 w 56"/>
                <a:gd name="T31" fmla="*/ 88 h 224"/>
                <a:gd name="T32" fmla="*/ 56 w 56"/>
                <a:gd name="T33" fmla="*/ 60 h 224"/>
                <a:gd name="T34" fmla="*/ 28 w 56"/>
                <a:gd name="T35" fmla="*/ 80 h 224"/>
                <a:gd name="T36" fmla="*/ 8 w 56"/>
                <a:gd name="T37" fmla="*/ 60 h 224"/>
                <a:gd name="T38" fmla="*/ 28 w 56"/>
                <a:gd name="T39" fmla="*/ 40 h 224"/>
                <a:gd name="T40" fmla="*/ 48 w 56"/>
                <a:gd name="T41" fmla="*/ 60 h 224"/>
                <a:gd name="T42" fmla="*/ 28 w 56"/>
                <a:gd name="T43"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56" y="60"/>
                  </a:moveTo>
                  <a:cubicBezTo>
                    <a:pt x="56" y="46"/>
                    <a:pt x="46" y="34"/>
                    <a:pt x="32" y="32"/>
                  </a:cubicBezTo>
                  <a:cubicBezTo>
                    <a:pt x="32" y="32"/>
                    <a:pt x="32" y="32"/>
                    <a:pt x="32" y="32"/>
                  </a:cubicBezTo>
                  <a:cubicBezTo>
                    <a:pt x="32" y="4"/>
                    <a:pt x="32" y="4"/>
                    <a:pt x="32" y="4"/>
                  </a:cubicBezTo>
                  <a:cubicBezTo>
                    <a:pt x="32" y="2"/>
                    <a:pt x="30" y="0"/>
                    <a:pt x="28" y="0"/>
                  </a:cubicBezTo>
                  <a:cubicBezTo>
                    <a:pt x="26" y="0"/>
                    <a:pt x="24" y="2"/>
                    <a:pt x="24" y="4"/>
                  </a:cubicBezTo>
                  <a:cubicBezTo>
                    <a:pt x="24" y="32"/>
                    <a:pt x="24" y="32"/>
                    <a:pt x="24" y="32"/>
                  </a:cubicBezTo>
                  <a:cubicBezTo>
                    <a:pt x="24" y="32"/>
                    <a:pt x="24" y="32"/>
                    <a:pt x="24" y="32"/>
                  </a:cubicBezTo>
                  <a:cubicBezTo>
                    <a:pt x="10" y="34"/>
                    <a:pt x="0" y="46"/>
                    <a:pt x="0" y="60"/>
                  </a:cubicBezTo>
                  <a:cubicBezTo>
                    <a:pt x="0" y="74"/>
                    <a:pt x="10" y="86"/>
                    <a:pt x="24" y="88"/>
                  </a:cubicBezTo>
                  <a:cubicBezTo>
                    <a:pt x="24" y="88"/>
                    <a:pt x="24" y="88"/>
                    <a:pt x="24" y="88"/>
                  </a:cubicBezTo>
                  <a:cubicBezTo>
                    <a:pt x="24" y="220"/>
                    <a:pt x="24" y="220"/>
                    <a:pt x="24" y="220"/>
                  </a:cubicBezTo>
                  <a:cubicBezTo>
                    <a:pt x="24" y="222"/>
                    <a:pt x="26" y="224"/>
                    <a:pt x="28" y="224"/>
                  </a:cubicBezTo>
                  <a:cubicBezTo>
                    <a:pt x="30" y="224"/>
                    <a:pt x="32" y="222"/>
                    <a:pt x="32" y="220"/>
                  </a:cubicBezTo>
                  <a:cubicBezTo>
                    <a:pt x="32" y="88"/>
                    <a:pt x="32" y="88"/>
                    <a:pt x="32" y="88"/>
                  </a:cubicBezTo>
                  <a:cubicBezTo>
                    <a:pt x="32" y="88"/>
                    <a:pt x="32" y="88"/>
                    <a:pt x="32" y="88"/>
                  </a:cubicBezTo>
                  <a:cubicBezTo>
                    <a:pt x="46" y="86"/>
                    <a:pt x="56" y="74"/>
                    <a:pt x="56" y="60"/>
                  </a:cubicBezTo>
                  <a:close/>
                  <a:moveTo>
                    <a:pt x="28" y="80"/>
                  </a:moveTo>
                  <a:cubicBezTo>
                    <a:pt x="17" y="80"/>
                    <a:pt x="8" y="71"/>
                    <a:pt x="8" y="60"/>
                  </a:cubicBezTo>
                  <a:cubicBezTo>
                    <a:pt x="8" y="49"/>
                    <a:pt x="17" y="40"/>
                    <a:pt x="28" y="40"/>
                  </a:cubicBezTo>
                  <a:cubicBezTo>
                    <a:pt x="39" y="40"/>
                    <a:pt x="48" y="49"/>
                    <a:pt x="48" y="60"/>
                  </a:cubicBezTo>
                  <a:cubicBezTo>
                    <a:pt x="48" y="71"/>
                    <a:pt x="39" y="80"/>
                    <a:pt x="28" y="8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grpSp>
        <p:nvGrpSpPr>
          <p:cNvPr id="53" name="METRO ICON - arrow 12"/>
          <p:cNvGrpSpPr>
            <a:grpSpLocks noChangeAspect="1"/>
          </p:cNvGrpSpPr>
          <p:nvPr/>
        </p:nvGrpSpPr>
        <p:grpSpPr bwMode="gray">
          <a:xfrm>
            <a:off x="10212877" y="2670074"/>
            <a:ext cx="595851" cy="627979"/>
            <a:chOff x="3234029" y="4308878"/>
            <a:chExt cx="537305" cy="566276"/>
          </a:xfrm>
          <a:noFill/>
        </p:grpSpPr>
        <p:sp>
          <p:nvSpPr>
            <p:cNvPr id="54" name="Freeform 30"/>
            <p:cNvSpPr>
              <a:spLocks/>
            </p:cNvSpPr>
            <p:nvPr/>
          </p:nvSpPr>
          <p:spPr bwMode="gray">
            <a:xfrm>
              <a:off x="3452638" y="4485346"/>
              <a:ext cx="318696" cy="389808"/>
            </a:xfrm>
            <a:custGeom>
              <a:avLst/>
              <a:gdLst>
                <a:gd name="T0" fmla="*/ 52 w 169"/>
                <a:gd name="T1" fmla="*/ 207 h 207"/>
                <a:gd name="T2" fmla="*/ 0 w 169"/>
                <a:gd name="T3" fmla="*/ 207 h 207"/>
                <a:gd name="T4" fmla="*/ 2 w 169"/>
                <a:gd name="T5" fmla="*/ 185 h 207"/>
                <a:gd name="T6" fmla="*/ 13 w 169"/>
                <a:gd name="T7" fmla="*/ 129 h 207"/>
                <a:gd name="T8" fmla="*/ 78 w 169"/>
                <a:gd name="T9" fmla="*/ 42 h 207"/>
                <a:gd name="T10" fmla="*/ 104 w 169"/>
                <a:gd name="T11" fmla="*/ 27 h 207"/>
                <a:gd name="T12" fmla="*/ 93 w 169"/>
                <a:gd name="T13" fmla="*/ 0 h 207"/>
                <a:gd name="T14" fmla="*/ 169 w 169"/>
                <a:gd name="T15" fmla="*/ 30 h 207"/>
                <a:gd name="T16" fmla="*/ 135 w 169"/>
                <a:gd name="T17" fmla="*/ 104 h 207"/>
                <a:gd name="T18" fmla="*/ 123 w 169"/>
                <a:gd name="T19" fmla="*/ 76 h 207"/>
                <a:gd name="T20" fmla="*/ 104 w 169"/>
                <a:gd name="T21" fmla="*/ 89 h 207"/>
                <a:gd name="T22" fmla="*/ 57 w 169"/>
                <a:gd name="T23" fmla="*/ 167 h 207"/>
                <a:gd name="T24" fmla="*/ 52 w 169"/>
                <a:gd name="T2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7">
                  <a:moveTo>
                    <a:pt x="52" y="207"/>
                  </a:moveTo>
                  <a:cubicBezTo>
                    <a:pt x="35" y="207"/>
                    <a:pt x="18" y="207"/>
                    <a:pt x="0" y="207"/>
                  </a:cubicBezTo>
                  <a:cubicBezTo>
                    <a:pt x="0" y="199"/>
                    <a:pt x="1" y="192"/>
                    <a:pt x="2" y="185"/>
                  </a:cubicBezTo>
                  <a:cubicBezTo>
                    <a:pt x="4" y="166"/>
                    <a:pt x="7" y="147"/>
                    <a:pt x="13" y="129"/>
                  </a:cubicBezTo>
                  <a:cubicBezTo>
                    <a:pt x="25" y="92"/>
                    <a:pt x="46" y="63"/>
                    <a:pt x="78" y="42"/>
                  </a:cubicBezTo>
                  <a:cubicBezTo>
                    <a:pt x="86" y="37"/>
                    <a:pt x="95" y="32"/>
                    <a:pt x="104" y="27"/>
                  </a:cubicBezTo>
                  <a:cubicBezTo>
                    <a:pt x="100" y="19"/>
                    <a:pt x="97" y="10"/>
                    <a:pt x="93" y="0"/>
                  </a:cubicBezTo>
                  <a:cubicBezTo>
                    <a:pt x="118" y="10"/>
                    <a:pt x="143" y="20"/>
                    <a:pt x="169" y="30"/>
                  </a:cubicBezTo>
                  <a:cubicBezTo>
                    <a:pt x="157" y="55"/>
                    <a:pt x="146" y="79"/>
                    <a:pt x="135" y="104"/>
                  </a:cubicBezTo>
                  <a:cubicBezTo>
                    <a:pt x="131" y="95"/>
                    <a:pt x="127" y="86"/>
                    <a:pt x="123" y="76"/>
                  </a:cubicBezTo>
                  <a:cubicBezTo>
                    <a:pt x="117" y="81"/>
                    <a:pt x="110" y="84"/>
                    <a:pt x="104" y="89"/>
                  </a:cubicBezTo>
                  <a:cubicBezTo>
                    <a:pt x="77" y="108"/>
                    <a:pt x="63" y="135"/>
                    <a:pt x="57" y="167"/>
                  </a:cubicBezTo>
                  <a:cubicBezTo>
                    <a:pt x="55" y="180"/>
                    <a:pt x="54" y="193"/>
                    <a:pt x="52" y="20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55" name="Freeform 30"/>
            <p:cNvSpPr>
              <a:spLocks/>
            </p:cNvSpPr>
            <p:nvPr/>
          </p:nvSpPr>
          <p:spPr bwMode="gray">
            <a:xfrm>
              <a:off x="3234029" y="4485346"/>
              <a:ext cx="242313" cy="260750"/>
            </a:xfrm>
            <a:custGeom>
              <a:avLst/>
              <a:gdLst>
                <a:gd name="T0" fmla="*/ 46 w 129"/>
                <a:gd name="T1" fmla="*/ 76 h 138"/>
                <a:gd name="T2" fmla="*/ 34 w 129"/>
                <a:gd name="T3" fmla="*/ 103 h 138"/>
                <a:gd name="T4" fmla="*/ 0 w 129"/>
                <a:gd name="T5" fmla="*/ 28 h 138"/>
                <a:gd name="T6" fmla="*/ 77 w 129"/>
                <a:gd name="T7" fmla="*/ 0 h 138"/>
                <a:gd name="T8" fmla="*/ 66 w 129"/>
                <a:gd name="T9" fmla="*/ 27 h 138"/>
                <a:gd name="T10" fmla="*/ 83 w 129"/>
                <a:gd name="T11" fmla="*/ 37 h 138"/>
                <a:gd name="T12" fmla="*/ 127 w 129"/>
                <a:gd name="T13" fmla="*/ 75 h 138"/>
                <a:gd name="T14" fmla="*/ 128 w 129"/>
                <a:gd name="T15" fmla="*/ 79 h 138"/>
                <a:gd name="T16" fmla="*/ 104 w 129"/>
                <a:gd name="T17" fmla="*/ 136 h 138"/>
                <a:gd name="T18" fmla="*/ 103 w 129"/>
                <a:gd name="T19" fmla="*/ 138 h 138"/>
                <a:gd name="T20" fmla="*/ 46 w 129"/>
                <a:gd name="T2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38">
                  <a:moveTo>
                    <a:pt x="46" y="76"/>
                  </a:moveTo>
                  <a:cubicBezTo>
                    <a:pt x="42" y="85"/>
                    <a:pt x="38" y="94"/>
                    <a:pt x="34" y="103"/>
                  </a:cubicBezTo>
                  <a:cubicBezTo>
                    <a:pt x="23" y="78"/>
                    <a:pt x="11" y="53"/>
                    <a:pt x="0" y="28"/>
                  </a:cubicBezTo>
                  <a:cubicBezTo>
                    <a:pt x="25" y="19"/>
                    <a:pt x="51" y="9"/>
                    <a:pt x="77" y="0"/>
                  </a:cubicBezTo>
                  <a:cubicBezTo>
                    <a:pt x="73" y="9"/>
                    <a:pt x="69" y="18"/>
                    <a:pt x="66" y="27"/>
                  </a:cubicBezTo>
                  <a:cubicBezTo>
                    <a:pt x="71" y="30"/>
                    <a:pt x="77" y="33"/>
                    <a:pt x="83" y="37"/>
                  </a:cubicBezTo>
                  <a:cubicBezTo>
                    <a:pt x="100" y="47"/>
                    <a:pt x="115" y="60"/>
                    <a:pt x="127" y="75"/>
                  </a:cubicBezTo>
                  <a:cubicBezTo>
                    <a:pt x="128" y="76"/>
                    <a:pt x="129" y="77"/>
                    <a:pt x="128" y="79"/>
                  </a:cubicBezTo>
                  <a:cubicBezTo>
                    <a:pt x="117" y="97"/>
                    <a:pt x="109" y="116"/>
                    <a:pt x="104" y="136"/>
                  </a:cubicBezTo>
                  <a:cubicBezTo>
                    <a:pt x="104" y="136"/>
                    <a:pt x="104" y="137"/>
                    <a:pt x="103" y="138"/>
                  </a:cubicBezTo>
                  <a:cubicBezTo>
                    <a:pt x="92" y="110"/>
                    <a:pt x="72" y="90"/>
                    <a:pt x="46" y="76"/>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56" name="Freeform 30"/>
            <p:cNvSpPr>
              <a:spLocks/>
            </p:cNvSpPr>
            <p:nvPr/>
          </p:nvSpPr>
          <p:spPr bwMode="gray">
            <a:xfrm>
              <a:off x="3397327" y="4308878"/>
              <a:ext cx="210707" cy="287087"/>
            </a:xfrm>
            <a:custGeom>
              <a:avLst/>
              <a:gdLst>
                <a:gd name="T0" fmla="*/ 30 w 112"/>
                <a:gd name="T1" fmla="*/ 61 h 152"/>
                <a:gd name="T2" fmla="*/ 0 w 112"/>
                <a:gd name="T3" fmla="*/ 61 h 152"/>
                <a:gd name="T4" fmla="*/ 57 w 112"/>
                <a:gd name="T5" fmla="*/ 0 h 152"/>
                <a:gd name="T6" fmla="*/ 112 w 112"/>
                <a:gd name="T7" fmla="*/ 61 h 152"/>
                <a:gd name="T8" fmla="*/ 82 w 112"/>
                <a:gd name="T9" fmla="*/ 61 h 152"/>
                <a:gd name="T10" fmla="*/ 82 w 112"/>
                <a:gd name="T11" fmla="*/ 66 h 152"/>
                <a:gd name="T12" fmla="*/ 82 w 112"/>
                <a:gd name="T13" fmla="*/ 124 h 152"/>
                <a:gd name="T14" fmla="*/ 81 w 112"/>
                <a:gd name="T15" fmla="*/ 129 h 152"/>
                <a:gd name="T16" fmla="*/ 57 w 112"/>
                <a:gd name="T17" fmla="*/ 152 h 152"/>
                <a:gd name="T18" fmla="*/ 57 w 112"/>
                <a:gd name="T19" fmla="*/ 152 h 152"/>
                <a:gd name="T20" fmla="*/ 37 w 112"/>
                <a:gd name="T21" fmla="*/ 133 h 152"/>
                <a:gd name="T22" fmla="*/ 30 w 112"/>
                <a:gd name="T23" fmla="*/ 118 h 152"/>
                <a:gd name="T24" fmla="*/ 30 w 112"/>
                <a:gd name="T25" fmla="*/ 66 h 152"/>
                <a:gd name="T26" fmla="*/ 30 w 112"/>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52">
                  <a:moveTo>
                    <a:pt x="30" y="61"/>
                  </a:moveTo>
                  <a:cubicBezTo>
                    <a:pt x="20" y="61"/>
                    <a:pt x="11" y="61"/>
                    <a:pt x="0" y="61"/>
                  </a:cubicBezTo>
                  <a:cubicBezTo>
                    <a:pt x="20" y="41"/>
                    <a:pt x="38" y="21"/>
                    <a:pt x="57" y="0"/>
                  </a:cubicBezTo>
                  <a:cubicBezTo>
                    <a:pt x="76" y="21"/>
                    <a:pt x="94" y="41"/>
                    <a:pt x="112" y="61"/>
                  </a:cubicBezTo>
                  <a:cubicBezTo>
                    <a:pt x="102" y="61"/>
                    <a:pt x="92" y="61"/>
                    <a:pt x="82" y="61"/>
                  </a:cubicBezTo>
                  <a:cubicBezTo>
                    <a:pt x="82" y="63"/>
                    <a:pt x="82" y="64"/>
                    <a:pt x="82" y="66"/>
                  </a:cubicBezTo>
                  <a:cubicBezTo>
                    <a:pt x="82" y="85"/>
                    <a:pt x="83" y="105"/>
                    <a:pt x="82" y="124"/>
                  </a:cubicBezTo>
                  <a:cubicBezTo>
                    <a:pt x="82" y="126"/>
                    <a:pt x="82" y="128"/>
                    <a:pt x="81" y="129"/>
                  </a:cubicBezTo>
                  <a:cubicBezTo>
                    <a:pt x="73" y="136"/>
                    <a:pt x="65" y="144"/>
                    <a:pt x="57" y="152"/>
                  </a:cubicBezTo>
                  <a:cubicBezTo>
                    <a:pt x="57" y="152"/>
                    <a:pt x="56" y="152"/>
                    <a:pt x="57" y="152"/>
                  </a:cubicBezTo>
                  <a:cubicBezTo>
                    <a:pt x="50" y="146"/>
                    <a:pt x="44" y="139"/>
                    <a:pt x="37" y="133"/>
                  </a:cubicBezTo>
                  <a:cubicBezTo>
                    <a:pt x="31" y="129"/>
                    <a:pt x="30" y="125"/>
                    <a:pt x="30" y="118"/>
                  </a:cubicBezTo>
                  <a:cubicBezTo>
                    <a:pt x="30" y="101"/>
                    <a:pt x="30" y="83"/>
                    <a:pt x="30" y="66"/>
                  </a:cubicBezTo>
                  <a:cubicBezTo>
                    <a:pt x="30" y="64"/>
                    <a:pt x="30" y="63"/>
                    <a:pt x="30" y="61"/>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sp>
        <p:nvSpPr>
          <p:cNvPr id="57" name="METRO ICON - location 1"/>
          <p:cNvSpPr>
            <a:spLocks noChangeAspect="1" noEditPoints="1"/>
          </p:cNvSpPr>
          <p:nvPr/>
        </p:nvSpPr>
        <p:spPr bwMode="gray">
          <a:xfrm>
            <a:off x="1427799" y="2628688"/>
            <a:ext cx="426880" cy="669365"/>
          </a:xfrm>
          <a:custGeom>
            <a:avLst/>
            <a:gdLst>
              <a:gd name="T0" fmla="*/ 119 w 237"/>
              <a:gd name="T1" fmla="*/ 371 h 371"/>
              <a:gd name="T2" fmla="*/ 117 w 237"/>
              <a:gd name="T3" fmla="*/ 368 h 371"/>
              <a:gd name="T4" fmla="*/ 40 w 237"/>
              <a:gd name="T5" fmla="*/ 234 h 371"/>
              <a:gd name="T6" fmla="*/ 10 w 237"/>
              <a:gd name="T7" fmla="*/ 162 h 371"/>
              <a:gd name="T8" fmla="*/ 12 w 237"/>
              <a:gd name="T9" fmla="*/ 80 h 371"/>
              <a:gd name="T10" fmla="*/ 101 w 237"/>
              <a:gd name="T11" fmla="*/ 8 h 371"/>
              <a:gd name="T12" fmla="*/ 226 w 237"/>
              <a:gd name="T13" fmla="*/ 76 h 371"/>
              <a:gd name="T14" fmla="*/ 231 w 237"/>
              <a:gd name="T15" fmla="*/ 153 h 371"/>
              <a:gd name="T16" fmla="*/ 201 w 237"/>
              <a:gd name="T17" fmla="*/ 230 h 371"/>
              <a:gd name="T18" fmla="*/ 121 w 237"/>
              <a:gd name="T19" fmla="*/ 370 h 371"/>
              <a:gd name="T20" fmla="*/ 119 w 237"/>
              <a:gd name="T21" fmla="*/ 371 h 371"/>
              <a:gd name="T22" fmla="*/ 40 w 237"/>
              <a:gd name="T23" fmla="*/ 123 h 371"/>
              <a:gd name="T24" fmla="*/ 120 w 237"/>
              <a:gd name="T25" fmla="*/ 202 h 371"/>
              <a:gd name="T26" fmla="*/ 199 w 237"/>
              <a:gd name="T27" fmla="*/ 122 h 371"/>
              <a:gd name="T28" fmla="*/ 119 w 237"/>
              <a:gd name="T29" fmla="*/ 43 h 371"/>
              <a:gd name="T30" fmla="*/ 40 w 237"/>
              <a:gd name="T31" fmla="*/ 12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371">
                <a:moveTo>
                  <a:pt x="119" y="371"/>
                </a:moveTo>
                <a:cubicBezTo>
                  <a:pt x="119" y="370"/>
                  <a:pt x="118" y="369"/>
                  <a:pt x="117" y="368"/>
                </a:cubicBezTo>
                <a:cubicBezTo>
                  <a:pt x="91" y="324"/>
                  <a:pt x="65" y="279"/>
                  <a:pt x="40" y="234"/>
                </a:cubicBezTo>
                <a:cubicBezTo>
                  <a:pt x="27" y="212"/>
                  <a:pt x="16" y="188"/>
                  <a:pt x="10" y="162"/>
                </a:cubicBezTo>
                <a:cubicBezTo>
                  <a:pt x="2" y="135"/>
                  <a:pt x="0" y="107"/>
                  <a:pt x="12" y="80"/>
                </a:cubicBezTo>
                <a:cubicBezTo>
                  <a:pt x="28" y="40"/>
                  <a:pt x="58" y="15"/>
                  <a:pt x="101" y="8"/>
                </a:cubicBezTo>
                <a:cubicBezTo>
                  <a:pt x="155" y="0"/>
                  <a:pt x="203" y="27"/>
                  <a:pt x="226" y="76"/>
                </a:cubicBezTo>
                <a:cubicBezTo>
                  <a:pt x="237" y="101"/>
                  <a:pt x="237" y="127"/>
                  <a:pt x="231" y="153"/>
                </a:cubicBezTo>
                <a:cubicBezTo>
                  <a:pt x="225" y="181"/>
                  <a:pt x="214" y="206"/>
                  <a:pt x="201" y="230"/>
                </a:cubicBezTo>
                <a:cubicBezTo>
                  <a:pt x="175" y="277"/>
                  <a:pt x="147" y="323"/>
                  <a:pt x="121" y="370"/>
                </a:cubicBezTo>
                <a:cubicBezTo>
                  <a:pt x="120" y="370"/>
                  <a:pt x="120" y="371"/>
                  <a:pt x="119" y="371"/>
                </a:cubicBezTo>
                <a:close/>
                <a:moveTo>
                  <a:pt x="40" y="123"/>
                </a:moveTo>
                <a:cubicBezTo>
                  <a:pt x="40" y="167"/>
                  <a:pt x="76" y="203"/>
                  <a:pt x="120" y="202"/>
                </a:cubicBezTo>
                <a:cubicBezTo>
                  <a:pt x="164" y="202"/>
                  <a:pt x="199" y="166"/>
                  <a:pt x="199" y="122"/>
                </a:cubicBezTo>
                <a:cubicBezTo>
                  <a:pt x="199" y="78"/>
                  <a:pt x="163" y="43"/>
                  <a:pt x="119" y="43"/>
                </a:cubicBezTo>
                <a:cubicBezTo>
                  <a:pt x="75" y="43"/>
                  <a:pt x="40" y="79"/>
                  <a:pt x="40" y="123"/>
                </a:cubicBezTo>
                <a:close/>
              </a:path>
            </a:pathLst>
          </a:custGeom>
          <a:no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58" name="METRO ICON - clock"/>
          <p:cNvGrpSpPr>
            <a:grpSpLocks noChangeAspect="1"/>
          </p:cNvGrpSpPr>
          <p:nvPr/>
        </p:nvGrpSpPr>
        <p:grpSpPr bwMode="gray">
          <a:xfrm>
            <a:off x="3570401" y="2625865"/>
            <a:ext cx="642425" cy="665023"/>
            <a:chOff x="9755322" y="3432462"/>
            <a:chExt cx="453379" cy="469327"/>
          </a:xfrm>
          <a:noFill/>
        </p:grpSpPr>
        <p:sp>
          <p:nvSpPr>
            <p:cNvPr id="59" name="Freeform 26"/>
            <p:cNvSpPr>
              <a:spLocks/>
            </p:cNvSpPr>
            <p:nvPr/>
          </p:nvSpPr>
          <p:spPr bwMode="gray">
            <a:xfrm>
              <a:off x="9755322" y="3432462"/>
              <a:ext cx="453379" cy="469327"/>
            </a:xfrm>
            <a:custGeom>
              <a:avLst/>
              <a:gdLst>
                <a:gd name="T0" fmla="*/ 0 w 278"/>
                <a:gd name="T1" fmla="*/ 152 h 289"/>
                <a:gd name="T2" fmla="*/ 30 w 278"/>
                <a:gd name="T3" fmla="*/ 147 h 289"/>
                <a:gd name="T4" fmla="*/ 31 w 278"/>
                <a:gd name="T5" fmla="*/ 158 h 289"/>
                <a:gd name="T6" fmla="*/ 100 w 278"/>
                <a:gd name="T7" fmla="*/ 246 h 289"/>
                <a:gd name="T8" fmla="*/ 212 w 278"/>
                <a:gd name="T9" fmla="*/ 222 h 289"/>
                <a:gd name="T10" fmla="*/ 238 w 278"/>
                <a:gd name="T11" fmla="*/ 111 h 289"/>
                <a:gd name="T12" fmla="*/ 143 w 278"/>
                <a:gd name="T13" fmla="*/ 39 h 289"/>
                <a:gd name="T14" fmla="*/ 60 w 278"/>
                <a:gd name="T15" fmla="*/ 69 h 289"/>
                <a:gd name="T16" fmla="*/ 83 w 278"/>
                <a:gd name="T17" fmla="*/ 92 h 289"/>
                <a:gd name="T18" fmla="*/ 83 w 278"/>
                <a:gd name="T19" fmla="*/ 93 h 289"/>
                <a:gd name="T20" fmla="*/ 0 w 278"/>
                <a:gd name="T21" fmla="*/ 109 h 289"/>
                <a:gd name="T22" fmla="*/ 15 w 278"/>
                <a:gd name="T23" fmla="*/ 25 h 289"/>
                <a:gd name="T24" fmla="*/ 38 w 278"/>
                <a:gd name="T25" fmla="*/ 48 h 289"/>
                <a:gd name="T26" fmla="*/ 69 w 278"/>
                <a:gd name="T27" fmla="*/ 26 h 289"/>
                <a:gd name="T28" fmla="*/ 222 w 278"/>
                <a:gd name="T29" fmla="*/ 39 h 289"/>
                <a:gd name="T30" fmla="*/ 273 w 278"/>
                <a:gd name="T31" fmla="*/ 159 h 289"/>
                <a:gd name="T32" fmla="*/ 167 w 278"/>
                <a:gd name="T33" fmla="*/ 280 h 289"/>
                <a:gd name="T34" fmla="*/ 47 w 278"/>
                <a:gd name="T35" fmla="*/ 249 h 289"/>
                <a:gd name="T36" fmla="*/ 0 w 278"/>
                <a:gd name="T37" fmla="*/ 156 h 289"/>
                <a:gd name="T38" fmla="*/ 0 w 278"/>
                <a:gd name="T39"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289">
                  <a:moveTo>
                    <a:pt x="0" y="152"/>
                  </a:moveTo>
                  <a:cubicBezTo>
                    <a:pt x="10" y="150"/>
                    <a:pt x="20" y="148"/>
                    <a:pt x="30" y="147"/>
                  </a:cubicBezTo>
                  <a:cubicBezTo>
                    <a:pt x="30" y="151"/>
                    <a:pt x="30" y="154"/>
                    <a:pt x="31" y="158"/>
                  </a:cubicBezTo>
                  <a:cubicBezTo>
                    <a:pt x="37" y="201"/>
                    <a:pt x="60" y="231"/>
                    <a:pt x="100" y="246"/>
                  </a:cubicBezTo>
                  <a:cubicBezTo>
                    <a:pt x="142" y="262"/>
                    <a:pt x="180" y="253"/>
                    <a:pt x="212" y="222"/>
                  </a:cubicBezTo>
                  <a:cubicBezTo>
                    <a:pt x="244" y="191"/>
                    <a:pt x="253" y="152"/>
                    <a:pt x="238" y="111"/>
                  </a:cubicBezTo>
                  <a:cubicBezTo>
                    <a:pt x="222" y="67"/>
                    <a:pt x="189" y="43"/>
                    <a:pt x="143" y="39"/>
                  </a:cubicBezTo>
                  <a:cubicBezTo>
                    <a:pt x="112" y="37"/>
                    <a:pt x="84" y="48"/>
                    <a:pt x="60" y="69"/>
                  </a:cubicBezTo>
                  <a:cubicBezTo>
                    <a:pt x="68" y="77"/>
                    <a:pt x="76" y="85"/>
                    <a:pt x="83" y="92"/>
                  </a:cubicBezTo>
                  <a:cubicBezTo>
                    <a:pt x="83" y="93"/>
                    <a:pt x="83" y="93"/>
                    <a:pt x="83" y="93"/>
                  </a:cubicBezTo>
                  <a:cubicBezTo>
                    <a:pt x="55" y="98"/>
                    <a:pt x="28" y="103"/>
                    <a:pt x="0" y="109"/>
                  </a:cubicBezTo>
                  <a:cubicBezTo>
                    <a:pt x="5" y="80"/>
                    <a:pt x="10" y="53"/>
                    <a:pt x="15" y="25"/>
                  </a:cubicBezTo>
                  <a:cubicBezTo>
                    <a:pt x="23" y="33"/>
                    <a:pt x="31" y="41"/>
                    <a:pt x="38" y="48"/>
                  </a:cubicBezTo>
                  <a:cubicBezTo>
                    <a:pt x="48" y="39"/>
                    <a:pt x="58" y="32"/>
                    <a:pt x="69" y="26"/>
                  </a:cubicBezTo>
                  <a:cubicBezTo>
                    <a:pt x="118" y="0"/>
                    <a:pt x="178" y="3"/>
                    <a:pt x="222" y="39"/>
                  </a:cubicBezTo>
                  <a:cubicBezTo>
                    <a:pt x="260" y="70"/>
                    <a:pt x="278" y="111"/>
                    <a:pt x="273" y="159"/>
                  </a:cubicBezTo>
                  <a:cubicBezTo>
                    <a:pt x="268" y="218"/>
                    <a:pt x="225" y="267"/>
                    <a:pt x="167" y="280"/>
                  </a:cubicBezTo>
                  <a:cubicBezTo>
                    <a:pt x="122" y="289"/>
                    <a:pt x="82" y="279"/>
                    <a:pt x="47" y="249"/>
                  </a:cubicBezTo>
                  <a:cubicBezTo>
                    <a:pt x="19" y="224"/>
                    <a:pt x="4" y="193"/>
                    <a:pt x="0" y="156"/>
                  </a:cubicBezTo>
                  <a:cubicBezTo>
                    <a:pt x="0" y="155"/>
                    <a:pt x="0" y="154"/>
                    <a:pt x="0" y="15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0" name="Freeform 26"/>
            <p:cNvSpPr>
              <a:spLocks/>
            </p:cNvSpPr>
            <p:nvPr/>
          </p:nvSpPr>
          <p:spPr bwMode="gray">
            <a:xfrm>
              <a:off x="9948977" y="3560046"/>
              <a:ext cx="141254" cy="152645"/>
            </a:xfrm>
            <a:custGeom>
              <a:avLst/>
              <a:gdLst>
                <a:gd name="T0" fmla="*/ 27 w 87"/>
                <a:gd name="T1" fmla="*/ 0 h 94"/>
                <a:gd name="T2" fmla="*/ 27 w 87"/>
                <a:gd name="T3" fmla="*/ 67 h 94"/>
                <a:gd name="T4" fmla="*/ 87 w 87"/>
                <a:gd name="T5" fmla="*/ 67 h 94"/>
                <a:gd name="T6" fmla="*/ 87 w 87"/>
                <a:gd name="T7" fmla="*/ 94 h 94"/>
                <a:gd name="T8" fmla="*/ 0 w 87"/>
                <a:gd name="T9" fmla="*/ 94 h 94"/>
                <a:gd name="T10" fmla="*/ 0 w 87"/>
                <a:gd name="T11" fmla="*/ 0 h 94"/>
                <a:gd name="T12" fmla="*/ 27 w 8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7" h="94">
                  <a:moveTo>
                    <a:pt x="27" y="0"/>
                  </a:moveTo>
                  <a:cubicBezTo>
                    <a:pt x="27" y="22"/>
                    <a:pt x="27" y="45"/>
                    <a:pt x="27" y="67"/>
                  </a:cubicBezTo>
                  <a:cubicBezTo>
                    <a:pt x="47" y="67"/>
                    <a:pt x="67" y="67"/>
                    <a:pt x="87" y="67"/>
                  </a:cubicBezTo>
                  <a:cubicBezTo>
                    <a:pt x="87" y="76"/>
                    <a:pt x="87" y="85"/>
                    <a:pt x="87" y="94"/>
                  </a:cubicBezTo>
                  <a:cubicBezTo>
                    <a:pt x="58" y="94"/>
                    <a:pt x="29" y="94"/>
                    <a:pt x="0" y="94"/>
                  </a:cubicBezTo>
                  <a:cubicBezTo>
                    <a:pt x="0" y="63"/>
                    <a:pt x="0" y="31"/>
                    <a:pt x="0" y="0"/>
                  </a:cubicBezTo>
                  <a:cubicBezTo>
                    <a:pt x="9" y="0"/>
                    <a:pt x="18" y="0"/>
                    <a:pt x="27"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grpSp>
        <p:nvGrpSpPr>
          <p:cNvPr id="61" name="METRO ICON - fingerprint"/>
          <p:cNvGrpSpPr>
            <a:grpSpLocks noChangeAspect="1"/>
          </p:cNvGrpSpPr>
          <p:nvPr/>
        </p:nvGrpSpPr>
        <p:grpSpPr bwMode="gray">
          <a:xfrm>
            <a:off x="5886546" y="2622861"/>
            <a:ext cx="479748" cy="649314"/>
            <a:chOff x="5894454" y="2471600"/>
            <a:chExt cx="399918" cy="541268"/>
          </a:xfrm>
          <a:noFill/>
        </p:grpSpPr>
        <p:sp>
          <p:nvSpPr>
            <p:cNvPr id="62" name="Freeform 14"/>
            <p:cNvSpPr>
              <a:spLocks/>
            </p:cNvSpPr>
            <p:nvPr/>
          </p:nvSpPr>
          <p:spPr bwMode="gray">
            <a:xfrm>
              <a:off x="5894454" y="2581922"/>
              <a:ext cx="268910" cy="182721"/>
            </a:xfrm>
            <a:custGeom>
              <a:avLst/>
              <a:gdLst>
                <a:gd name="T0" fmla="*/ 75 w 110"/>
                <a:gd name="T1" fmla="*/ 0 h 75"/>
                <a:gd name="T2" fmla="*/ 109 w 110"/>
                <a:gd name="T3" fmla="*/ 24 h 75"/>
                <a:gd name="T4" fmla="*/ 108 w 110"/>
                <a:gd name="T5" fmla="*/ 40 h 75"/>
                <a:gd name="T6" fmla="*/ 89 w 110"/>
                <a:gd name="T7" fmla="*/ 71 h 75"/>
                <a:gd name="T8" fmla="*/ 83 w 110"/>
                <a:gd name="T9" fmla="*/ 74 h 75"/>
                <a:gd name="T10" fmla="*/ 79 w 110"/>
                <a:gd name="T11" fmla="*/ 69 h 75"/>
                <a:gd name="T12" fmla="*/ 80 w 110"/>
                <a:gd name="T13" fmla="*/ 64 h 75"/>
                <a:gd name="T14" fmla="*/ 95 w 110"/>
                <a:gd name="T15" fmla="*/ 41 h 75"/>
                <a:gd name="T16" fmla="*/ 87 w 110"/>
                <a:gd name="T17" fmla="*/ 14 h 75"/>
                <a:gd name="T18" fmla="*/ 59 w 110"/>
                <a:gd name="T19" fmla="*/ 23 h 75"/>
                <a:gd name="T20" fmla="*/ 33 w 110"/>
                <a:gd name="T21" fmla="*/ 52 h 75"/>
                <a:gd name="T22" fmla="*/ 8 w 110"/>
                <a:gd name="T23" fmla="*/ 63 h 75"/>
                <a:gd name="T24" fmla="*/ 1 w 110"/>
                <a:gd name="T25" fmla="*/ 60 h 75"/>
                <a:gd name="T26" fmla="*/ 4 w 110"/>
                <a:gd name="T27" fmla="*/ 53 h 75"/>
                <a:gd name="T28" fmla="*/ 17 w 110"/>
                <a:gd name="T29" fmla="*/ 47 h 75"/>
                <a:gd name="T30" fmla="*/ 40 w 110"/>
                <a:gd name="T31" fmla="*/ 31 h 75"/>
                <a:gd name="T32" fmla="*/ 48 w 110"/>
                <a:gd name="T33" fmla="*/ 19 h 75"/>
                <a:gd name="T34" fmla="*/ 75 w 110"/>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75">
                  <a:moveTo>
                    <a:pt x="75" y="0"/>
                  </a:moveTo>
                  <a:cubicBezTo>
                    <a:pt x="92" y="0"/>
                    <a:pt x="105" y="10"/>
                    <a:pt x="109" y="24"/>
                  </a:cubicBezTo>
                  <a:cubicBezTo>
                    <a:pt x="110" y="29"/>
                    <a:pt x="110" y="35"/>
                    <a:pt x="108" y="40"/>
                  </a:cubicBezTo>
                  <a:cubicBezTo>
                    <a:pt x="104" y="52"/>
                    <a:pt x="97" y="62"/>
                    <a:pt x="89" y="71"/>
                  </a:cubicBezTo>
                  <a:cubicBezTo>
                    <a:pt x="87" y="73"/>
                    <a:pt x="85" y="75"/>
                    <a:pt x="83" y="74"/>
                  </a:cubicBezTo>
                  <a:cubicBezTo>
                    <a:pt x="80" y="73"/>
                    <a:pt x="79" y="71"/>
                    <a:pt x="79" y="69"/>
                  </a:cubicBezTo>
                  <a:cubicBezTo>
                    <a:pt x="79" y="67"/>
                    <a:pt x="79" y="65"/>
                    <a:pt x="80" y="64"/>
                  </a:cubicBezTo>
                  <a:cubicBezTo>
                    <a:pt x="86" y="57"/>
                    <a:pt x="91" y="49"/>
                    <a:pt x="95" y="41"/>
                  </a:cubicBezTo>
                  <a:cubicBezTo>
                    <a:pt x="100" y="29"/>
                    <a:pt x="97" y="19"/>
                    <a:pt x="87" y="14"/>
                  </a:cubicBezTo>
                  <a:cubicBezTo>
                    <a:pt x="76" y="9"/>
                    <a:pt x="64" y="13"/>
                    <a:pt x="59" y="23"/>
                  </a:cubicBezTo>
                  <a:cubicBezTo>
                    <a:pt x="53" y="36"/>
                    <a:pt x="45" y="45"/>
                    <a:pt x="33" y="52"/>
                  </a:cubicBezTo>
                  <a:cubicBezTo>
                    <a:pt x="25" y="57"/>
                    <a:pt x="17" y="61"/>
                    <a:pt x="8" y="63"/>
                  </a:cubicBezTo>
                  <a:cubicBezTo>
                    <a:pt x="5" y="64"/>
                    <a:pt x="2" y="63"/>
                    <a:pt x="1" y="60"/>
                  </a:cubicBezTo>
                  <a:cubicBezTo>
                    <a:pt x="0" y="57"/>
                    <a:pt x="1" y="54"/>
                    <a:pt x="4" y="53"/>
                  </a:cubicBezTo>
                  <a:cubicBezTo>
                    <a:pt x="9" y="51"/>
                    <a:pt x="13" y="49"/>
                    <a:pt x="17" y="47"/>
                  </a:cubicBezTo>
                  <a:cubicBezTo>
                    <a:pt x="26" y="44"/>
                    <a:pt x="34" y="39"/>
                    <a:pt x="40" y="31"/>
                  </a:cubicBezTo>
                  <a:cubicBezTo>
                    <a:pt x="43" y="28"/>
                    <a:pt x="46" y="23"/>
                    <a:pt x="48" y="19"/>
                  </a:cubicBezTo>
                  <a:cubicBezTo>
                    <a:pt x="54" y="7"/>
                    <a:pt x="64" y="1"/>
                    <a:pt x="75"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3" name="Freeform 14"/>
            <p:cNvSpPr>
              <a:spLocks/>
            </p:cNvSpPr>
            <p:nvPr/>
          </p:nvSpPr>
          <p:spPr bwMode="gray">
            <a:xfrm>
              <a:off x="6108203" y="2475048"/>
              <a:ext cx="186169" cy="303385"/>
            </a:xfrm>
            <a:custGeom>
              <a:avLst/>
              <a:gdLst>
                <a:gd name="T0" fmla="*/ 70 w 75"/>
                <a:gd name="T1" fmla="*/ 72 h 123"/>
                <a:gd name="T2" fmla="*/ 67 w 75"/>
                <a:gd name="T3" fmla="*/ 98 h 123"/>
                <a:gd name="T4" fmla="*/ 66 w 75"/>
                <a:gd name="T5" fmla="*/ 102 h 123"/>
                <a:gd name="T6" fmla="*/ 71 w 75"/>
                <a:gd name="T7" fmla="*/ 112 h 123"/>
                <a:gd name="T8" fmla="*/ 75 w 75"/>
                <a:gd name="T9" fmla="*/ 118 h 123"/>
                <a:gd name="T10" fmla="*/ 70 w 75"/>
                <a:gd name="T11" fmla="*/ 123 h 123"/>
                <a:gd name="T12" fmla="*/ 67 w 75"/>
                <a:gd name="T13" fmla="*/ 123 h 123"/>
                <a:gd name="T14" fmla="*/ 55 w 75"/>
                <a:gd name="T15" fmla="*/ 101 h 123"/>
                <a:gd name="T16" fmla="*/ 58 w 75"/>
                <a:gd name="T17" fmla="*/ 79 h 123"/>
                <a:gd name="T18" fmla="*/ 27 w 75"/>
                <a:gd name="T19" fmla="*/ 19 h 123"/>
                <a:gd name="T20" fmla="*/ 6 w 75"/>
                <a:gd name="T21" fmla="*/ 12 h 123"/>
                <a:gd name="T22" fmla="*/ 2 w 75"/>
                <a:gd name="T23" fmla="*/ 3 h 123"/>
                <a:gd name="T24" fmla="*/ 7 w 75"/>
                <a:gd name="T25" fmla="*/ 0 h 123"/>
                <a:gd name="T26" fmla="*/ 61 w 75"/>
                <a:gd name="T27" fmla="*/ 35 h 123"/>
                <a:gd name="T28" fmla="*/ 70 w 75"/>
                <a:gd name="T2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3">
                  <a:moveTo>
                    <a:pt x="70" y="72"/>
                  </a:moveTo>
                  <a:cubicBezTo>
                    <a:pt x="69" y="81"/>
                    <a:pt x="68" y="89"/>
                    <a:pt x="67" y="98"/>
                  </a:cubicBezTo>
                  <a:cubicBezTo>
                    <a:pt x="67" y="99"/>
                    <a:pt x="66" y="100"/>
                    <a:pt x="66" y="102"/>
                  </a:cubicBezTo>
                  <a:cubicBezTo>
                    <a:pt x="66" y="107"/>
                    <a:pt x="67" y="110"/>
                    <a:pt x="71" y="112"/>
                  </a:cubicBezTo>
                  <a:cubicBezTo>
                    <a:pt x="74" y="113"/>
                    <a:pt x="75" y="116"/>
                    <a:pt x="75" y="118"/>
                  </a:cubicBezTo>
                  <a:cubicBezTo>
                    <a:pt x="74" y="121"/>
                    <a:pt x="73" y="123"/>
                    <a:pt x="70" y="123"/>
                  </a:cubicBezTo>
                  <a:cubicBezTo>
                    <a:pt x="69" y="123"/>
                    <a:pt x="68" y="123"/>
                    <a:pt x="67" y="123"/>
                  </a:cubicBezTo>
                  <a:cubicBezTo>
                    <a:pt x="58" y="119"/>
                    <a:pt x="53" y="111"/>
                    <a:pt x="55" y="101"/>
                  </a:cubicBezTo>
                  <a:cubicBezTo>
                    <a:pt x="56" y="94"/>
                    <a:pt x="57" y="87"/>
                    <a:pt x="58" y="79"/>
                  </a:cubicBezTo>
                  <a:cubicBezTo>
                    <a:pt x="60" y="54"/>
                    <a:pt x="52" y="32"/>
                    <a:pt x="27" y="19"/>
                  </a:cubicBezTo>
                  <a:cubicBezTo>
                    <a:pt x="20" y="16"/>
                    <a:pt x="13" y="13"/>
                    <a:pt x="6" y="12"/>
                  </a:cubicBezTo>
                  <a:cubicBezTo>
                    <a:pt x="1" y="11"/>
                    <a:pt x="0" y="7"/>
                    <a:pt x="2" y="3"/>
                  </a:cubicBezTo>
                  <a:cubicBezTo>
                    <a:pt x="3" y="1"/>
                    <a:pt x="5" y="0"/>
                    <a:pt x="7" y="0"/>
                  </a:cubicBezTo>
                  <a:cubicBezTo>
                    <a:pt x="30" y="5"/>
                    <a:pt x="48" y="15"/>
                    <a:pt x="61" y="35"/>
                  </a:cubicBezTo>
                  <a:cubicBezTo>
                    <a:pt x="67" y="45"/>
                    <a:pt x="70" y="58"/>
                    <a:pt x="70" y="7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4" name="Freeform 14"/>
            <p:cNvSpPr>
              <a:spLocks/>
            </p:cNvSpPr>
            <p:nvPr/>
          </p:nvSpPr>
          <p:spPr bwMode="gray">
            <a:xfrm>
              <a:off x="5973749" y="2523314"/>
              <a:ext cx="237883" cy="93085"/>
            </a:xfrm>
            <a:custGeom>
              <a:avLst/>
              <a:gdLst>
                <a:gd name="T0" fmla="*/ 46 w 96"/>
                <a:gd name="T1" fmla="*/ 0 h 37"/>
                <a:gd name="T2" fmla="*/ 94 w 96"/>
                <a:gd name="T3" fmla="*/ 26 h 37"/>
                <a:gd name="T4" fmla="*/ 93 w 96"/>
                <a:gd name="T5" fmla="*/ 35 h 37"/>
                <a:gd name="T6" fmla="*/ 84 w 96"/>
                <a:gd name="T7" fmla="*/ 33 h 37"/>
                <a:gd name="T8" fmla="*/ 52 w 96"/>
                <a:gd name="T9" fmla="*/ 13 h 37"/>
                <a:gd name="T10" fmla="*/ 13 w 96"/>
                <a:gd name="T11" fmla="*/ 25 h 37"/>
                <a:gd name="T12" fmla="*/ 10 w 96"/>
                <a:gd name="T13" fmla="*/ 28 h 37"/>
                <a:gd name="T14" fmla="*/ 2 w 96"/>
                <a:gd name="T15" fmla="*/ 28 h 37"/>
                <a:gd name="T16" fmla="*/ 2 w 96"/>
                <a:gd name="T17" fmla="*/ 20 h 37"/>
                <a:gd name="T18" fmla="*/ 17 w 96"/>
                <a:gd name="T19" fmla="*/ 8 h 37"/>
                <a:gd name="T20" fmla="*/ 46 w 9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7">
                  <a:moveTo>
                    <a:pt x="46" y="0"/>
                  </a:moveTo>
                  <a:cubicBezTo>
                    <a:pt x="66" y="1"/>
                    <a:pt x="83" y="9"/>
                    <a:pt x="94" y="26"/>
                  </a:cubicBezTo>
                  <a:cubicBezTo>
                    <a:pt x="96" y="30"/>
                    <a:pt x="96" y="33"/>
                    <a:pt x="93" y="35"/>
                  </a:cubicBezTo>
                  <a:cubicBezTo>
                    <a:pt x="90" y="37"/>
                    <a:pt x="87" y="36"/>
                    <a:pt x="84" y="33"/>
                  </a:cubicBezTo>
                  <a:cubicBezTo>
                    <a:pt x="77" y="21"/>
                    <a:pt x="66" y="14"/>
                    <a:pt x="52" y="13"/>
                  </a:cubicBezTo>
                  <a:cubicBezTo>
                    <a:pt x="37" y="11"/>
                    <a:pt x="24" y="15"/>
                    <a:pt x="13" y="25"/>
                  </a:cubicBezTo>
                  <a:cubicBezTo>
                    <a:pt x="12" y="26"/>
                    <a:pt x="11" y="27"/>
                    <a:pt x="10" y="28"/>
                  </a:cubicBezTo>
                  <a:cubicBezTo>
                    <a:pt x="8" y="31"/>
                    <a:pt x="4" y="31"/>
                    <a:pt x="2" y="28"/>
                  </a:cubicBezTo>
                  <a:cubicBezTo>
                    <a:pt x="0" y="26"/>
                    <a:pt x="0" y="23"/>
                    <a:pt x="2" y="20"/>
                  </a:cubicBezTo>
                  <a:cubicBezTo>
                    <a:pt x="6" y="15"/>
                    <a:pt x="12" y="11"/>
                    <a:pt x="17" y="8"/>
                  </a:cubicBezTo>
                  <a:cubicBezTo>
                    <a:pt x="26" y="3"/>
                    <a:pt x="36" y="0"/>
                    <a:pt x="46"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5" name="Freeform 14"/>
            <p:cNvSpPr>
              <a:spLocks/>
            </p:cNvSpPr>
            <p:nvPr/>
          </p:nvSpPr>
          <p:spPr bwMode="gray">
            <a:xfrm>
              <a:off x="5897902" y="2640531"/>
              <a:ext cx="203407" cy="158588"/>
            </a:xfrm>
            <a:custGeom>
              <a:avLst/>
              <a:gdLst>
                <a:gd name="T0" fmla="*/ 7 w 83"/>
                <a:gd name="T1" fmla="*/ 64 h 64"/>
                <a:gd name="T2" fmla="*/ 1 w 83"/>
                <a:gd name="T3" fmla="*/ 59 h 64"/>
                <a:gd name="T4" fmla="*/ 6 w 83"/>
                <a:gd name="T5" fmla="*/ 52 h 64"/>
                <a:gd name="T6" fmla="*/ 27 w 83"/>
                <a:gd name="T7" fmla="*/ 45 h 64"/>
                <a:gd name="T8" fmla="*/ 66 w 83"/>
                <a:gd name="T9" fmla="*/ 13 h 64"/>
                <a:gd name="T10" fmla="*/ 70 w 83"/>
                <a:gd name="T11" fmla="*/ 5 h 64"/>
                <a:gd name="T12" fmla="*/ 79 w 83"/>
                <a:gd name="T13" fmla="*/ 1 h 64"/>
                <a:gd name="T14" fmla="*/ 81 w 83"/>
                <a:gd name="T15" fmla="*/ 10 h 64"/>
                <a:gd name="T16" fmla="*/ 41 w 83"/>
                <a:gd name="T17" fmla="*/ 51 h 64"/>
                <a:gd name="T18" fmla="*/ 9 w 83"/>
                <a:gd name="T19" fmla="*/ 63 h 64"/>
                <a:gd name="T20" fmla="*/ 7 w 8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7" y="64"/>
                  </a:moveTo>
                  <a:cubicBezTo>
                    <a:pt x="4" y="63"/>
                    <a:pt x="1" y="61"/>
                    <a:pt x="1" y="59"/>
                  </a:cubicBezTo>
                  <a:cubicBezTo>
                    <a:pt x="0" y="56"/>
                    <a:pt x="2" y="53"/>
                    <a:pt x="6" y="52"/>
                  </a:cubicBezTo>
                  <a:cubicBezTo>
                    <a:pt x="13" y="50"/>
                    <a:pt x="20" y="48"/>
                    <a:pt x="27" y="45"/>
                  </a:cubicBezTo>
                  <a:cubicBezTo>
                    <a:pt x="43" y="38"/>
                    <a:pt x="56" y="28"/>
                    <a:pt x="66" y="13"/>
                  </a:cubicBezTo>
                  <a:cubicBezTo>
                    <a:pt x="68" y="10"/>
                    <a:pt x="69" y="7"/>
                    <a:pt x="70" y="5"/>
                  </a:cubicBezTo>
                  <a:cubicBezTo>
                    <a:pt x="72" y="1"/>
                    <a:pt x="76" y="0"/>
                    <a:pt x="79" y="1"/>
                  </a:cubicBezTo>
                  <a:cubicBezTo>
                    <a:pt x="82" y="3"/>
                    <a:pt x="83" y="6"/>
                    <a:pt x="81" y="10"/>
                  </a:cubicBezTo>
                  <a:cubicBezTo>
                    <a:pt x="73" y="28"/>
                    <a:pt x="58" y="41"/>
                    <a:pt x="41" y="51"/>
                  </a:cubicBezTo>
                  <a:cubicBezTo>
                    <a:pt x="31" y="57"/>
                    <a:pt x="20" y="60"/>
                    <a:pt x="9" y="63"/>
                  </a:cubicBezTo>
                  <a:cubicBezTo>
                    <a:pt x="8" y="63"/>
                    <a:pt x="7" y="63"/>
                    <a:pt x="7" y="6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6" name="Freeform 14"/>
            <p:cNvSpPr>
              <a:spLocks/>
            </p:cNvSpPr>
            <p:nvPr/>
          </p:nvSpPr>
          <p:spPr bwMode="gray">
            <a:xfrm>
              <a:off x="5939273" y="2826699"/>
              <a:ext cx="213749" cy="89637"/>
            </a:xfrm>
            <a:custGeom>
              <a:avLst/>
              <a:gdLst>
                <a:gd name="T0" fmla="*/ 79 w 87"/>
                <a:gd name="T1" fmla="*/ 24 h 37"/>
                <a:gd name="T2" fmla="*/ 76 w 87"/>
                <a:gd name="T3" fmla="*/ 22 h 37"/>
                <a:gd name="T4" fmla="*/ 68 w 87"/>
                <a:gd name="T5" fmla="*/ 16 h 37"/>
                <a:gd name="T6" fmla="*/ 58 w 87"/>
                <a:gd name="T7" fmla="*/ 16 h 37"/>
                <a:gd name="T8" fmla="*/ 26 w 87"/>
                <a:gd name="T9" fmla="*/ 31 h 37"/>
                <a:gd name="T10" fmla="*/ 9 w 87"/>
                <a:gd name="T11" fmla="*/ 36 h 37"/>
                <a:gd name="T12" fmla="*/ 1 w 87"/>
                <a:gd name="T13" fmla="*/ 33 h 37"/>
                <a:gd name="T14" fmla="*/ 5 w 87"/>
                <a:gd name="T15" fmla="*/ 25 h 37"/>
                <a:gd name="T16" fmla="*/ 37 w 87"/>
                <a:gd name="T17" fmla="*/ 13 h 37"/>
                <a:gd name="T18" fmla="*/ 57 w 87"/>
                <a:gd name="T19" fmla="*/ 3 h 37"/>
                <a:gd name="T20" fmla="*/ 72 w 87"/>
                <a:gd name="T21" fmla="*/ 4 h 37"/>
                <a:gd name="T22" fmla="*/ 83 w 87"/>
                <a:gd name="T23" fmla="*/ 13 h 37"/>
                <a:gd name="T24" fmla="*/ 86 w 87"/>
                <a:gd name="T25" fmla="*/ 20 h 37"/>
                <a:gd name="T26" fmla="*/ 79 w 87"/>
                <a:gd name="T2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37">
                  <a:moveTo>
                    <a:pt x="79" y="24"/>
                  </a:moveTo>
                  <a:cubicBezTo>
                    <a:pt x="79" y="23"/>
                    <a:pt x="77" y="23"/>
                    <a:pt x="76" y="22"/>
                  </a:cubicBezTo>
                  <a:cubicBezTo>
                    <a:pt x="73" y="20"/>
                    <a:pt x="71" y="18"/>
                    <a:pt x="68" y="16"/>
                  </a:cubicBezTo>
                  <a:cubicBezTo>
                    <a:pt x="65" y="14"/>
                    <a:pt x="61" y="14"/>
                    <a:pt x="58" y="16"/>
                  </a:cubicBezTo>
                  <a:cubicBezTo>
                    <a:pt x="48" y="21"/>
                    <a:pt x="37" y="27"/>
                    <a:pt x="26" y="31"/>
                  </a:cubicBezTo>
                  <a:cubicBezTo>
                    <a:pt x="20" y="33"/>
                    <a:pt x="14" y="34"/>
                    <a:pt x="9" y="36"/>
                  </a:cubicBezTo>
                  <a:cubicBezTo>
                    <a:pt x="5" y="37"/>
                    <a:pt x="2" y="36"/>
                    <a:pt x="1" y="33"/>
                  </a:cubicBezTo>
                  <a:cubicBezTo>
                    <a:pt x="0" y="30"/>
                    <a:pt x="2" y="26"/>
                    <a:pt x="5" y="25"/>
                  </a:cubicBezTo>
                  <a:cubicBezTo>
                    <a:pt x="16" y="21"/>
                    <a:pt x="27" y="17"/>
                    <a:pt x="37" y="13"/>
                  </a:cubicBezTo>
                  <a:cubicBezTo>
                    <a:pt x="44" y="10"/>
                    <a:pt x="51" y="6"/>
                    <a:pt x="57" y="3"/>
                  </a:cubicBezTo>
                  <a:cubicBezTo>
                    <a:pt x="62" y="0"/>
                    <a:pt x="67" y="0"/>
                    <a:pt x="72" y="4"/>
                  </a:cubicBezTo>
                  <a:cubicBezTo>
                    <a:pt x="75" y="7"/>
                    <a:pt x="79" y="10"/>
                    <a:pt x="83" y="13"/>
                  </a:cubicBezTo>
                  <a:cubicBezTo>
                    <a:pt x="86" y="14"/>
                    <a:pt x="87" y="17"/>
                    <a:pt x="86" y="20"/>
                  </a:cubicBezTo>
                  <a:cubicBezTo>
                    <a:pt x="85" y="22"/>
                    <a:pt x="83" y="23"/>
                    <a:pt x="79" y="2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7" name="Freeform 14"/>
            <p:cNvSpPr>
              <a:spLocks/>
            </p:cNvSpPr>
            <p:nvPr/>
          </p:nvSpPr>
          <p:spPr bwMode="gray">
            <a:xfrm>
              <a:off x="6187498" y="2637083"/>
              <a:ext cx="96532" cy="193063"/>
            </a:xfrm>
            <a:custGeom>
              <a:avLst/>
              <a:gdLst>
                <a:gd name="T0" fmla="*/ 0 w 40"/>
                <a:gd name="T1" fmla="*/ 38 h 79"/>
                <a:gd name="T2" fmla="*/ 3 w 40"/>
                <a:gd name="T3" fmla="*/ 19 h 79"/>
                <a:gd name="T4" fmla="*/ 4 w 40"/>
                <a:gd name="T5" fmla="*/ 6 h 79"/>
                <a:gd name="T6" fmla="*/ 8 w 40"/>
                <a:gd name="T7" fmla="*/ 0 h 79"/>
                <a:gd name="T8" fmla="*/ 15 w 40"/>
                <a:gd name="T9" fmla="*/ 3 h 79"/>
                <a:gd name="T10" fmla="*/ 15 w 40"/>
                <a:gd name="T11" fmla="*/ 7 h 79"/>
                <a:gd name="T12" fmla="*/ 13 w 40"/>
                <a:gd name="T13" fmla="*/ 30 h 79"/>
                <a:gd name="T14" fmla="*/ 12 w 40"/>
                <a:gd name="T15" fmla="*/ 43 h 79"/>
                <a:gd name="T16" fmla="*/ 20 w 40"/>
                <a:gd name="T17" fmla="*/ 59 h 79"/>
                <a:gd name="T18" fmla="*/ 35 w 40"/>
                <a:gd name="T19" fmla="*/ 66 h 79"/>
                <a:gd name="T20" fmla="*/ 40 w 40"/>
                <a:gd name="T21" fmla="*/ 73 h 79"/>
                <a:gd name="T22" fmla="*/ 34 w 40"/>
                <a:gd name="T23" fmla="*/ 78 h 79"/>
                <a:gd name="T24" fmla="*/ 8 w 40"/>
                <a:gd name="T25" fmla="*/ 64 h 79"/>
                <a:gd name="T26" fmla="*/ 0 w 40"/>
                <a:gd name="T27"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79">
                  <a:moveTo>
                    <a:pt x="0" y="38"/>
                  </a:moveTo>
                  <a:cubicBezTo>
                    <a:pt x="1" y="34"/>
                    <a:pt x="2" y="27"/>
                    <a:pt x="3" y="19"/>
                  </a:cubicBezTo>
                  <a:cubicBezTo>
                    <a:pt x="3" y="15"/>
                    <a:pt x="4" y="10"/>
                    <a:pt x="4" y="6"/>
                  </a:cubicBezTo>
                  <a:cubicBezTo>
                    <a:pt x="4" y="3"/>
                    <a:pt x="6" y="1"/>
                    <a:pt x="8" y="0"/>
                  </a:cubicBezTo>
                  <a:cubicBezTo>
                    <a:pt x="11" y="0"/>
                    <a:pt x="13" y="1"/>
                    <a:pt x="15" y="3"/>
                  </a:cubicBezTo>
                  <a:cubicBezTo>
                    <a:pt x="15" y="4"/>
                    <a:pt x="16" y="6"/>
                    <a:pt x="15" y="7"/>
                  </a:cubicBezTo>
                  <a:cubicBezTo>
                    <a:pt x="15" y="15"/>
                    <a:pt x="14" y="22"/>
                    <a:pt x="13" y="30"/>
                  </a:cubicBezTo>
                  <a:cubicBezTo>
                    <a:pt x="13" y="34"/>
                    <a:pt x="12" y="39"/>
                    <a:pt x="12" y="43"/>
                  </a:cubicBezTo>
                  <a:cubicBezTo>
                    <a:pt x="11" y="50"/>
                    <a:pt x="14" y="56"/>
                    <a:pt x="20" y="59"/>
                  </a:cubicBezTo>
                  <a:cubicBezTo>
                    <a:pt x="25" y="62"/>
                    <a:pt x="30" y="64"/>
                    <a:pt x="35" y="66"/>
                  </a:cubicBezTo>
                  <a:cubicBezTo>
                    <a:pt x="39" y="68"/>
                    <a:pt x="40" y="70"/>
                    <a:pt x="40" y="73"/>
                  </a:cubicBezTo>
                  <a:cubicBezTo>
                    <a:pt x="40" y="76"/>
                    <a:pt x="37" y="79"/>
                    <a:pt x="34" y="78"/>
                  </a:cubicBezTo>
                  <a:cubicBezTo>
                    <a:pt x="24" y="75"/>
                    <a:pt x="15" y="72"/>
                    <a:pt x="8" y="64"/>
                  </a:cubicBezTo>
                  <a:cubicBezTo>
                    <a:pt x="2" y="58"/>
                    <a:pt x="0" y="51"/>
                    <a:pt x="0" y="38"/>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8" name="Freeform 14"/>
            <p:cNvSpPr>
              <a:spLocks/>
            </p:cNvSpPr>
            <p:nvPr/>
          </p:nvSpPr>
          <p:spPr bwMode="gray">
            <a:xfrm>
              <a:off x="5911692" y="2471600"/>
              <a:ext cx="172379" cy="113770"/>
            </a:xfrm>
            <a:custGeom>
              <a:avLst/>
              <a:gdLst>
                <a:gd name="T0" fmla="*/ 70 w 70"/>
                <a:gd name="T1" fmla="*/ 5 h 46"/>
                <a:gd name="T2" fmla="*/ 64 w 70"/>
                <a:gd name="T3" fmla="*/ 11 h 46"/>
                <a:gd name="T4" fmla="*/ 45 w 70"/>
                <a:gd name="T5" fmla="*/ 15 h 46"/>
                <a:gd name="T6" fmla="*/ 13 w 70"/>
                <a:gd name="T7" fmla="*/ 40 h 46"/>
                <a:gd name="T8" fmla="*/ 10 w 70"/>
                <a:gd name="T9" fmla="*/ 44 h 46"/>
                <a:gd name="T10" fmla="*/ 3 w 70"/>
                <a:gd name="T11" fmla="*/ 45 h 46"/>
                <a:gd name="T12" fmla="*/ 1 w 70"/>
                <a:gd name="T13" fmla="*/ 39 h 46"/>
                <a:gd name="T14" fmla="*/ 11 w 70"/>
                <a:gd name="T15" fmla="*/ 24 h 46"/>
                <a:gd name="T16" fmla="*/ 60 w 70"/>
                <a:gd name="T17" fmla="*/ 0 h 46"/>
                <a:gd name="T18" fmla="*/ 65 w 70"/>
                <a:gd name="T19" fmla="*/ 0 h 46"/>
                <a:gd name="T20" fmla="*/ 70 w 70"/>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46">
                  <a:moveTo>
                    <a:pt x="70" y="5"/>
                  </a:moveTo>
                  <a:cubicBezTo>
                    <a:pt x="70" y="8"/>
                    <a:pt x="68" y="11"/>
                    <a:pt x="64" y="11"/>
                  </a:cubicBezTo>
                  <a:cubicBezTo>
                    <a:pt x="58" y="12"/>
                    <a:pt x="52" y="13"/>
                    <a:pt x="45" y="15"/>
                  </a:cubicBezTo>
                  <a:cubicBezTo>
                    <a:pt x="32" y="19"/>
                    <a:pt x="21" y="28"/>
                    <a:pt x="13" y="40"/>
                  </a:cubicBezTo>
                  <a:cubicBezTo>
                    <a:pt x="12" y="41"/>
                    <a:pt x="11" y="43"/>
                    <a:pt x="10" y="44"/>
                  </a:cubicBezTo>
                  <a:cubicBezTo>
                    <a:pt x="8" y="46"/>
                    <a:pt x="5" y="46"/>
                    <a:pt x="3" y="45"/>
                  </a:cubicBezTo>
                  <a:cubicBezTo>
                    <a:pt x="1" y="44"/>
                    <a:pt x="0" y="42"/>
                    <a:pt x="1" y="39"/>
                  </a:cubicBezTo>
                  <a:cubicBezTo>
                    <a:pt x="3" y="33"/>
                    <a:pt x="6" y="28"/>
                    <a:pt x="11" y="24"/>
                  </a:cubicBezTo>
                  <a:cubicBezTo>
                    <a:pt x="24" y="9"/>
                    <a:pt x="41" y="2"/>
                    <a:pt x="60" y="0"/>
                  </a:cubicBezTo>
                  <a:cubicBezTo>
                    <a:pt x="62" y="0"/>
                    <a:pt x="63" y="0"/>
                    <a:pt x="65" y="0"/>
                  </a:cubicBezTo>
                  <a:cubicBezTo>
                    <a:pt x="68" y="0"/>
                    <a:pt x="70" y="2"/>
                    <a:pt x="70" y="5"/>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9" name="Freeform 14"/>
            <p:cNvSpPr>
              <a:spLocks/>
            </p:cNvSpPr>
            <p:nvPr/>
          </p:nvSpPr>
          <p:spPr bwMode="gray">
            <a:xfrm>
              <a:off x="5915140" y="2771538"/>
              <a:ext cx="162036" cy="89637"/>
            </a:xfrm>
            <a:custGeom>
              <a:avLst/>
              <a:gdLst>
                <a:gd name="T0" fmla="*/ 6 w 66"/>
                <a:gd name="T1" fmla="*/ 37 h 37"/>
                <a:gd name="T2" fmla="*/ 0 w 66"/>
                <a:gd name="T3" fmla="*/ 32 h 37"/>
                <a:gd name="T4" fmla="*/ 4 w 66"/>
                <a:gd name="T5" fmla="*/ 25 h 37"/>
                <a:gd name="T6" fmla="*/ 14 w 66"/>
                <a:gd name="T7" fmla="*/ 22 h 37"/>
                <a:gd name="T8" fmla="*/ 54 w 66"/>
                <a:gd name="T9" fmla="*/ 2 h 37"/>
                <a:gd name="T10" fmla="*/ 61 w 66"/>
                <a:gd name="T11" fmla="*/ 1 h 37"/>
                <a:gd name="T12" fmla="*/ 62 w 66"/>
                <a:gd name="T13" fmla="*/ 11 h 37"/>
                <a:gd name="T14" fmla="*/ 44 w 66"/>
                <a:gd name="T15" fmla="*/ 22 h 37"/>
                <a:gd name="T16" fmla="*/ 8 w 66"/>
                <a:gd name="T17" fmla="*/ 36 h 37"/>
                <a:gd name="T18" fmla="*/ 6 w 66"/>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7">
                  <a:moveTo>
                    <a:pt x="6" y="37"/>
                  </a:moveTo>
                  <a:cubicBezTo>
                    <a:pt x="3" y="37"/>
                    <a:pt x="0" y="34"/>
                    <a:pt x="0" y="32"/>
                  </a:cubicBezTo>
                  <a:cubicBezTo>
                    <a:pt x="0" y="29"/>
                    <a:pt x="1" y="26"/>
                    <a:pt x="4" y="25"/>
                  </a:cubicBezTo>
                  <a:cubicBezTo>
                    <a:pt x="7" y="24"/>
                    <a:pt x="11" y="23"/>
                    <a:pt x="14" y="22"/>
                  </a:cubicBezTo>
                  <a:cubicBezTo>
                    <a:pt x="28" y="18"/>
                    <a:pt x="42" y="11"/>
                    <a:pt x="54" y="2"/>
                  </a:cubicBezTo>
                  <a:cubicBezTo>
                    <a:pt x="56" y="1"/>
                    <a:pt x="59" y="0"/>
                    <a:pt x="61" y="1"/>
                  </a:cubicBezTo>
                  <a:cubicBezTo>
                    <a:pt x="65" y="3"/>
                    <a:pt x="66" y="8"/>
                    <a:pt x="62" y="11"/>
                  </a:cubicBezTo>
                  <a:cubicBezTo>
                    <a:pt x="56" y="15"/>
                    <a:pt x="50" y="19"/>
                    <a:pt x="44" y="22"/>
                  </a:cubicBezTo>
                  <a:cubicBezTo>
                    <a:pt x="33" y="29"/>
                    <a:pt x="21" y="33"/>
                    <a:pt x="8" y="36"/>
                  </a:cubicBezTo>
                  <a:cubicBezTo>
                    <a:pt x="7" y="36"/>
                    <a:pt x="7" y="37"/>
                    <a:pt x="6"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0" name="Freeform 14"/>
            <p:cNvSpPr>
              <a:spLocks/>
            </p:cNvSpPr>
            <p:nvPr/>
          </p:nvSpPr>
          <p:spPr bwMode="gray">
            <a:xfrm>
              <a:off x="6049596" y="2895650"/>
              <a:ext cx="155142" cy="82741"/>
            </a:xfrm>
            <a:custGeom>
              <a:avLst/>
              <a:gdLst>
                <a:gd name="T0" fmla="*/ 16 w 63"/>
                <a:gd name="T1" fmla="*/ 13 h 33"/>
                <a:gd name="T2" fmla="*/ 9 w 63"/>
                <a:gd name="T3" fmla="*/ 16 h 33"/>
                <a:gd name="T4" fmla="*/ 2 w 63"/>
                <a:gd name="T5" fmla="*/ 15 h 33"/>
                <a:gd name="T6" fmla="*/ 1 w 63"/>
                <a:gd name="T7" fmla="*/ 8 h 33"/>
                <a:gd name="T8" fmla="*/ 3 w 63"/>
                <a:gd name="T9" fmla="*/ 6 h 33"/>
                <a:gd name="T10" fmla="*/ 4 w 63"/>
                <a:gd name="T11" fmla="*/ 5 h 33"/>
                <a:gd name="T12" fmla="*/ 29 w 63"/>
                <a:gd name="T13" fmla="*/ 5 h 33"/>
                <a:gd name="T14" fmla="*/ 58 w 63"/>
                <a:gd name="T15" fmla="*/ 20 h 33"/>
                <a:gd name="T16" fmla="*/ 63 w 63"/>
                <a:gd name="T17" fmla="*/ 26 h 33"/>
                <a:gd name="T18" fmla="*/ 55 w 63"/>
                <a:gd name="T19" fmla="*/ 31 h 33"/>
                <a:gd name="T20" fmla="*/ 24 w 63"/>
                <a:gd name="T21" fmla="*/ 16 h 33"/>
                <a:gd name="T22" fmla="*/ 16 w 63"/>
                <a:gd name="T23"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33">
                  <a:moveTo>
                    <a:pt x="16" y="13"/>
                  </a:moveTo>
                  <a:cubicBezTo>
                    <a:pt x="14" y="14"/>
                    <a:pt x="11" y="15"/>
                    <a:pt x="9" y="16"/>
                  </a:cubicBezTo>
                  <a:cubicBezTo>
                    <a:pt x="6" y="17"/>
                    <a:pt x="3" y="17"/>
                    <a:pt x="2" y="15"/>
                  </a:cubicBezTo>
                  <a:cubicBezTo>
                    <a:pt x="0" y="13"/>
                    <a:pt x="0" y="10"/>
                    <a:pt x="1" y="8"/>
                  </a:cubicBezTo>
                  <a:cubicBezTo>
                    <a:pt x="2" y="7"/>
                    <a:pt x="2" y="7"/>
                    <a:pt x="3" y="6"/>
                  </a:cubicBezTo>
                  <a:cubicBezTo>
                    <a:pt x="3" y="6"/>
                    <a:pt x="4" y="6"/>
                    <a:pt x="4" y="5"/>
                  </a:cubicBezTo>
                  <a:cubicBezTo>
                    <a:pt x="12" y="0"/>
                    <a:pt x="20" y="0"/>
                    <a:pt x="29" y="5"/>
                  </a:cubicBezTo>
                  <a:cubicBezTo>
                    <a:pt x="38" y="11"/>
                    <a:pt x="48" y="15"/>
                    <a:pt x="58" y="20"/>
                  </a:cubicBezTo>
                  <a:cubicBezTo>
                    <a:pt x="62" y="21"/>
                    <a:pt x="63" y="23"/>
                    <a:pt x="63" y="26"/>
                  </a:cubicBezTo>
                  <a:cubicBezTo>
                    <a:pt x="63" y="30"/>
                    <a:pt x="59" y="33"/>
                    <a:pt x="55" y="31"/>
                  </a:cubicBezTo>
                  <a:cubicBezTo>
                    <a:pt x="44" y="26"/>
                    <a:pt x="34" y="21"/>
                    <a:pt x="24" y="16"/>
                  </a:cubicBezTo>
                  <a:cubicBezTo>
                    <a:pt x="21" y="15"/>
                    <a:pt x="19" y="14"/>
                    <a:pt x="16" y="13"/>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1" name="Freeform 14"/>
            <p:cNvSpPr>
              <a:spLocks/>
            </p:cNvSpPr>
            <p:nvPr/>
          </p:nvSpPr>
          <p:spPr bwMode="gray">
            <a:xfrm>
              <a:off x="6125441" y="2774985"/>
              <a:ext cx="141352" cy="106875"/>
            </a:xfrm>
            <a:custGeom>
              <a:avLst/>
              <a:gdLst>
                <a:gd name="T0" fmla="*/ 57 w 57"/>
                <a:gd name="T1" fmla="*/ 37 h 44"/>
                <a:gd name="T2" fmla="*/ 50 w 57"/>
                <a:gd name="T3" fmla="*/ 43 h 44"/>
                <a:gd name="T4" fmla="*/ 6 w 57"/>
                <a:gd name="T5" fmla="*/ 15 h 44"/>
                <a:gd name="T6" fmla="*/ 2 w 57"/>
                <a:gd name="T7" fmla="*/ 10 h 44"/>
                <a:gd name="T8" fmla="*/ 4 w 57"/>
                <a:gd name="T9" fmla="*/ 1 h 44"/>
                <a:gd name="T10" fmla="*/ 11 w 57"/>
                <a:gd name="T11" fmla="*/ 3 h 44"/>
                <a:gd name="T12" fmla="*/ 24 w 57"/>
                <a:gd name="T13" fmla="*/ 17 h 44"/>
                <a:gd name="T14" fmla="*/ 53 w 57"/>
                <a:gd name="T15" fmla="*/ 32 h 44"/>
                <a:gd name="T16" fmla="*/ 57 w 57"/>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4">
                  <a:moveTo>
                    <a:pt x="57" y="37"/>
                  </a:moveTo>
                  <a:cubicBezTo>
                    <a:pt x="57" y="41"/>
                    <a:pt x="53" y="44"/>
                    <a:pt x="50" y="43"/>
                  </a:cubicBezTo>
                  <a:cubicBezTo>
                    <a:pt x="33" y="37"/>
                    <a:pt x="17" y="30"/>
                    <a:pt x="6" y="15"/>
                  </a:cubicBezTo>
                  <a:cubicBezTo>
                    <a:pt x="4" y="14"/>
                    <a:pt x="3" y="12"/>
                    <a:pt x="2" y="10"/>
                  </a:cubicBezTo>
                  <a:cubicBezTo>
                    <a:pt x="0" y="7"/>
                    <a:pt x="1" y="3"/>
                    <a:pt x="4" y="1"/>
                  </a:cubicBezTo>
                  <a:cubicBezTo>
                    <a:pt x="6" y="0"/>
                    <a:pt x="10" y="0"/>
                    <a:pt x="11" y="3"/>
                  </a:cubicBezTo>
                  <a:cubicBezTo>
                    <a:pt x="15" y="9"/>
                    <a:pt x="19" y="13"/>
                    <a:pt x="24" y="17"/>
                  </a:cubicBezTo>
                  <a:cubicBezTo>
                    <a:pt x="33" y="24"/>
                    <a:pt x="43" y="28"/>
                    <a:pt x="53" y="32"/>
                  </a:cubicBezTo>
                  <a:cubicBezTo>
                    <a:pt x="56" y="33"/>
                    <a:pt x="57" y="35"/>
                    <a:pt x="57"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2" name="Freeform 14"/>
            <p:cNvSpPr>
              <a:spLocks/>
            </p:cNvSpPr>
            <p:nvPr/>
          </p:nvSpPr>
          <p:spPr bwMode="gray">
            <a:xfrm>
              <a:off x="6035806" y="2961154"/>
              <a:ext cx="113771" cy="51714"/>
            </a:xfrm>
            <a:custGeom>
              <a:avLst/>
              <a:gdLst>
                <a:gd name="T0" fmla="*/ 22 w 46"/>
                <a:gd name="T1" fmla="*/ 0 h 20"/>
                <a:gd name="T2" fmla="*/ 28 w 46"/>
                <a:gd name="T3" fmla="*/ 1 h 20"/>
                <a:gd name="T4" fmla="*/ 42 w 46"/>
                <a:gd name="T5" fmla="*/ 8 h 20"/>
                <a:gd name="T6" fmla="*/ 45 w 46"/>
                <a:gd name="T7" fmla="*/ 15 h 20"/>
                <a:gd name="T8" fmla="*/ 37 w 46"/>
                <a:gd name="T9" fmla="*/ 18 h 20"/>
                <a:gd name="T10" fmla="*/ 28 w 46"/>
                <a:gd name="T11" fmla="*/ 14 h 20"/>
                <a:gd name="T12" fmla="*/ 16 w 46"/>
                <a:gd name="T13" fmla="*/ 14 h 20"/>
                <a:gd name="T14" fmla="*/ 10 w 46"/>
                <a:gd name="T15" fmla="*/ 17 h 20"/>
                <a:gd name="T16" fmla="*/ 1 w 46"/>
                <a:gd name="T17" fmla="*/ 15 h 20"/>
                <a:gd name="T18" fmla="*/ 5 w 46"/>
                <a:gd name="T19" fmla="*/ 7 h 20"/>
                <a:gd name="T20" fmla="*/ 18 w 46"/>
                <a:gd name="T21" fmla="*/ 1 h 20"/>
                <a:gd name="T22" fmla="*/ 22 w 4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0">
                  <a:moveTo>
                    <a:pt x="22" y="0"/>
                  </a:moveTo>
                  <a:cubicBezTo>
                    <a:pt x="24" y="0"/>
                    <a:pt x="26" y="1"/>
                    <a:pt x="28" y="1"/>
                  </a:cubicBezTo>
                  <a:cubicBezTo>
                    <a:pt x="33" y="3"/>
                    <a:pt x="37" y="6"/>
                    <a:pt x="42" y="8"/>
                  </a:cubicBezTo>
                  <a:cubicBezTo>
                    <a:pt x="45" y="9"/>
                    <a:pt x="46" y="12"/>
                    <a:pt x="45" y="15"/>
                  </a:cubicBezTo>
                  <a:cubicBezTo>
                    <a:pt x="44" y="18"/>
                    <a:pt x="40" y="20"/>
                    <a:pt x="37" y="18"/>
                  </a:cubicBezTo>
                  <a:cubicBezTo>
                    <a:pt x="34" y="17"/>
                    <a:pt x="31" y="16"/>
                    <a:pt x="28" y="14"/>
                  </a:cubicBezTo>
                  <a:cubicBezTo>
                    <a:pt x="24" y="12"/>
                    <a:pt x="20" y="12"/>
                    <a:pt x="16" y="14"/>
                  </a:cubicBezTo>
                  <a:cubicBezTo>
                    <a:pt x="14" y="15"/>
                    <a:pt x="12" y="16"/>
                    <a:pt x="10" y="17"/>
                  </a:cubicBezTo>
                  <a:cubicBezTo>
                    <a:pt x="7" y="19"/>
                    <a:pt x="3" y="18"/>
                    <a:pt x="1" y="15"/>
                  </a:cubicBezTo>
                  <a:cubicBezTo>
                    <a:pt x="0" y="11"/>
                    <a:pt x="1" y="9"/>
                    <a:pt x="5" y="7"/>
                  </a:cubicBezTo>
                  <a:cubicBezTo>
                    <a:pt x="9" y="5"/>
                    <a:pt x="13" y="3"/>
                    <a:pt x="18" y="1"/>
                  </a:cubicBezTo>
                  <a:cubicBezTo>
                    <a:pt x="19" y="0"/>
                    <a:pt x="21" y="0"/>
                    <a:pt x="22"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3" name="Freeform 14"/>
            <p:cNvSpPr>
              <a:spLocks/>
            </p:cNvSpPr>
            <p:nvPr/>
          </p:nvSpPr>
          <p:spPr bwMode="gray">
            <a:xfrm>
              <a:off x="5897902" y="2612950"/>
              <a:ext cx="75847" cy="62057"/>
            </a:xfrm>
            <a:custGeom>
              <a:avLst/>
              <a:gdLst>
                <a:gd name="T0" fmla="*/ 0 w 31"/>
                <a:gd name="T1" fmla="*/ 20 h 26"/>
                <a:gd name="T2" fmla="*/ 4 w 31"/>
                <a:gd name="T3" fmla="*/ 14 h 26"/>
                <a:gd name="T4" fmla="*/ 14 w 31"/>
                <a:gd name="T5" fmla="*/ 9 h 26"/>
                <a:gd name="T6" fmla="*/ 20 w 31"/>
                <a:gd name="T7" fmla="*/ 4 h 26"/>
                <a:gd name="T8" fmla="*/ 28 w 31"/>
                <a:gd name="T9" fmla="*/ 2 h 26"/>
                <a:gd name="T10" fmla="*/ 29 w 31"/>
                <a:gd name="T11" fmla="*/ 11 h 26"/>
                <a:gd name="T12" fmla="*/ 7 w 31"/>
                <a:gd name="T13" fmla="*/ 25 h 26"/>
                <a:gd name="T14" fmla="*/ 0 w 31"/>
                <a:gd name="T15" fmla="*/ 2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6">
                  <a:moveTo>
                    <a:pt x="0" y="20"/>
                  </a:moveTo>
                  <a:cubicBezTo>
                    <a:pt x="0" y="17"/>
                    <a:pt x="1" y="15"/>
                    <a:pt x="4" y="14"/>
                  </a:cubicBezTo>
                  <a:cubicBezTo>
                    <a:pt x="8" y="12"/>
                    <a:pt x="11" y="11"/>
                    <a:pt x="14" y="9"/>
                  </a:cubicBezTo>
                  <a:cubicBezTo>
                    <a:pt x="16" y="8"/>
                    <a:pt x="18" y="5"/>
                    <a:pt x="20" y="4"/>
                  </a:cubicBezTo>
                  <a:cubicBezTo>
                    <a:pt x="23" y="1"/>
                    <a:pt x="26" y="0"/>
                    <a:pt x="28" y="2"/>
                  </a:cubicBezTo>
                  <a:cubicBezTo>
                    <a:pt x="31" y="5"/>
                    <a:pt x="31" y="8"/>
                    <a:pt x="29" y="11"/>
                  </a:cubicBezTo>
                  <a:cubicBezTo>
                    <a:pt x="23" y="18"/>
                    <a:pt x="16" y="23"/>
                    <a:pt x="7" y="25"/>
                  </a:cubicBezTo>
                  <a:cubicBezTo>
                    <a:pt x="3" y="26"/>
                    <a:pt x="0" y="24"/>
                    <a:pt x="0" y="2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4" name="Freeform 14"/>
            <p:cNvSpPr>
              <a:spLocks/>
            </p:cNvSpPr>
            <p:nvPr/>
          </p:nvSpPr>
          <p:spPr bwMode="gray">
            <a:xfrm>
              <a:off x="6170258" y="2881860"/>
              <a:ext cx="75847" cy="48267"/>
            </a:xfrm>
            <a:custGeom>
              <a:avLst/>
              <a:gdLst>
                <a:gd name="T0" fmla="*/ 0 w 30"/>
                <a:gd name="T1" fmla="*/ 7 h 20"/>
                <a:gd name="T2" fmla="*/ 7 w 30"/>
                <a:gd name="T3" fmla="*/ 1 h 20"/>
                <a:gd name="T4" fmla="*/ 26 w 30"/>
                <a:gd name="T5" fmla="*/ 9 h 20"/>
                <a:gd name="T6" fmla="*/ 29 w 30"/>
                <a:gd name="T7" fmla="*/ 16 h 20"/>
                <a:gd name="T8" fmla="*/ 21 w 30"/>
                <a:gd name="T9" fmla="*/ 19 h 20"/>
                <a:gd name="T10" fmla="*/ 4 w 30"/>
                <a:gd name="T11" fmla="*/ 12 h 20"/>
                <a:gd name="T12" fmla="*/ 0 w 30"/>
                <a:gd name="T13" fmla="*/ 7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0" y="7"/>
                  </a:moveTo>
                  <a:cubicBezTo>
                    <a:pt x="0" y="3"/>
                    <a:pt x="4" y="0"/>
                    <a:pt x="7" y="1"/>
                  </a:cubicBezTo>
                  <a:cubicBezTo>
                    <a:pt x="14" y="3"/>
                    <a:pt x="20" y="6"/>
                    <a:pt x="26" y="9"/>
                  </a:cubicBezTo>
                  <a:cubicBezTo>
                    <a:pt x="29" y="10"/>
                    <a:pt x="30" y="13"/>
                    <a:pt x="29" y="16"/>
                  </a:cubicBezTo>
                  <a:cubicBezTo>
                    <a:pt x="27" y="19"/>
                    <a:pt x="24" y="20"/>
                    <a:pt x="21" y="19"/>
                  </a:cubicBezTo>
                  <a:cubicBezTo>
                    <a:pt x="15" y="17"/>
                    <a:pt x="9" y="14"/>
                    <a:pt x="4" y="12"/>
                  </a:cubicBezTo>
                  <a:cubicBezTo>
                    <a:pt x="1" y="11"/>
                    <a:pt x="0" y="9"/>
                    <a:pt x="0"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75" name="Freeform 14"/>
            <p:cNvSpPr>
              <a:spLocks/>
            </p:cNvSpPr>
            <p:nvPr/>
          </p:nvSpPr>
          <p:spPr bwMode="gray">
            <a:xfrm>
              <a:off x="5977195" y="2930127"/>
              <a:ext cx="55161" cy="37924"/>
            </a:xfrm>
            <a:custGeom>
              <a:avLst/>
              <a:gdLst>
                <a:gd name="T0" fmla="*/ 22 w 22"/>
                <a:gd name="T1" fmla="*/ 7 h 16"/>
                <a:gd name="T2" fmla="*/ 18 w 22"/>
                <a:gd name="T3" fmla="*/ 12 h 16"/>
                <a:gd name="T4" fmla="*/ 9 w 22"/>
                <a:gd name="T5" fmla="*/ 15 h 16"/>
                <a:gd name="T6" fmla="*/ 2 w 22"/>
                <a:gd name="T7" fmla="*/ 12 h 16"/>
                <a:gd name="T8" fmla="*/ 4 w 22"/>
                <a:gd name="T9" fmla="*/ 4 h 16"/>
                <a:gd name="T10" fmla="*/ 15 w 22"/>
                <a:gd name="T11" fmla="*/ 1 h 16"/>
                <a:gd name="T12" fmla="*/ 22 w 2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7"/>
                  </a:moveTo>
                  <a:cubicBezTo>
                    <a:pt x="22" y="9"/>
                    <a:pt x="20" y="11"/>
                    <a:pt x="18" y="12"/>
                  </a:cubicBezTo>
                  <a:cubicBezTo>
                    <a:pt x="15" y="13"/>
                    <a:pt x="12" y="14"/>
                    <a:pt x="9" y="15"/>
                  </a:cubicBezTo>
                  <a:cubicBezTo>
                    <a:pt x="6" y="16"/>
                    <a:pt x="3" y="15"/>
                    <a:pt x="2" y="12"/>
                  </a:cubicBezTo>
                  <a:cubicBezTo>
                    <a:pt x="0" y="9"/>
                    <a:pt x="2" y="6"/>
                    <a:pt x="4" y="4"/>
                  </a:cubicBezTo>
                  <a:cubicBezTo>
                    <a:pt x="8" y="3"/>
                    <a:pt x="11" y="2"/>
                    <a:pt x="15" y="1"/>
                  </a:cubicBezTo>
                  <a:cubicBezTo>
                    <a:pt x="18" y="0"/>
                    <a:pt x="22" y="3"/>
                    <a:pt x="22"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pic>
        <p:nvPicPr>
          <p:cNvPr id="48"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78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970"/>
          <a:stretch/>
        </p:blipFill>
        <p:spPr bwMode="gray">
          <a:xfrm>
            <a:off x="0" y="0"/>
            <a:ext cx="12190413"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Geschäftsmodelle</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3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4C-Charakterisierung nach Bernd W. Wirtz</a:t>
            </a:r>
          </a:p>
        </p:txBody>
      </p:sp>
      <p:graphicFrame>
        <p:nvGraphicFramePr>
          <p:cNvPr id="6" name="Tabelle 5"/>
          <p:cNvGraphicFramePr>
            <a:graphicFrameLocks noGrp="1"/>
          </p:cNvGraphicFramePr>
          <p:nvPr>
            <p:extLst>
              <p:ext uri="{D42A27DB-BD31-4B8C-83A1-F6EECF244321}">
                <p14:modId xmlns:p14="http://schemas.microsoft.com/office/powerpoint/2010/main" val="4139089964"/>
              </p:ext>
            </p:extLst>
          </p:nvPr>
        </p:nvGraphicFramePr>
        <p:xfrm>
          <a:off x="540000" y="1512000"/>
          <a:ext cx="11109600" cy="3747978"/>
        </p:xfrm>
        <a:graphic>
          <a:graphicData uri="http://schemas.openxmlformats.org/drawingml/2006/table">
            <a:tbl>
              <a:tblPr firstRow="1" bandRow="1">
                <a:tableStyleId>{5C22544A-7EE6-4342-B048-85BDC9FD1C3A}</a:tableStyleId>
              </a:tblPr>
              <a:tblGrid>
                <a:gridCol w="1574550">
                  <a:extLst>
                    <a:ext uri="{9D8B030D-6E8A-4147-A177-3AD203B41FA5}">
                      <a16:colId xmlns:a16="http://schemas.microsoft.com/office/drawing/2014/main" xmlns="" val="20000"/>
                    </a:ext>
                  </a:extLst>
                </a:gridCol>
                <a:gridCol w="2670069">
                  <a:extLst>
                    <a:ext uri="{9D8B030D-6E8A-4147-A177-3AD203B41FA5}">
                      <a16:colId xmlns:a16="http://schemas.microsoft.com/office/drawing/2014/main" xmlns="" val="20001"/>
                    </a:ext>
                  </a:extLst>
                </a:gridCol>
                <a:gridCol w="2443741">
                  <a:extLst>
                    <a:ext uri="{9D8B030D-6E8A-4147-A177-3AD203B41FA5}">
                      <a16:colId xmlns:a16="http://schemas.microsoft.com/office/drawing/2014/main" xmlns="" val="20002"/>
                    </a:ext>
                  </a:extLst>
                </a:gridCol>
                <a:gridCol w="2186504">
                  <a:extLst>
                    <a:ext uri="{9D8B030D-6E8A-4147-A177-3AD203B41FA5}">
                      <a16:colId xmlns:a16="http://schemas.microsoft.com/office/drawing/2014/main" xmlns="" val="20003"/>
                    </a:ext>
                  </a:extLst>
                </a:gridCol>
                <a:gridCol w="2234736">
                  <a:extLst>
                    <a:ext uri="{9D8B030D-6E8A-4147-A177-3AD203B41FA5}">
                      <a16:colId xmlns:a16="http://schemas.microsoft.com/office/drawing/2014/main" xmlns="" val="20004"/>
                    </a:ext>
                  </a:extLst>
                </a:gridCol>
              </a:tblGrid>
              <a:tr h="690417">
                <a:tc>
                  <a:txBody>
                    <a:bodyPr/>
                    <a:lstStyle/>
                    <a:p>
                      <a:endParaRPr lang="de-DE" b="0" dirty="0">
                        <a:latin typeface="Bebas Neue" panose="020B0506020202020201"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de-DE" b="0" dirty="0">
                          <a:latin typeface="Bebas Neue" panose="020B0506020202020201" pitchFamily="34" charset="0"/>
                        </a:rPr>
                        <a:t>Content </a:t>
                      </a:r>
                      <a:r>
                        <a:rPr lang="de-DE" b="0" dirty="0" smtClean="0">
                          <a:latin typeface="Bebas Neue" panose="020B0506020202020201" pitchFamily="34" charset="0"/>
                        </a:rPr>
                        <a:t>(</a:t>
                      </a:r>
                      <a:r>
                        <a:rPr lang="de-DE" b="0" dirty="0">
                          <a:latin typeface="Bebas Neue" panose="020B0506020202020201" pitchFamily="34" charset="0"/>
                        </a:rPr>
                        <a:t>Inhalt)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Commerce </a:t>
                      </a:r>
                      <a:r>
                        <a:rPr lang="de-DE" b="0" dirty="0" smtClean="0">
                          <a:latin typeface="Bebas Neue" panose="020B0506020202020201" pitchFamily="34" charset="0"/>
                        </a:rPr>
                        <a:t>(</a:t>
                      </a:r>
                      <a:r>
                        <a:rPr lang="de-DE" b="0" dirty="0">
                          <a:latin typeface="Bebas Neue" panose="020B0506020202020201" pitchFamily="34" charset="0"/>
                        </a:rPr>
                        <a:t>Handel)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Context </a:t>
                      </a:r>
                      <a:r>
                        <a:rPr lang="de-DE" b="0" dirty="0" smtClean="0">
                          <a:latin typeface="Bebas Neue" panose="020B0506020202020201" pitchFamily="34" charset="0"/>
                        </a:rPr>
                        <a:t>(</a:t>
                      </a:r>
                      <a:r>
                        <a:rPr lang="de-DE" b="0" dirty="0">
                          <a:latin typeface="Bebas Neue" panose="020B0506020202020201" pitchFamily="34" charset="0"/>
                        </a:rPr>
                        <a:t>Kontext)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Connection (Verbindung)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019187">
                <a:tc>
                  <a:txBody>
                    <a:bodyPr/>
                    <a:lstStyle/>
                    <a:p>
                      <a:pPr>
                        <a:lnSpc>
                          <a:spcPct val="80000"/>
                        </a:lnSpc>
                      </a:pPr>
                      <a:r>
                        <a:rPr lang="de-DE" b="0" dirty="0">
                          <a:solidFill>
                            <a:schemeClr val="bg1"/>
                          </a:solidFill>
                          <a:latin typeface="Bebas Neue" panose="020B0506020202020201" pitchFamily="34" charset="0"/>
                        </a:rPr>
                        <a:t>Definition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Sammlung, Erstellung, Recherche,</a:t>
                      </a:r>
                      <a:r>
                        <a:rPr lang="de-DE" sz="1400" baseline="0" dirty="0"/>
                        <a:t> </a:t>
                      </a:r>
                      <a:r>
                        <a:rPr lang="de-DE" sz="1400" dirty="0"/>
                        <a:t>Auswahl, Strukturierung</a:t>
                      </a:r>
                      <a:r>
                        <a:rPr lang="de-DE" sz="1400" baseline="0" dirty="0"/>
                        <a:t> und Bereitstellung von Inhalten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Anbahnung, Aushandlung und</a:t>
                      </a:r>
                      <a:r>
                        <a:rPr lang="de-DE" sz="1400" baseline="0" dirty="0"/>
                        <a:t> Abschluss von Geschäftstransaktionen/Käufen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Einordnung und Strukturierung</a:t>
                      </a:r>
                      <a:r>
                        <a:rPr lang="de-DE" sz="1400" baseline="0" dirty="0"/>
                        <a:t> von im Internet verfügbaren Informationen und Daten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Schaffung der Möglichkeit eines Informationsaustauschs über Plattformen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249326">
                <a:tc>
                  <a:txBody>
                    <a:bodyPr/>
                    <a:lstStyle/>
                    <a:p>
                      <a:pPr>
                        <a:lnSpc>
                          <a:spcPct val="80000"/>
                        </a:lnSpc>
                      </a:pPr>
                      <a:r>
                        <a:rPr lang="de-DE" b="0" dirty="0">
                          <a:solidFill>
                            <a:schemeClr val="bg1"/>
                          </a:solidFill>
                          <a:latin typeface="Bebas Neue" panose="020B0506020202020201" pitchFamily="34" charset="0"/>
                        </a:rPr>
                        <a:t>Ziel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Online-Veröffentlichung</a:t>
                      </a:r>
                      <a:r>
                        <a:rPr lang="de-DE" sz="1400" baseline="0" dirty="0"/>
                        <a:t> von nutzerorientierten und personalisierten Inhalten</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400" dirty="0"/>
                        <a:t>Ergänzung</a:t>
                      </a:r>
                      <a:r>
                        <a:rPr lang="de-DE" sz="1400" baseline="0" dirty="0"/>
                        <a:t> bzw. Ersetzung von klassischen </a:t>
                      </a:r>
                      <a:r>
                        <a:rPr lang="de-DE" sz="1400" baseline="0" dirty="0" smtClean="0"/>
                        <a:t>Transaktions-prozessen </a:t>
                      </a:r>
                      <a:r>
                        <a:rPr lang="de-DE" sz="1400" baseline="0" dirty="0"/>
                        <a:t>durch das Internet</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400" dirty="0"/>
                        <a:t>Komplexitätsverringerung, einfache Navigation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400" dirty="0"/>
                        <a:t>Schaffung von (kommerzialisierbaren)  Kommunikations-</a:t>
                      </a:r>
                      <a:r>
                        <a:rPr lang="de-DE" sz="1400" baseline="0" dirty="0"/>
                        <a:t>Beziehungen im Netz</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789048">
                <a:tc>
                  <a:txBody>
                    <a:bodyPr/>
                    <a:lstStyle/>
                    <a:p>
                      <a:pPr>
                        <a:lnSpc>
                          <a:spcPct val="80000"/>
                        </a:lnSpc>
                      </a:pPr>
                      <a:r>
                        <a:rPr lang="de-DE" b="0" dirty="0">
                          <a:solidFill>
                            <a:schemeClr val="bg1"/>
                          </a:solidFill>
                          <a:latin typeface="Bebas Neue" panose="020B0506020202020201" pitchFamily="34" charset="0"/>
                        </a:rPr>
                        <a:t>Erlösmodell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Transaktionsabhängig, direkt und 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Direkt und 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5171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2" r="92"/>
          <a:stretch>
            <a:fillRect/>
          </a:stretch>
        </p:blipFill>
        <p:spPr bwMode="gray"/>
      </p:pic>
      <p:sp>
        <p:nvSpPr>
          <p:cNvPr id="2" name="Rectangle"/>
          <p:cNvSpPr/>
          <p:nvPr/>
        </p:nvSpPr>
        <p:spPr bwMode="gray">
          <a:xfrm>
            <a:off x="0" y="0"/>
            <a:ext cx="12191205"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1" name="Group 10"/>
          <p:cNvGrpSpPr>
            <a:grpSpLocks noChangeAspect="1"/>
          </p:cNvGrpSpPr>
          <p:nvPr/>
        </p:nvGrpSpPr>
        <p:grpSpPr bwMode="gray">
          <a:xfrm>
            <a:off x="540000" y="1512000"/>
            <a:ext cx="1010860" cy="847602"/>
            <a:chOff x="537029" y="1572196"/>
            <a:chExt cx="1010860" cy="847602"/>
          </a:xfrm>
        </p:grpSpPr>
        <p:sp>
          <p:nvSpPr>
            <p:cNvPr id="12"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sp>
          <p:nvSpPr>
            <p:cNvPr id="13"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grpSp>
      <p:sp>
        <p:nvSpPr>
          <p:cNvPr id="15" name="Content Placeholder"/>
          <p:cNvSpPr>
            <a:spLocks noGrp="1"/>
          </p:cNvSpPr>
          <p:nvPr>
            <p:ph idx="1"/>
          </p:nvPr>
        </p:nvSpPr>
        <p:spPr bwMode="gray">
          <a:xfrm>
            <a:off x="1933200" y="1512000"/>
            <a:ext cx="9716400" cy="4298400"/>
          </a:xfrm>
        </p:spPr>
        <p:txBody>
          <a:bodyPr/>
          <a:lstStyle/>
          <a:p>
            <a:r>
              <a:rPr lang="de-DE" sz="3600" dirty="0">
                <a:latin typeface="Bebas Neue" panose="020B0506020202020201" pitchFamily="34" charset="0"/>
              </a:rPr>
              <a:t>Ohne Internet </a:t>
            </a:r>
            <a:r>
              <a:rPr lang="de-DE" sz="3600" dirty="0" smtClean="0">
                <a:latin typeface="Bebas Neue" panose="020B0506020202020201" pitchFamily="34" charset="0"/>
              </a:rPr>
              <a:t/>
            </a:r>
            <a:br>
              <a:rPr lang="de-DE" sz="3600" dirty="0" smtClean="0">
                <a:latin typeface="Bebas Neue" panose="020B0506020202020201" pitchFamily="34" charset="0"/>
              </a:rPr>
            </a:br>
            <a:r>
              <a:rPr lang="de-DE" sz="3600" dirty="0" smtClean="0">
                <a:latin typeface="Bebas Neue" panose="020B0506020202020201" pitchFamily="34" charset="0"/>
              </a:rPr>
              <a:t>kann </a:t>
            </a:r>
            <a:r>
              <a:rPr lang="de-DE" sz="3600" dirty="0">
                <a:latin typeface="Bebas Neue" panose="020B0506020202020201" pitchFamily="34" charset="0"/>
              </a:rPr>
              <a:t>die Wirtschaft </a:t>
            </a:r>
            <a:r>
              <a:rPr lang="de-DE" sz="3600" dirty="0" smtClean="0">
                <a:latin typeface="Bebas Neue" panose="020B0506020202020201" pitchFamily="34" charset="0"/>
              </a:rPr>
              <a:t/>
            </a:r>
            <a:br>
              <a:rPr lang="de-DE" sz="3600" dirty="0" smtClean="0">
                <a:latin typeface="Bebas Neue" panose="020B0506020202020201" pitchFamily="34" charset="0"/>
              </a:rPr>
            </a:br>
            <a:r>
              <a:rPr lang="de-DE" sz="3600" dirty="0" smtClean="0">
                <a:latin typeface="Bebas Neue" panose="020B0506020202020201" pitchFamily="34" charset="0"/>
              </a:rPr>
              <a:t>nicht </a:t>
            </a:r>
            <a:r>
              <a:rPr lang="de-DE" sz="3600" dirty="0">
                <a:latin typeface="Bebas Neue" panose="020B0506020202020201" pitchFamily="34" charset="0"/>
              </a:rPr>
              <a:t>mehr.</a:t>
            </a:r>
          </a:p>
          <a:p>
            <a:r>
              <a:rPr lang="de-DE" sz="2400" dirty="0"/>
              <a:t>Florian Langenscheidt, </a:t>
            </a:r>
            <a:r>
              <a:rPr lang="de-DE" sz="2400" dirty="0" smtClean="0"/>
              <a:t/>
            </a:r>
            <a:br>
              <a:rPr lang="de-DE" sz="2400" dirty="0" smtClean="0"/>
            </a:br>
            <a:r>
              <a:rPr lang="de-DE" sz="2400" dirty="0" smtClean="0">
                <a:solidFill>
                  <a:schemeClr val="bg2">
                    <a:lumMod val="65000"/>
                  </a:schemeClr>
                </a:solidFill>
              </a:rPr>
              <a:t>deutscher </a:t>
            </a:r>
            <a:r>
              <a:rPr lang="de-DE" sz="2400" dirty="0">
                <a:solidFill>
                  <a:schemeClr val="bg2">
                    <a:lumMod val="65000"/>
                  </a:schemeClr>
                </a:solidFill>
              </a:rPr>
              <a:t>Verleger</a:t>
            </a:r>
          </a:p>
          <a:p>
            <a:endParaRPr lang="de-DE" sz="2400" dirty="0">
              <a:latin typeface="+mj-lt"/>
            </a:endParaRPr>
          </a:p>
          <a:p>
            <a:endParaRPr lang="de-DE" sz="2400" dirty="0">
              <a:latin typeface="+mj-lt"/>
            </a:endParaRPr>
          </a:p>
          <a:p>
            <a:endParaRPr lang="de-DE" sz="2400" dirty="0">
              <a:latin typeface="+mj-lt"/>
            </a:endParaRPr>
          </a:p>
        </p:txBody>
      </p:sp>
    </p:spTree>
    <p:extLst>
      <p:ext uri="{BB962C8B-B14F-4D97-AF65-F5344CB8AC3E}">
        <p14:creationId xmlns:p14="http://schemas.microsoft.com/office/powerpoint/2010/main" val="29568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GESCHÄFTSMODELLE</a:t>
            </a:r>
          </a:p>
        </p:txBody>
      </p:sp>
      <p:sp>
        <p:nvSpPr>
          <p:cNvPr id="4" name="Subtitle"/>
          <p:cNvSpPr>
            <a:spLocks noGrp="1"/>
          </p:cNvSpPr>
          <p:nvPr>
            <p:ph type="body" sz="quarter" idx="13"/>
          </p:nvPr>
        </p:nvSpPr>
        <p:spPr bwMode="gray"/>
        <p:txBody>
          <a:bodyPr/>
          <a:lstStyle/>
          <a:p>
            <a:r>
              <a:rPr lang="de-DE" dirty="0"/>
              <a:t>Begriffserklärung</a:t>
            </a:r>
          </a:p>
        </p:txBody>
      </p:sp>
      <p:sp>
        <p:nvSpPr>
          <p:cNvPr id="3" name="Content"/>
          <p:cNvSpPr>
            <a:spLocks noGrp="1"/>
          </p:cNvSpPr>
          <p:nvPr>
            <p:ph sz="half" idx="1"/>
          </p:nvPr>
        </p:nvSpPr>
        <p:spPr bwMode="gray">
          <a:xfrm>
            <a:off x="540000" y="1512000"/>
            <a:ext cx="5346000" cy="4298399"/>
          </a:xfrm>
        </p:spPr>
        <p:txBody>
          <a:bodyPr/>
          <a:lstStyle/>
          <a:p>
            <a:pPr marL="0" indent="0">
              <a:buNone/>
            </a:pPr>
            <a:r>
              <a:rPr lang="de-DE" sz="2000" dirty="0">
                <a:solidFill>
                  <a:schemeClr val="bg1"/>
                </a:solidFill>
              </a:rPr>
              <a:t>Geschäftsmodelle dienen dem Ziel, </a:t>
            </a:r>
            <a:r>
              <a:rPr lang="de-DE" sz="2000" b="1" dirty="0">
                <a:solidFill>
                  <a:schemeClr val="bg1"/>
                </a:solidFill>
                <a:latin typeface="+mj-lt"/>
              </a:rPr>
              <a:t>Geschäftsaktivitäten</a:t>
            </a:r>
            <a:r>
              <a:rPr lang="de-DE" sz="2000" dirty="0">
                <a:solidFill>
                  <a:schemeClr val="bg1"/>
                </a:solidFill>
              </a:rPr>
              <a:t> vereinfacht als Modell darzustellen, um somit einen generellen und realistischen Überblick über die </a:t>
            </a:r>
            <a:r>
              <a:rPr lang="de-DE" sz="2000" b="1" dirty="0">
                <a:solidFill>
                  <a:schemeClr val="bg1"/>
                </a:solidFill>
                <a:latin typeface="+mj-lt"/>
              </a:rPr>
              <a:t>Erfolgsaussichten</a:t>
            </a:r>
            <a:r>
              <a:rPr lang="de-DE" sz="2000" dirty="0">
                <a:solidFill>
                  <a:schemeClr val="bg1"/>
                </a:solidFill>
              </a:rPr>
              <a:t> zu gewinnen. Dies hilft besonders bei Unternehmensgründungen (Start-ups), Ausgründungen (Spin-offs) und Markteintritten </a:t>
            </a:r>
            <a:r>
              <a:rPr lang="de-DE" sz="2000" dirty="0" smtClean="0">
                <a:solidFill>
                  <a:schemeClr val="bg1"/>
                </a:solidFill>
              </a:rPr>
              <a:t/>
            </a:r>
            <a:br>
              <a:rPr lang="de-DE" sz="2000" dirty="0" smtClean="0">
                <a:solidFill>
                  <a:schemeClr val="bg1"/>
                </a:solidFill>
              </a:rPr>
            </a:br>
            <a:r>
              <a:rPr lang="de-DE" sz="2000" dirty="0" smtClean="0">
                <a:solidFill>
                  <a:schemeClr val="bg1"/>
                </a:solidFill>
              </a:rPr>
              <a:t>in </a:t>
            </a:r>
            <a:r>
              <a:rPr lang="de-DE" sz="2000" dirty="0">
                <a:solidFill>
                  <a:schemeClr val="bg1"/>
                </a:solidFill>
              </a:rPr>
              <a:t>unbekannte Geschäftsfelder.</a:t>
            </a:r>
          </a:p>
          <a:p>
            <a:pPr marL="0" indent="0">
              <a:buNone/>
            </a:pPr>
            <a:r>
              <a:rPr lang="de-DE" sz="2400" dirty="0">
                <a:solidFill>
                  <a:schemeClr val="bg1"/>
                </a:solidFill>
                <a:latin typeface="Bebas Neue" panose="020B0506020202020201" pitchFamily="34" charset="0"/>
              </a:rPr>
              <a:t>Primäre Adressaten:</a:t>
            </a:r>
          </a:p>
          <a:p>
            <a:r>
              <a:rPr lang="de-DE" sz="2000" dirty="0">
                <a:solidFill>
                  <a:schemeClr val="bg1"/>
                </a:solidFill>
              </a:rPr>
              <a:t>Entscheidungsträger</a:t>
            </a:r>
          </a:p>
          <a:p>
            <a:r>
              <a:rPr lang="de-DE" sz="2000" dirty="0">
                <a:solidFill>
                  <a:schemeClr val="bg1"/>
                </a:solidFill>
              </a:rPr>
              <a:t>Wagniskapitalgeber</a:t>
            </a:r>
          </a:p>
          <a:p>
            <a:r>
              <a:rPr lang="de-DE" sz="2000" dirty="0">
                <a:solidFill>
                  <a:schemeClr val="bg1"/>
                </a:solidFill>
              </a:rPr>
              <a:t>Potentielle Aktionäre</a:t>
            </a:r>
          </a:p>
          <a:p>
            <a:r>
              <a:rPr lang="de-DE" sz="2000" dirty="0">
                <a:solidFill>
                  <a:schemeClr val="bg1"/>
                </a:solidFill>
              </a:rPr>
              <a:t>Kunden</a:t>
            </a:r>
          </a:p>
          <a:p>
            <a:endParaRPr lang="de-DE" dirty="0">
              <a:solidFill>
                <a:schemeClr val="bg1"/>
              </a:solidFill>
            </a:endParaRPr>
          </a:p>
        </p:txBody>
      </p:sp>
      <p:pic>
        <p:nvPicPr>
          <p:cNvPr id="10" name="Bildplatzhalter 9"/>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bwMode="gray">
          <a:xfrm>
            <a:off x="6304412" y="0"/>
            <a:ext cx="5886001" cy="6858000"/>
          </a:xfrm>
        </p:spPr>
      </p:pic>
    </p:spTree>
    <p:extLst>
      <p:ext uri="{BB962C8B-B14F-4D97-AF65-F5344CB8AC3E}">
        <p14:creationId xmlns:p14="http://schemas.microsoft.com/office/powerpoint/2010/main" val="120484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017850" y="1512000"/>
            <a:ext cx="5886812" cy="4298400"/>
          </a:xfrm>
        </p:spPr>
      </p:pic>
      <p:sp>
        <p:nvSpPr>
          <p:cNvPr id="5"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Beispiel – Free!</a:t>
            </a:r>
          </a:p>
        </p:txBody>
      </p:sp>
      <p:sp>
        <p:nvSpPr>
          <p:cNvPr id="6" name="Content"/>
          <p:cNvSpPr>
            <a:spLocks noGrp="1"/>
          </p:cNvSpPr>
          <p:nvPr>
            <p:ph sz="half" idx="1"/>
          </p:nvPr>
        </p:nvSpPr>
        <p:spPr bwMode="gray"/>
        <p:txBody>
          <a:bodyPr/>
          <a:lstStyle/>
          <a:p>
            <a:pPr marL="0" indent="0">
              <a:buNone/>
            </a:pPr>
            <a:r>
              <a:rPr lang="de-DE" dirty="0"/>
              <a:t>Das Unternehmen bietet seine Leistungen</a:t>
            </a:r>
            <a:br>
              <a:rPr lang="de-DE" dirty="0"/>
            </a:br>
            <a:r>
              <a:rPr lang="de-DE" dirty="0"/>
              <a:t>gratis an, wodurch sehr schnell Nutzer und Marktanteile gewonnen werden können.</a:t>
            </a:r>
          </a:p>
          <a:p>
            <a:pPr marL="0" indent="0">
              <a:buNone/>
            </a:pPr>
            <a:r>
              <a:rPr lang="de-DE" b="1" dirty="0">
                <a:latin typeface="+mj-lt"/>
              </a:rPr>
              <a:t>Wer zahlt?</a:t>
            </a:r>
            <a:endParaRPr lang="de-DE" sz="2200" b="1" dirty="0">
              <a:latin typeface="+mj-lt"/>
            </a:endParaRPr>
          </a:p>
          <a:p>
            <a:pPr marL="450000" lvl="1" indent="0">
              <a:buNone/>
            </a:pPr>
            <a:r>
              <a:rPr lang="de-DE" sz="2400" dirty="0">
                <a:latin typeface="Bebas Neue" panose="020B0506020202020201" pitchFamily="34" charset="0"/>
              </a:rPr>
              <a:t>Erlöse durch Werbung</a:t>
            </a:r>
          </a:p>
          <a:p>
            <a:pPr marL="450000" lvl="1" indent="0">
              <a:buNone/>
            </a:pPr>
            <a:r>
              <a:rPr lang="de-DE" sz="2200" dirty="0"/>
              <a:t>Beim sogenannten Free!-Modell werden die Einnahmen durch das Schalten von Werbeanzeigen generiert. </a:t>
            </a:r>
          </a:p>
          <a:p>
            <a:pPr marL="450000" lvl="1" indent="0">
              <a:buNone/>
            </a:pPr>
            <a:r>
              <a:rPr lang="de-DE" sz="2200" dirty="0"/>
              <a:t>Das Internet ermöglicht sehr zielgerichtete Werbebotschaften sowie das Sammeln </a:t>
            </a:r>
            <a:r>
              <a:rPr lang="de-DE" sz="2200" dirty="0" smtClean="0"/>
              <a:t>von </a:t>
            </a:r>
            <a:r>
              <a:rPr lang="de-DE" sz="2200" dirty="0"/>
              <a:t>Informationen über Kunden.</a:t>
            </a:r>
          </a:p>
        </p:txBody>
      </p:sp>
      <p:sp>
        <p:nvSpPr>
          <p:cNvPr id="7" name="Rectangle"/>
          <p:cNvSpPr/>
          <p:nvPr/>
        </p:nvSpPr>
        <p:spPr bwMode="gray">
          <a:xfrm>
            <a:off x="6017850" y="1512000"/>
            <a:ext cx="5886813"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1" name="METRO ICON - laptop 2"/>
          <p:cNvGrpSpPr>
            <a:grpSpLocks noChangeAspect="1"/>
          </p:cNvGrpSpPr>
          <p:nvPr/>
        </p:nvGrpSpPr>
        <p:grpSpPr bwMode="gray">
          <a:xfrm>
            <a:off x="8389794" y="3095066"/>
            <a:ext cx="1714428" cy="1132267"/>
            <a:chOff x="5836655" y="-796250"/>
            <a:chExt cx="716072" cy="472918"/>
          </a:xfrm>
          <a:solidFill>
            <a:schemeClr val="bg1"/>
          </a:solidFill>
        </p:grpSpPr>
        <p:sp>
          <p:nvSpPr>
            <p:cNvPr id="12"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3"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pic>
        <p:nvPicPr>
          <p:cNvPr id="14"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7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303601" y="1512000"/>
            <a:ext cx="5886812" cy="4298400"/>
          </a:xfrm>
        </p:spPr>
      </p:pic>
      <p:sp>
        <p:nvSpPr>
          <p:cNvPr id="7"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Beispiel – Freemium</a:t>
            </a:r>
          </a:p>
        </p:txBody>
      </p:sp>
      <p:sp>
        <p:nvSpPr>
          <p:cNvPr id="6" name="Content"/>
          <p:cNvSpPr>
            <a:spLocks noGrp="1"/>
          </p:cNvSpPr>
          <p:nvPr>
            <p:ph sz="half" idx="1"/>
          </p:nvPr>
        </p:nvSpPr>
        <p:spPr bwMode="gray"/>
        <p:txBody>
          <a:bodyPr/>
          <a:lstStyle/>
          <a:p>
            <a:pPr marL="0" indent="0">
              <a:buNone/>
            </a:pPr>
            <a:r>
              <a:rPr lang="de-DE" dirty="0"/>
              <a:t>Im Free!-Modell werden Erlöse aus Werbung generiert, es ist also abhängig vom Werbe(preis)markt.</a:t>
            </a:r>
          </a:p>
          <a:p>
            <a:pPr marL="0" indent="0">
              <a:buNone/>
            </a:pPr>
            <a:r>
              <a:rPr lang="de-DE" dirty="0"/>
              <a:t>Eine Alternative ist </a:t>
            </a:r>
            <a:r>
              <a:rPr lang="de-DE" b="1" dirty="0">
                <a:latin typeface="+mj-lt"/>
              </a:rPr>
              <a:t>Freemium: </a:t>
            </a:r>
          </a:p>
          <a:p>
            <a:pPr marL="450000" lvl="1" indent="0">
              <a:buNone/>
            </a:pPr>
            <a:endParaRPr lang="de-DE" sz="2200" dirty="0"/>
          </a:p>
          <a:p>
            <a:pPr marL="450000" lvl="1" indent="0">
              <a:buNone/>
            </a:pPr>
            <a:r>
              <a:rPr lang="de-DE" sz="2400" dirty="0">
                <a:latin typeface="Bebas Neue" panose="020B0506020202020201" pitchFamily="34" charset="0"/>
              </a:rPr>
              <a:t>Free + Premium = Freemium</a:t>
            </a:r>
          </a:p>
          <a:p>
            <a:pPr marL="450000" lvl="1" indent="0">
              <a:buNone/>
            </a:pPr>
            <a:r>
              <a:rPr lang="de-DE" sz="2200" dirty="0"/>
              <a:t>Zunächst werden kostenlose Leistungen angeboten, welche durch kostenpflichtige Aufbaupakete/Zusatzleistungen ergänzt werden können.</a:t>
            </a:r>
          </a:p>
          <a:p>
            <a:pPr marL="450000" lvl="1" indent="0">
              <a:buNone/>
            </a:pPr>
            <a:endParaRPr lang="de-DE" sz="2200" dirty="0"/>
          </a:p>
          <a:p>
            <a:endParaRPr lang="de-DE" dirty="0"/>
          </a:p>
        </p:txBody>
      </p:sp>
      <p:grpSp>
        <p:nvGrpSpPr>
          <p:cNvPr id="8" name="METRO ICON - award ribbons"/>
          <p:cNvGrpSpPr>
            <a:grpSpLocks noChangeAspect="1"/>
          </p:cNvGrpSpPr>
          <p:nvPr/>
        </p:nvGrpSpPr>
        <p:grpSpPr bwMode="gray">
          <a:xfrm>
            <a:off x="8815084" y="3014564"/>
            <a:ext cx="863847" cy="1293271"/>
            <a:chOff x="9789776" y="3379328"/>
            <a:chExt cx="384471" cy="575594"/>
          </a:xfrm>
          <a:solidFill>
            <a:schemeClr val="bg1"/>
          </a:solidFill>
        </p:grpSpPr>
        <p:sp>
          <p:nvSpPr>
            <p:cNvPr id="9" name="Freeform 26"/>
            <p:cNvSpPr>
              <a:spLocks noEditPoints="1"/>
            </p:cNvSpPr>
            <p:nvPr/>
          </p:nvSpPr>
          <p:spPr bwMode="gray">
            <a:xfrm>
              <a:off x="9809777" y="3379328"/>
              <a:ext cx="342245" cy="340024"/>
            </a:xfrm>
            <a:custGeom>
              <a:avLst/>
              <a:gdLst>
                <a:gd name="T0" fmla="*/ 151 w 215"/>
                <a:gd name="T1" fmla="*/ 196 h 214"/>
                <a:gd name="T2" fmla="*/ 126 w 215"/>
                <a:gd name="T3" fmla="*/ 205 h 214"/>
                <a:gd name="T4" fmla="*/ 118 w 215"/>
                <a:gd name="T5" fmla="*/ 210 h 214"/>
                <a:gd name="T6" fmla="*/ 94 w 215"/>
                <a:gd name="T7" fmla="*/ 208 h 214"/>
                <a:gd name="T8" fmla="*/ 74 w 215"/>
                <a:gd name="T9" fmla="*/ 197 h 214"/>
                <a:gd name="T10" fmla="*/ 58 w 215"/>
                <a:gd name="T11" fmla="*/ 196 h 214"/>
                <a:gd name="T12" fmla="*/ 35 w 215"/>
                <a:gd name="T13" fmla="*/ 180 h 214"/>
                <a:gd name="T14" fmla="*/ 34 w 215"/>
                <a:gd name="T15" fmla="*/ 177 h 214"/>
                <a:gd name="T16" fmla="*/ 16 w 215"/>
                <a:gd name="T17" fmla="*/ 153 h 214"/>
                <a:gd name="T18" fmla="*/ 3 w 215"/>
                <a:gd name="T19" fmla="*/ 135 h 214"/>
                <a:gd name="T20" fmla="*/ 4 w 215"/>
                <a:gd name="T21" fmla="*/ 124 h 214"/>
                <a:gd name="T22" fmla="*/ 5 w 215"/>
                <a:gd name="T23" fmla="*/ 90 h 214"/>
                <a:gd name="T24" fmla="*/ 14 w 215"/>
                <a:gd name="T25" fmla="*/ 62 h 214"/>
                <a:gd name="T26" fmla="*/ 20 w 215"/>
                <a:gd name="T27" fmla="*/ 58 h 214"/>
                <a:gd name="T28" fmla="*/ 32 w 215"/>
                <a:gd name="T29" fmla="*/ 41 h 214"/>
                <a:gd name="T30" fmla="*/ 35 w 215"/>
                <a:gd name="T31" fmla="*/ 33 h 214"/>
                <a:gd name="T32" fmla="*/ 57 w 215"/>
                <a:gd name="T33" fmla="*/ 17 h 214"/>
                <a:gd name="T34" fmla="*/ 68 w 215"/>
                <a:gd name="T35" fmla="*/ 17 h 214"/>
                <a:gd name="T36" fmla="*/ 86 w 215"/>
                <a:gd name="T37" fmla="*/ 11 h 214"/>
                <a:gd name="T38" fmla="*/ 95 w 215"/>
                <a:gd name="T39" fmla="*/ 5 h 214"/>
                <a:gd name="T40" fmla="*/ 121 w 215"/>
                <a:gd name="T41" fmla="*/ 5 h 214"/>
                <a:gd name="T42" fmla="*/ 123 w 215"/>
                <a:gd name="T43" fmla="*/ 6 h 214"/>
                <a:gd name="T44" fmla="*/ 157 w 215"/>
                <a:gd name="T45" fmla="*/ 17 h 214"/>
                <a:gd name="T46" fmla="*/ 181 w 215"/>
                <a:gd name="T47" fmla="*/ 35 h 214"/>
                <a:gd name="T48" fmla="*/ 183 w 215"/>
                <a:gd name="T49" fmla="*/ 41 h 214"/>
                <a:gd name="T50" fmla="*/ 196 w 215"/>
                <a:gd name="T51" fmla="*/ 58 h 214"/>
                <a:gd name="T52" fmla="*/ 207 w 215"/>
                <a:gd name="T53" fmla="*/ 66 h 214"/>
                <a:gd name="T54" fmla="*/ 213 w 215"/>
                <a:gd name="T55" fmla="*/ 86 h 214"/>
                <a:gd name="T56" fmla="*/ 209 w 215"/>
                <a:gd name="T57" fmla="*/ 98 h 214"/>
                <a:gd name="T58" fmla="*/ 209 w 215"/>
                <a:gd name="T59" fmla="*/ 116 h 214"/>
                <a:gd name="T60" fmla="*/ 213 w 215"/>
                <a:gd name="T61" fmla="*/ 127 h 214"/>
                <a:gd name="T62" fmla="*/ 207 w 215"/>
                <a:gd name="T63" fmla="*/ 148 h 214"/>
                <a:gd name="T64" fmla="*/ 200 w 215"/>
                <a:gd name="T65" fmla="*/ 153 h 214"/>
                <a:gd name="T66" fmla="*/ 182 w 215"/>
                <a:gd name="T67" fmla="*/ 177 h 214"/>
                <a:gd name="T68" fmla="*/ 151 w 215"/>
                <a:gd name="T69" fmla="*/ 196 h 214"/>
                <a:gd name="T70" fmla="*/ 33 w 215"/>
                <a:gd name="T71" fmla="*/ 107 h 214"/>
                <a:gd name="T72" fmla="*/ 107 w 215"/>
                <a:gd name="T73" fmla="*/ 182 h 214"/>
                <a:gd name="T74" fmla="*/ 183 w 215"/>
                <a:gd name="T75" fmla="*/ 108 h 214"/>
                <a:gd name="T76" fmla="*/ 108 w 215"/>
                <a:gd name="T77" fmla="*/ 31 h 214"/>
                <a:gd name="T78" fmla="*/ 33 w 215"/>
                <a:gd name="T79" fmla="*/ 1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14">
                  <a:moveTo>
                    <a:pt x="151" y="196"/>
                  </a:moveTo>
                  <a:cubicBezTo>
                    <a:pt x="143" y="195"/>
                    <a:pt x="134" y="198"/>
                    <a:pt x="126" y="205"/>
                  </a:cubicBezTo>
                  <a:cubicBezTo>
                    <a:pt x="124" y="207"/>
                    <a:pt x="121" y="209"/>
                    <a:pt x="118" y="210"/>
                  </a:cubicBezTo>
                  <a:cubicBezTo>
                    <a:pt x="110" y="214"/>
                    <a:pt x="102" y="213"/>
                    <a:pt x="94" y="208"/>
                  </a:cubicBezTo>
                  <a:cubicBezTo>
                    <a:pt x="88" y="204"/>
                    <a:pt x="81" y="200"/>
                    <a:pt x="74" y="197"/>
                  </a:cubicBezTo>
                  <a:cubicBezTo>
                    <a:pt x="69" y="195"/>
                    <a:pt x="63" y="197"/>
                    <a:pt x="58" y="196"/>
                  </a:cubicBezTo>
                  <a:cubicBezTo>
                    <a:pt x="46" y="196"/>
                    <a:pt x="39" y="191"/>
                    <a:pt x="35" y="180"/>
                  </a:cubicBezTo>
                  <a:cubicBezTo>
                    <a:pt x="34" y="179"/>
                    <a:pt x="34" y="178"/>
                    <a:pt x="34" y="177"/>
                  </a:cubicBezTo>
                  <a:cubicBezTo>
                    <a:pt x="31" y="166"/>
                    <a:pt x="25" y="159"/>
                    <a:pt x="16" y="153"/>
                  </a:cubicBezTo>
                  <a:cubicBezTo>
                    <a:pt x="9" y="149"/>
                    <a:pt x="3" y="144"/>
                    <a:pt x="3" y="135"/>
                  </a:cubicBezTo>
                  <a:cubicBezTo>
                    <a:pt x="2" y="131"/>
                    <a:pt x="3" y="127"/>
                    <a:pt x="4" y="124"/>
                  </a:cubicBezTo>
                  <a:cubicBezTo>
                    <a:pt x="10" y="113"/>
                    <a:pt x="9" y="102"/>
                    <a:pt x="5" y="90"/>
                  </a:cubicBezTo>
                  <a:cubicBezTo>
                    <a:pt x="0" y="78"/>
                    <a:pt x="3" y="70"/>
                    <a:pt x="14" y="62"/>
                  </a:cubicBezTo>
                  <a:cubicBezTo>
                    <a:pt x="16" y="61"/>
                    <a:pt x="18" y="59"/>
                    <a:pt x="20" y="58"/>
                  </a:cubicBezTo>
                  <a:cubicBezTo>
                    <a:pt x="26" y="54"/>
                    <a:pt x="30" y="48"/>
                    <a:pt x="32" y="41"/>
                  </a:cubicBezTo>
                  <a:cubicBezTo>
                    <a:pt x="33" y="38"/>
                    <a:pt x="34" y="36"/>
                    <a:pt x="35" y="33"/>
                  </a:cubicBezTo>
                  <a:cubicBezTo>
                    <a:pt x="39" y="23"/>
                    <a:pt x="46" y="18"/>
                    <a:pt x="57" y="17"/>
                  </a:cubicBezTo>
                  <a:cubicBezTo>
                    <a:pt x="61" y="17"/>
                    <a:pt x="64" y="17"/>
                    <a:pt x="68" y="17"/>
                  </a:cubicBezTo>
                  <a:cubicBezTo>
                    <a:pt x="75" y="18"/>
                    <a:pt x="81" y="16"/>
                    <a:pt x="86" y="11"/>
                  </a:cubicBezTo>
                  <a:cubicBezTo>
                    <a:pt x="89" y="9"/>
                    <a:pt x="92" y="7"/>
                    <a:pt x="95" y="5"/>
                  </a:cubicBezTo>
                  <a:cubicBezTo>
                    <a:pt x="103" y="0"/>
                    <a:pt x="112" y="0"/>
                    <a:pt x="121" y="5"/>
                  </a:cubicBezTo>
                  <a:cubicBezTo>
                    <a:pt x="121" y="5"/>
                    <a:pt x="122" y="6"/>
                    <a:pt x="123" y="6"/>
                  </a:cubicBezTo>
                  <a:cubicBezTo>
                    <a:pt x="132" y="15"/>
                    <a:pt x="144" y="18"/>
                    <a:pt x="157" y="17"/>
                  </a:cubicBezTo>
                  <a:cubicBezTo>
                    <a:pt x="170" y="17"/>
                    <a:pt x="177" y="22"/>
                    <a:pt x="181" y="35"/>
                  </a:cubicBezTo>
                  <a:cubicBezTo>
                    <a:pt x="182" y="37"/>
                    <a:pt x="183" y="39"/>
                    <a:pt x="183" y="41"/>
                  </a:cubicBezTo>
                  <a:cubicBezTo>
                    <a:pt x="185" y="48"/>
                    <a:pt x="190" y="54"/>
                    <a:pt x="196" y="58"/>
                  </a:cubicBezTo>
                  <a:cubicBezTo>
                    <a:pt x="200" y="60"/>
                    <a:pt x="204" y="63"/>
                    <a:pt x="207" y="66"/>
                  </a:cubicBezTo>
                  <a:cubicBezTo>
                    <a:pt x="213" y="71"/>
                    <a:pt x="215" y="78"/>
                    <a:pt x="213" y="86"/>
                  </a:cubicBezTo>
                  <a:cubicBezTo>
                    <a:pt x="212" y="90"/>
                    <a:pt x="210" y="94"/>
                    <a:pt x="209" y="98"/>
                  </a:cubicBezTo>
                  <a:cubicBezTo>
                    <a:pt x="206" y="104"/>
                    <a:pt x="207" y="110"/>
                    <a:pt x="209" y="116"/>
                  </a:cubicBezTo>
                  <a:cubicBezTo>
                    <a:pt x="210" y="120"/>
                    <a:pt x="212" y="124"/>
                    <a:pt x="213" y="127"/>
                  </a:cubicBezTo>
                  <a:cubicBezTo>
                    <a:pt x="215" y="135"/>
                    <a:pt x="213" y="142"/>
                    <a:pt x="207" y="148"/>
                  </a:cubicBezTo>
                  <a:cubicBezTo>
                    <a:pt x="205" y="150"/>
                    <a:pt x="202" y="152"/>
                    <a:pt x="200" y="153"/>
                  </a:cubicBezTo>
                  <a:cubicBezTo>
                    <a:pt x="190" y="159"/>
                    <a:pt x="185" y="166"/>
                    <a:pt x="182" y="177"/>
                  </a:cubicBezTo>
                  <a:cubicBezTo>
                    <a:pt x="179" y="189"/>
                    <a:pt x="173" y="198"/>
                    <a:pt x="151" y="196"/>
                  </a:cubicBezTo>
                  <a:close/>
                  <a:moveTo>
                    <a:pt x="33" y="107"/>
                  </a:moveTo>
                  <a:cubicBezTo>
                    <a:pt x="32" y="147"/>
                    <a:pt x="65" y="182"/>
                    <a:pt x="107" y="182"/>
                  </a:cubicBezTo>
                  <a:cubicBezTo>
                    <a:pt x="148" y="183"/>
                    <a:pt x="183" y="150"/>
                    <a:pt x="183" y="108"/>
                  </a:cubicBezTo>
                  <a:cubicBezTo>
                    <a:pt x="184" y="66"/>
                    <a:pt x="151" y="32"/>
                    <a:pt x="108" y="31"/>
                  </a:cubicBezTo>
                  <a:cubicBezTo>
                    <a:pt x="66" y="31"/>
                    <a:pt x="33" y="65"/>
                    <a:pt x="33" y="10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0" name="Freeform 26"/>
            <p:cNvSpPr>
              <a:spLocks/>
            </p:cNvSpPr>
            <p:nvPr/>
          </p:nvSpPr>
          <p:spPr bwMode="gray">
            <a:xfrm>
              <a:off x="9998679" y="3737129"/>
              <a:ext cx="175568" cy="217793"/>
            </a:xfrm>
            <a:custGeom>
              <a:avLst/>
              <a:gdLst>
                <a:gd name="T0" fmla="*/ 56 w 111"/>
                <a:gd name="T1" fmla="*/ 138 h 138"/>
                <a:gd name="T2" fmla="*/ 0 w 111"/>
                <a:gd name="T3" fmla="*/ 17 h 138"/>
                <a:gd name="T4" fmla="*/ 28 w 111"/>
                <a:gd name="T5" fmla="*/ 3 h 138"/>
                <a:gd name="T6" fmla="*/ 32 w 111"/>
                <a:gd name="T7" fmla="*/ 2 h 138"/>
                <a:gd name="T8" fmla="*/ 58 w 111"/>
                <a:gd name="T9" fmla="*/ 0 h 138"/>
                <a:gd name="T10" fmla="*/ 111 w 111"/>
                <a:gd name="T11" fmla="*/ 113 h 138"/>
                <a:gd name="T12" fmla="*/ 71 w 111"/>
                <a:gd name="T13" fmla="*/ 98 h 138"/>
                <a:gd name="T14" fmla="*/ 56 w 111"/>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56" y="138"/>
                  </a:moveTo>
                  <a:cubicBezTo>
                    <a:pt x="37" y="97"/>
                    <a:pt x="19" y="57"/>
                    <a:pt x="0" y="17"/>
                  </a:cubicBezTo>
                  <a:cubicBezTo>
                    <a:pt x="11" y="15"/>
                    <a:pt x="20" y="9"/>
                    <a:pt x="28" y="3"/>
                  </a:cubicBezTo>
                  <a:cubicBezTo>
                    <a:pt x="29" y="2"/>
                    <a:pt x="30" y="2"/>
                    <a:pt x="32" y="2"/>
                  </a:cubicBezTo>
                  <a:cubicBezTo>
                    <a:pt x="40" y="1"/>
                    <a:pt x="49" y="1"/>
                    <a:pt x="58" y="0"/>
                  </a:cubicBezTo>
                  <a:cubicBezTo>
                    <a:pt x="75" y="37"/>
                    <a:pt x="93" y="74"/>
                    <a:pt x="111" y="113"/>
                  </a:cubicBezTo>
                  <a:cubicBezTo>
                    <a:pt x="97" y="108"/>
                    <a:pt x="84" y="103"/>
                    <a:pt x="71" y="98"/>
                  </a:cubicBezTo>
                  <a:cubicBezTo>
                    <a:pt x="66" y="112"/>
                    <a:pt x="61" y="125"/>
                    <a:pt x="56" y="13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1" name="Freeform 26"/>
            <p:cNvSpPr>
              <a:spLocks/>
            </p:cNvSpPr>
            <p:nvPr/>
          </p:nvSpPr>
          <p:spPr bwMode="gray">
            <a:xfrm>
              <a:off x="9789776" y="3737129"/>
              <a:ext cx="177790" cy="217793"/>
            </a:xfrm>
            <a:custGeom>
              <a:avLst/>
              <a:gdLst>
                <a:gd name="T0" fmla="*/ 112 w 112"/>
                <a:gd name="T1" fmla="*/ 17 h 138"/>
                <a:gd name="T2" fmla="*/ 55 w 112"/>
                <a:gd name="T3" fmla="*/ 138 h 138"/>
                <a:gd name="T4" fmla="*/ 40 w 112"/>
                <a:gd name="T5" fmla="*/ 98 h 138"/>
                <a:gd name="T6" fmla="*/ 0 w 112"/>
                <a:gd name="T7" fmla="*/ 113 h 138"/>
                <a:gd name="T8" fmla="*/ 2 w 112"/>
                <a:gd name="T9" fmla="*/ 108 h 138"/>
                <a:gd name="T10" fmla="*/ 52 w 112"/>
                <a:gd name="T11" fmla="*/ 3 h 138"/>
                <a:gd name="T12" fmla="*/ 57 w 112"/>
                <a:gd name="T13" fmla="*/ 0 h 138"/>
                <a:gd name="T14" fmla="*/ 77 w 112"/>
                <a:gd name="T15" fmla="*/ 2 h 138"/>
                <a:gd name="T16" fmla="*/ 84 w 112"/>
                <a:gd name="T17" fmla="*/ 4 h 138"/>
                <a:gd name="T18" fmla="*/ 112 w 112"/>
                <a:gd name="T19" fmla="*/ 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8">
                  <a:moveTo>
                    <a:pt x="112" y="17"/>
                  </a:moveTo>
                  <a:cubicBezTo>
                    <a:pt x="93" y="57"/>
                    <a:pt x="74" y="98"/>
                    <a:pt x="55" y="138"/>
                  </a:cubicBezTo>
                  <a:cubicBezTo>
                    <a:pt x="50" y="125"/>
                    <a:pt x="45" y="112"/>
                    <a:pt x="40" y="98"/>
                  </a:cubicBezTo>
                  <a:cubicBezTo>
                    <a:pt x="27" y="103"/>
                    <a:pt x="14" y="108"/>
                    <a:pt x="0" y="113"/>
                  </a:cubicBezTo>
                  <a:cubicBezTo>
                    <a:pt x="1" y="111"/>
                    <a:pt x="2" y="109"/>
                    <a:pt x="2" y="108"/>
                  </a:cubicBezTo>
                  <a:cubicBezTo>
                    <a:pt x="19" y="73"/>
                    <a:pt x="35" y="38"/>
                    <a:pt x="52" y="3"/>
                  </a:cubicBezTo>
                  <a:cubicBezTo>
                    <a:pt x="53" y="0"/>
                    <a:pt x="54" y="0"/>
                    <a:pt x="57" y="0"/>
                  </a:cubicBezTo>
                  <a:cubicBezTo>
                    <a:pt x="63" y="1"/>
                    <a:pt x="70" y="1"/>
                    <a:pt x="77" y="2"/>
                  </a:cubicBezTo>
                  <a:cubicBezTo>
                    <a:pt x="79" y="2"/>
                    <a:pt x="82" y="2"/>
                    <a:pt x="84" y="4"/>
                  </a:cubicBezTo>
                  <a:cubicBezTo>
                    <a:pt x="92" y="9"/>
                    <a:pt x="101" y="15"/>
                    <a:pt x="112" y="1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2" name="Freeform 26"/>
            <p:cNvSpPr>
              <a:spLocks/>
            </p:cNvSpPr>
            <p:nvPr/>
          </p:nvSpPr>
          <p:spPr bwMode="gray">
            <a:xfrm>
              <a:off x="9887560" y="3452666"/>
              <a:ext cx="188902" cy="193347"/>
            </a:xfrm>
            <a:custGeom>
              <a:avLst/>
              <a:gdLst>
                <a:gd name="T0" fmla="*/ 0 w 120"/>
                <a:gd name="T1" fmla="*/ 61 h 122"/>
                <a:gd name="T2" fmla="*/ 60 w 120"/>
                <a:gd name="T3" fmla="*/ 1 h 122"/>
                <a:gd name="T4" fmla="*/ 120 w 120"/>
                <a:gd name="T5" fmla="*/ 61 h 122"/>
                <a:gd name="T6" fmla="*/ 60 w 120"/>
                <a:gd name="T7" fmla="*/ 121 h 122"/>
                <a:gd name="T8" fmla="*/ 0 w 120"/>
                <a:gd name="T9" fmla="*/ 61 h 122"/>
              </a:gdLst>
              <a:ahLst/>
              <a:cxnLst>
                <a:cxn ang="0">
                  <a:pos x="T0" y="T1"/>
                </a:cxn>
                <a:cxn ang="0">
                  <a:pos x="T2" y="T3"/>
                </a:cxn>
                <a:cxn ang="0">
                  <a:pos x="T4" y="T5"/>
                </a:cxn>
                <a:cxn ang="0">
                  <a:pos x="T6" y="T7"/>
                </a:cxn>
                <a:cxn ang="0">
                  <a:pos x="T8" y="T9"/>
                </a:cxn>
              </a:cxnLst>
              <a:rect l="0" t="0" r="r" b="b"/>
              <a:pathLst>
                <a:path w="120" h="122">
                  <a:moveTo>
                    <a:pt x="0" y="61"/>
                  </a:moveTo>
                  <a:cubicBezTo>
                    <a:pt x="0" y="27"/>
                    <a:pt x="26" y="1"/>
                    <a:pt x="60" y="1"/>
                  </a:cubicBezTo>
                  <a:cubicBezTo>
                    <a:pt x="93" y="0"/>
                    <a:pt x="120" y="28"/>
                    <a:pt x="120" y="61"/>
                  </a:cubicBezTo>
                  <a:cubicBezTo>
                    <a:pt x="120" y="94"/>
                    <a:pt x="93" y="122"/>
                    <a:pt x="60" y="121"/>
                  </a:cubicBezTo>
                  <a:cubicBezTo>
                    <a:pt x="26" y="121"/>
                    <a:pt x="0" y="94"/>
                    <a:pt x="0" y="61"/>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40621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4" name="Bildplatzhalter 1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303601" y="1512000"/>
            <a:ext cx="5886812" cy="4298400"/>
          </a:xfrm>
        </p:spPr>
      </p:pic>
      <p:sp>
        <p:nvSpPr>
          <p:cNvPr id="5"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Beispiel – Der Long-Tail</a:t>
            </a:r>
          </a:p>
        </p:txBody>
      </p:sp>
      <p:sp>
        <p:nvSpPr>
          <p:cNvPr id="6" name="Content"/>
          <p:cNvSpPr>
            <a:spLocks noGrp="1"/>
          </p:cNvSpPr>
          <p:nvPr>
            <p:ph sz="half" idx="1"/>
          </p:nvPr>
        </p:nvSpPr>
        <p:spPr bwMode="gray"/>
        <p:txBody>
          <a:bodyPr/>
          <a:lstStyle/>
          <a:p>
            <a:pPr marL="0" indent="0">
              <a:buNone/>
            </a:pPr>
            <a:r>
              <a:rPr lang="de-DE" dirty="0"/>
              <a:t>Generell enthält jedes Lager sich schlecht verkaufende Waren (Ladenhüter), welche durch ihren Platzverbrauch Geld kosten.</a:t>
            </a:r>
          </a:p>
          <a:p>
            <a:pPr marL="0" indent="0">
              <a:buNone/>
            </a:pPr>
            <a:endParaRPr lang="de-DE" dirty="0"/>
          </a:p>
          <a:p>
            <a:pPr marL="0" indent="0">
              <a:buNone/>
            </a:pPr>
            <a:r>
              <a:rPr lang="de-DE" dirty="0"/>
              <a:t>Bei digitalen Produkten entstehen jedoch </a:t>
            </a:r>
            <a:r>
              <a:rPr lang="de-DE" dirty="0" smtClean="0"/>
              <a:t/>
            </a:r>
            <a:br>
              <a:rPr lang="de-DE" dirty="0" smtClean="0"/>
            </a:br>
            <a:r>
              <a:rPr lang="de-DE" dirty="0" smtClean="0"/>
              <a:t>keine </a:t>
            </a:r>
            <a:r>
              <a:rPr lang="de-DE" dirty="0"/>
              <a:t>Lagerkosten. Somit fördert ein </a:t>
            </a:r>
            <a:r>
              <a:rPr lang="de-DE" b="1" dirty="0">
                <a:latin typeface="+mj-lt"/>
              </a:rPr>
              <a:t>großes Sortiment inklusive Nischenprodukten </a:t>
            </a:r>
            <a:br>
              <a:rPr lang="de-DE" b="1" dirty="0">
                <a:latin typeface="+mj-lt"/>
              </a:rPr>
            </a:br>
            <a:r>
              <a:rPr lang="de-DE" dirty="0"/>
              <a:t>Absatz und Umsatz:</a:t>
            </a:r>
          </a:p>
          <a:p>
            <a:pPr lvl="1">
              <a:buFont typeface="Wingdings" panose="05000000000000000000" pitchFamily="2" charset="2"/>
              <a:buChar char="§"/>
            </a:pPr>
            <a:r>
              <a:rPr lang="de-DE" sz="2200" dirty="0"/>
              <a:t>Unmittelbar durch den Verkauf</a:t>
            </a:r>
          </a:p>
          <a:p>
            <a:pPr lvl="1">
              <a:buFont typeface="Wingdings" panose="05000000000000000000" pitchFamily="2" charset="2"/>
              <a:buChar char="§"/>
            </a:pPr>
            <a:r>
              <a:rPr lang="de-DE" sz="2200" dirty="0"/>
              <a:t>Durch Werbung wie im Free!-Modell</a:t>
            </a:r>
          </a:p>
        </p:txBody>
      </p:sp>
      <p:sp>
        <p:nvSpPr>
          <p:cNvPr id="7"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8" name="METRO ICON - package"/>
          <p:cNvGrpSpPr>
            <a:grpSpLocks noChangeAspect="1"/>
          </p:cNvGrpSpPr>
          <p:nvPr/>
        </p:nvGrpSpPr>
        <p:grpSpPr bwMode="gray">
          <a:xfrm>
            <a:off x="8676232" y="3026897"/>
            <a:ext cx="1068298" cy="1268605"/>
            <a:chOff x="1983384" y="4326692"/>
            <a:chExt cx="446862" cy="530649"/>
          </a:xfrm>
          <a:solidFill>
            <a:schemeClr val="bg1"/>
          </a:solidFill>
        </p:grpSpPr>
        <p:sp>
          <p:nvSpPr>
            <p:cNvPr id="9"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0"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1"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11903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bwMode="gray">
      <p:bgPr>
        <a:solidFill>
          <a:schemeClr val="tx1"/>
        </a:solidFill>
        <a:effectLst/>
      </p:bgPr>
    </p:bg>
    <p:spTree>
      <p:nvGrpSpPr>
        <p:cNvPr id="1" name=""/>
        <p:cNvGrpSpPr/>
        <p:nvPr/>
      </p:nvGrpSpPr>
      <p:grpSpPr>
        <a:xfrm>
          <a:off x="0" y="0"/>
          <a:ext cx="0" cy="0"/>
          <a:chOff x="0" y="0"/>
          <a:chExt cx="0" cy="0"/>
        </a:xfrm>
      </p:grpSpPr>
      <p:sp>
        <p:nvSpPr>
          <p:cNvPr id="5" name="Title"/>
          <p:cNvSpPr>
            <a:spLocks noGrp="1"/>
          </p:cNvSpPr>
          <p:nvPr>
            <p:ph type="title"/>
          </p:nvPr>
        </p:nvSpPr>
        <p:spPr bwMode="gray"/>
        <p:txBody>
          <a:bodyPr/>
          <a:lstStyle/>
          <a:p>
            <a:r>
              <a:rPr lang="de-DE" dirty="0">
                <a:solidFill>
                  <a:schemeClr val="bg1"/>
                </a:solidFill>
              </a:rPr>
              <a:t>GESCHÄFTSMODELLE</a:t>
            </a:r>
          </a:p>
        </p:txBody>
      </p:sp>
      <p:sp>
        <p:nvSpPr>
          <p:cNvPr id="4" name="Subtitle"/>
          <p:cNvSpPr>
            <a:spLocks noGrp="1"/>
          </p:cNvSpPr>
          <p:nvPr>
            <p:ph type="body" sz="quarter" idx="13"/>
          </p:nvPr>
        </p:nvSpPr>
        <p:spPr bwMode="gray"/>
        <p:txBody>
          <a:bodyPr/>
          <a:lstStyle/>
          <a:p>
            <a:r>
              <a:rPr lang="de-DE" dirty="0"/>
              <a:t>Beispiel – Das Marktplatzmodell</a:t>
            </a:r>
          </a:p>
        </p:txBody>
      </p:sp>
      <p:sp>
        <p:nvSpPr>
          <p:cNvPr id="6" name="Content"/>
          <p:cNvSpPr>
            <a:spLocks noGrp="1"/>
          </p:cNvSpPr>
          <p:nvPr>
            <p:ph sz="half" idx="1"/>
          </p:nvPr>
        </p:nvSpPr>
        <p:spPr bwMode="gray">
          <a:xfrm>
            <a:off x="539999" y="1512000"/>
            <a:ext cx="5460751" cy="4310950"/>
          </a:xfrm>
        </p:spPr>
        <p:txBody>
          <a:bodyPr/>
          <a:lstStyle/>
          <a:p>
            <a:pPr marL="0" indent="0">
              <a:buNone/>
            </a:pPr>
            <a:r>
              <a:rPr lang="de-DE" dirty="0">
                <a:solidFill>
                  <a:schemeClr val="bg1"/>
                </a:solidFill>
              </a:rPr>
              <a:t>Beim Marktplatzmodell entsteht der </a:t>
            </a:r>
            <a:r>
              <a:rPr lang="de-DE" b="1" dirty="0">
                <a:solidFill>
                  <a:schemeClr val="bg1"/>
                </a:solidFill>
                <a:latin typeface="+mj-lt"/>
              </a:rPr>
              <a:t>Content durch Kunden</a:t>
            </a:r>
            <a:r>
              <a:rPr lang="de-DE" dirty="0">
                <a:solidFill>
                  <a:schemeClr val="bg1"/>
                </a:solidFill>
                <a:latin typeface="+mj-lt"/>
              </a:rPr>
              <a:t> </a:t>
            </a:r>
            <a:r>
              <a:rPr lang="de-DE" dirty="0">
                <a:solidFill>
                  <a:schemeClr val="bg1"/>
                </a:solidFill>
              </a:rPr>
              <a:t>und kann sowohl digital als auch materiell sein. Jeder Nutzer kann </a:t>
            </a:r>
            <a:br>
              <a:rPr lang="de-DE" dirty="0">
                <a:solidFill>
                  <a:schemeClr val="bg1"/>
                </a:solidFill>
              </a:rPr>
            </a:br>
            <a:r>
              <a:rPr lang="de-DE" dirty="0">
                <a:solidFill>
                  <a:schemeClr val="bg1"/>
                </a:solidFill>
              </a:rPr>
              <a:t>(Nischen-)Produkte anbieten, die Plattform dient als Vertriebskanal und fordert eine Gebühr bei Transaktionen. Erfolgreiche Produkte werden ins eigene Sortiment aufgenommen.</a:t>
            </a:r>
          </a:p>
          <a:p>
            <a:endParaRPr lang="de-DE" dirty="0">
              <a:solidFill>
                <a:schemeClr val="bg1"/>
              </a:solidFill>
            </a:endParaRPr>
          </a:p>
          <a:p>
            <a:pPr marL="0" indent="0">
              <a:buNone/>
            </a:pPr>
            <a:r>
              <a:rPr lang="de-DE" sz="2400" dirty="0">
                <a:solidFill>
                  <a:schemeClr val="bg1"/>
                </a:solidFill>
                <a:latin typeface="Bebas Neue" panose="020B0506020202020201" pitchFamily="34" charset="0"/>
              </a:rPr>
              <a:t>Einige Kosten werden an Händler ausgelagert</a:t>
            </a:r>
            <a:r>
              <a:rPr lang="de-DE" sz="2400" b="1" dirty="0">
                <a:solidFill>
                  <a:schemeClr val="bg1"/>
                </a:solidFill>
                <a:latin typeface="Bebas Neue" panose="020B0506020202020201" pitchFamily="34" charset="0"/>
              </a:rPr>
              <a:t>:</a:t>
            </a:r>
          </a:p>
          <a:p>
            <a:r>
              <a:rPr lang="de-DE" dirty="0">
                <a:solidFill>
                  <a:schemeClr val="bg1"/>
                </a:solidFill>
              </a:rPr>
              <a:t>Beschaffung</a:t>
            </a:r>
          </a:p>
          <a:p>
            <a:r>
              <a:rPr lang="de-DE" dirty="0">
                <a:solidFill>
                  <a:schemeClr val="bg1"/>
                </a:solidFill>
              </a:rPr>
              <a:t>Lagerhaltung</a:t>
            </a:r>
          </a:p>
          <a:p>
            <a:r>
              <a:rPr lang="de-DE" dirty="0">
                <a:solidFill>
                  <a:schemeClr val="bg1"/>
                </a:solidFill>
              </a:rPr>
              <a:t>Versand</a:t>
            </a:r>
          </a:p>
        </p:txBody>
      </p:sp>
      <p:pic>
        <p:nvPicPr>
          <p:cNvPr id="2" name="Bildplatzhalter 1"/>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bwMode="gray">
          <a:xfrm>
            <a:off x="6303601" y="1512000"/>
            <a:ext cx="5886812" cy="4298400"/>
          </a:xfrm>
        </p:spPr>
      </p:pic>
      <p:sp>
        <p:nvSpPr>
          <p:cNvPr id="9"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METRO ICON - chart"/>
          <p:cNvGrpSpPr>
            <a:grpSpLocks noChangeAspect="1"/>
          </p:cNvGrpSpPr>
          <p:nvPr/>
        </p:nvGrpSpPr>
        <p:grpSpPr bwMode="gray">
          <a:xfrm>
            <a:off x="8470779" y="3145748"/>
            <a:ext cx="1473641" cy="1030905"/>
            <a:chOff x="9684025" y="2533774"/>
            <a:chExt cx="595972" cy="416920"/>
          </a:xfrm>
          <a:solidFill>
            <a:schemeClr val="bg1"/>
          </a:solidFill>
        </p:grpSpPr>
        <p:sp>
          <p:nvSpPr>
            <p:cNvPr id="11" name="Freeform 17"/>
            <p:cNvSpPr>
              <a:spLocks/>
            </p:cNvSpPr>
            <p:nvPr/>
          </p:nvSpPr>
          <p:spPr bwMode="gray">
            <a:xfrm>
              <a:off x="9865079" y="2533774"/>
              <a:ext cx="233862" cy="121383"/>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2" name="Freeform 17"/>
            <p:cNvSpPr>
              <a:spLocks/>
            </p:cNvSpPr>
            <p:nvPr/>
          </p:nvSpPr>
          <p:spPr bwMode="gray">
            <a:xfrm>
              <a:off x="9684025" y="2831950"/>
              <a:ext cx="230091" cy="11874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3" name="Freeform 17"/>
            <p:cNvSpPr>
              <a:spLocks/>
            </p:cNvSpPr>
            <p:nvPr/>
          </p:nvSpPr>
          <p:spPr bwMode="gray">
            <a:xfrm>
              <a:off x="10049906" y="2831950"/>
              <a:ext cx="230091" cy="11874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4" name="Freeform 17"/>
            <p:cNvSpPr>
              <a:spLocks/>
            </p:cNvSpPr>
            <p:nvPr/>
          </p:nvSpPr>
          <p:spPr bwMode="gray">
            <a:xfrm>
              <a:off x="9778324" y="2676266"/>
              <a:ext cx="407370" cy="134577"/>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128077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90413" cy="5813889"/>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Zusammenfassung UND Zukunftsaussichten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bwMode="gray"/>
      </p:pic>
      <p:sp>
        <p:nvSpPr>
          <p:cNvPr id="2" name="Rectangle"/>
          <p:cNvSpPr/>
          <p:nvPr/>
        </p:nvSpPr>
        <p:spPr bwMode="gray">
          <a:xfrm>
            <a:off x="-793" y="0"/>
            <a:ext cx="12191206" cy="6858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1" name="Group 10"/>
          <p:cNvGrpSpPr>
            <a:grpSpLocks noChangeAspect="1"/>
          </p:cNvGrpSpPr>
          <p:nvPr/>
        </p:nvGrpSpPr>
        <p:grpSpPr bwMode="gray">
          <a:xfrm>
            <a:off x="540000" y="1512000"/>
            <a:ext cx="1010860" cy="847602"/>
            <a:chOff x="537029" y="1572196"/>
            <a:chExt cx="1010860" cy="847602"/>
          </a:xfrm>
        </p:grpSpPr>
        <p:sp>
          <p:nvSpPr>
            <p:cNvPr id="12"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sp>
          <p:nvSpPr>
            <p:cNvPr id="13"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de-DE" dirty="0"/>
            </a:p>
          </p:txBody>
        </p:sp>
      </p:grpSp>
      <p:sp>
        <p:nvSpPr>
          <p:cNvPr id="10" name="Content Placeholder"/>
          <p:cNvSpPr txBox="1">
            <a:spLocks/>
          </p:cNvSpPr>
          <p:nvPr/>
        </p:nvSpPr>
        <p:spPr bwMode="gray">
          <a:xfrm>
            <a:off x="1933200" y="1512000"/>
            <a:ext cx="9716400" cy="2054497"/>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4000" kern="1200">
                <a:solidFill>
                  <a:schemeClr val="bg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4400" dirty="0">
                <a:latin typeface="Bebas Neue" panose="020B0506020202020201" pitchFamily="34" charset="0"/>
              </a:rPr>
              <a:t>Aus Konsumentensicht </a:t>
            </a:r>
            <a:r>
              <a:rPr lang="de-DE" sz="4400" dirty="0" smtClean="0">
                <a:latin typeface="Bebas Neue" panose="020B0506020202020201" pitchFamily="34" charset="0"/>
              </a:rPr>
              <a:t>gibt </a:t>
            </a:r>
            <a:r>
              <a:rPr lang="de-DE" sz="4400" dirty="0">
                <a:latin typeface="Bebas Neue" panose="020B0506020202020201" pitchFamily="34" charset="0"/>
              </a:rPr>
              <a:t>es längst keine </a:t>
            </a:r>
            <a:br>
              <a:rPr lang="de-DE" sz="4400" dirty="0">
                <a:latin typeface="Bebas Neue" panose="020B0506020202020201" pitchFamily="34" charset="0"/>
              </a:rPr>
            </a:br>
            <a:r>
              <a:rPr lang="de-DE" sz="4400" dirty="0">
                <a:latin typeface="Bebas Neue" panose="020B0506020202020201" pitchFamily="34" charset="0"/>
              </a:rPr>
              <a:t>Grenzen zwischen on- </a:t>
            </a:r>
            <a:r>
              <a:rPr lang="de-DE" sz="4400" dirty="0" smtClean="0">
                <a:latin typeface="Bebas Neue" panose="020B0506020202020201" pitchFamily="34" charset="0"/>
              </a:rPr>
              <a:t>und offline </a:t>
            </a:r>
            <a:r>
              <a:rPr lang="de-DE" sz="4400" dirty="0">
                <a:latin typeface="Bebas Neue" panose="020B0506020202020201" pitchFamily="34" charset="0"/>
              </a:rPr>
              <a:t>mehr.</a:t>
            </a:r>
          </a:p>
          <a:p>
            <a:r>
              <a:rPr lang="de-DE" sz="2400" dirty="0"/>
              <a:t>Gregor Bieler, Microsoft</a:t>
            </a:r>
          </a:p>
        </p:txBody>
      </p:sp>
    </p:spTree>
    <p:extLst>
      <p:ext uri="{BB962C8B-B14F-4D97-AF65-F5344CB8AC3E}">
        <p14:creationId xmlns:p14="http://schemas.microsoft.com/office/powerpoint/2010/main" val="28048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ZUSAMMENFASSUNG UND ZUKUNFTSAUSSICHTEN</a:t>
            </a:r>
          </a:p>
        </p:txBody>
      </p:sp>
      <p:sp>
        <p:nvSpPr>
          <p:cNvPr id="4" name="Subtitle"/>
          <p:cNvSpPr>
            <a:spLocks noGrp="1"/>
          </p:cNvSpPr>
          <p:nvPr>
            <p:ph type="body" sz="quarter" idx="13"/>
          </p:nvPr>
        </p:nvSpPr>
        <p:spPr bwMode="gray"/>
        <p:txBody>
          <a:bodyPr/>
          <a:lstStyle/>
          <a:p>
            <a:r>
              <a:rPr lang="de-DE" dirty="0"/>
              <a:t>Umsätze im Online-Einzelhandel von 2012 bis 2017</a:t>
            </a:r>
          </a:p>
        </p:txBody>
      </p:sp>
      <p:grpSp>
        <p:nvGrpSpPr>
          <p:cNvPr id="63" name="Gruppieren 62"/>
          <p:cNvGrpSpPr/>
          <p:nvPr/>
        </p:nvGrpSpPr>
        <p:grpSpPr bwMode="gray">
          <a:xfrm>
            <a:off x="552450" y="1520825"/>
            <a:ext cx="10730273" cy="4295774"/>
            <a:chOff x="552450" y="1520825"/>
            <a:chExt cx="10730273" cy="4295774"/>
          </a:xfrm>
        </p:grpSpPr>
        <p:sp>
          <p:nvSpPr>
            <p:cNvPr id="64" name="Rechteck 63"/>
            <p:cNvSpPr/>
            <p:nvPr/>
          </p:nvSpPr>
          <p:spPr bwMode="gray">
            <a:xfrm>
              <a:off x="9467000" y="2113907"/>
              <a:ext cx="1815723" cy="2554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UK</a:t>
              </a:r>
            </a:p>
          </p:txBody>
        </p:sp>
        <p:sp>
          <p:nvSpPr>
            <p:cNvPr id="65" name="Rechteck 64"/>
            <p:cNvSpPr/>
            <p:nvPr/>
          </p:nvSpPr>
          <p:spPr bwMode="gray">
            <a:xfrm>
              <a:off x="9467000" y="2752182"/>
              <a:ext cx="1814368" cy="2354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smtClean="0">
                  <a:latin typeface="+mj-lt"/>
                </a:rPr>
                <a:t>Deutschland</a:t>
              </a:r>
              <a:endParaRPr lang="de-DE" sz="1200" b="1" dirty="0">
                <a:latin typeface="+mj-lt"/>
              </a:endParaRPr>
            </a:p>
          </p:txBody>
        </p:sp>
        <p:sp>
          <p:nvSpPr>
            <p:cNvPr id="66" name="Rechteck 65"/>
            <p:cNvSpPr/>
            <p:nvPr/>
          </p:nvSpPr>
          <p:spPr bwMode="gray">
            <a:xfrm>
              <a:off x="9467000" y="3469238"/>
              <a:ext cx="1815721" cy="235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Frankreich</a:t>
              </a:r>
            </a:p>
          </p:txBody>
        </p:sp>
        <p:sp>
          <p:nvSpPr>
            <p:cNvPr id="67" name="Rechteck 66"/>
            <p:cNvSpPr/>
            <p:nvPr/>
          </p:nvSpPr>
          <p:spPr bwMode="gray">
            <a:xfrm>
              <a:off x="9467000" y="4537929"/>
              <a:ext cx="1814368" cy="23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Italien</a:t>
              </a:r>
            </a:p>
          </p:txBody>
        </p:sp>
        <p:sp>
          <p:nvSpPr>
            <p:cNvPr id="68" name="Textfeld 67"/>
            <p:cNvSpPr txBox="1"/>
            <p:nvPr/>
          </p:nvSpPr>
          <p:spPr bwMode="gray">
            <a:xfrm>
              <a:off x="552450" y="5688692"/>
              <a:ext cx="3019008" cy="127907"/>
            </a:xfrm>
            <a:prstGeom prst="rect">
              <a:avLst/>
            </a:prstGeom>
            <a:noFill/>
          </p:spPr>
          <p:txBody>
            <a:bodyPr wrap="square" lIns="0" tIns="0" rIns="0" bIns="0" rtlCol="0">
              <a:noAutofit/>
            </a:bodyPr>
            <a:lstStyle/>
            <a:p>
              <a:pPr>
                <a:lnSpc>
                  <a:spcPct val="90000"/>
                </a:lnSpc>
                <a:spcAft>
                  <a:spcPts val="1000"/>
                </a:spcAft>
              </a:pPr>
              <a:r>
                <a:rPr lang="de-DE" sz="1000" b="1" dirty="0">
                  <a:latin typeface="+mj-lt"/>
                </a:rPr>
                <a:t>Quelle</a:t>
              </a:r>
              <a:r>
                <a:rPr lang="de-DE" sz="1000" dirty="0">
                  <a:latin typeface="+mj-lt"/>
                </a:rPr>
                <a:t>: </a:t>
              </a:r>
              <a:r>
                <a:rPr lang="de-DE" sz="1000" dirty="0"/>
                <a:t>Forrester Research, Tech Crunch (Statista 2014)</a:t>
              </a:r>
            </a:p>
          </p:txBody>
        </p:sp>
        <p:grpSp>
          <p:nvGrpSpPr>
            <p:cNvPr id="69" name="Gruppieren 68"/>
            <p:cNvGrpSpPr/>
            <p:nvPr/>
          </p:nvGrpSpPr>
          <p:grpSpPr bwMode="gray">
            <a:xfrm>
              <a:off x="552450" y="1520825"/>
              <a:ext cx="8219203" cy="3942010"/>
              <a:chOff x="3390033" y="1520825"/>
              <a:chExt cx="5381621" cy="3942010"/>
            </a:xfrm>
          </p:grpSpPr>
          <p:sp>
            <p:nvSpPr>
              <p:cNvPr id="70" name="Rechteck 69"/>
              <p:cNvSpPr/>
              <p:nvPr/>
            </p:nvSpPr>
            <p:spPr bwMode="gray">
              <a:xfrm>
                <a:off x="3816400" y="1824112"/>
                <a:ext cx="4955254" cy="33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71" name="Gruppieren 70"/>
              <p:cNvGrpSpPr/>
              <p:nvPr/>
            </p:nvGrpSpPr>
            <p:grpSpPr bwMode="gray">
              <a:xfrm>
                <a:off x="3390033" y="1824112"/>
                <a:ext cx="5271564" cy="3638723"/>
                <a:chOff x="2493552" y="2000250"/>
                <a:chExt cx="4563307" cy="3305883"/>
              </a:xfrm>
            </p:grpSpPr>
            <p:sp>
              <p:nvSpPr>
                <p:cNvPr id="73" name="Rechteck 72"/>
                <p:cNvSpPr/>
                <p:nvPr/>
              </p:nvSpPr>
              <p:spPr bwMode="gray">
                <a:xfrm>
                  <a:off x="2842673" y="298284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40,11</a:t>
                  </a:r>
                </a:p>
              </p:txBody>
            </p:sp>
            <p:sp>
              <p:nvSpPr>
                <p:cNvPr id="74" name="Rechteck 73"/>
                <p:cNvSpPr/>
                <p:nvPr/>
              </p:nvSpPr>
              <p:spPr bwMode="gray">
                <a:xfrm>
                  <a:off x="3608700" y="2729708"/>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45,02</a:t>
                  </a:r>
                </a:p>
              </p:txBody>
            </p:sp>
            <p:sp>
              <p:nvSpPr>
                <p:cNvPr id="75" name="Rechteck 74"/>
                <p:cNvSpPr/>
                <p:nvPr/>
              </p:nvSpPr>
              <p:spPr bwMode="gray">
                <a:xfrm>
                  <a:off x="4330110" y="25407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49,91</a:t>
                  </a:r>
                </a:p>
              </p:txBody>
            </p:sp>
            <p:sp>
              <p:nvSpPr>
                <p:cNvPr id="76" name="Rechteck 75"/>
                <p:cNvSpPr/>
                <p:nvPr/>
              </p:nvSpPr>
              <p:spPr bwMode="gray">
                <a:xfrm>
                  <a:off x="5046296" y="24010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54,85</a:t>
                  </a:r>
                </a:p>
              </p:txBody>
            </p:sp>
            <p:sp>
              <p:nvSpPr>
                <p:cNvPr id="77" name="Rechteck 76"/>
                <p:cNvSpPr/>
                <p:nvPr/>
              </p:nvSpPr>
              <p:spPr bwMode="gray">
                <a:xfrm>
                  <a:off x="5763356" y="223927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59,68</a:t>
                  </a:r>
                </a:p>
              </p:txBody>
            </p:sp>
            <p:sp>
              <p:nvSpPr>
                <p:cNvPr id="78" name="Rechteck 77"/>
                <p:cNvSpPr/>
                <p:nvPr/>
              </p:nvSpPr>
              <p:spPr bwMode="gray">
                <a:xfrm>
                  <a:off x="2825837" y="36068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27,15</a:t>
                  </a:r>
                </a:p>
              </p:txBody>
            </p:sp>
            <p:sp>
              <p:nvSpPr>
                <p:cNvPr id="79" name="Rechteck 78"/>
                <p:cNvSpPr/>
                <p:nvPr/>
              </p:nvSpPr>
              <p:spPr bwMode="gray">
                <a:xfrm>
                  <a:off x="3577103" y="34290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30,87</a:t>
                  </a:r>
                </a:p>
              </p:txBody>
            </p:sp>
            <p:sp>
              <p:nvSpPr>
                <p:cNvPr id="80" name="Rechteck 79"/>
                <p:cNvSpPr/>
                <p:nvPr/>
              </p:nvSpPr>
              <p:spPr bwMode="gray">
                <a:xfrm>
                  <a:off x="4362653" y="32108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34,55</a:t>
                  </a:r>
                </a:p>
              </p:txBody>
            </p:sp>
            <p:sp>
              <p:nvSpPr>
                <p:cNvPr id="81" name="Rechteck 80"/>
                <p:cNvSpPr/>
                <p:nvPr/>
              </p:nvSpPr>
              <p:spPr bwMode="gray">
                <a:xfrm>
                  <a:off x="5129643" y="3034497"/>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38,45</a:t>
                  </a:r>
                </a:p>
              </p:txBody>
            </p:sp>
            <p:sp>
              <p:nvSpPr>
                <p:cNvPr id="82" name="Rechteck 81"/>
                <p:cNvSpPr/>
                <p:nvPr/>
              </p:nvSpPr>
              <p:spPr bwMode="gray">
                <a:xfrm>
                  <a:off x="5892326" y="28440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42,52</a:t>
                  </a:r>
                </a:p>
              </p:txBody>
            </p:sp>
            <p:sp>
              <p:nvSpPr>
                <p:cNvPr id="83" name="Rechteck 82"/>
                <p:cNvSpPr/>
                <p:nvPr/>
              </p:nvSpPr>
              <p:spPr bwMode="gray">
                <a:xfrm>
                  <a:off x="6614686" y="2671761"/>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46,36</a:t>
                  </a:r>
                </a:p>
              </p:txBody>
            </p:sp>
            <p:sp>
              <p:nvSpPr>
                <p:cNvPr id="84" name="Rechteck 83"/>
                <p:cNvSpPr/>
                <p:nvPr/>
              </p:nvSpPr>
              <p:spPr bwMode="gray">
                <a:xfrm>
                  <a:off x="2825837" y="4040411"/>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17,99</a:t>
                  </a:r>
                </a:p>
              </p:txBody>
            </p:sp>
            <p:sp>
              <p:nvSpPr>
                <p:cNvPr id="85" name="Rechteck 84"/>
                <p:cNvSpPr/>
                <p:nvPr/>
              </p:nvSpPr>
              <p:spPr bwMode="gray">
                <a:xfrm>
                  <a:off x="3606150" y="39346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20,62</a:t>
                  </a:r>
                </a:p>
              </p:txBody>
            </p:sp>
            <p:sp>
              <p:nvSpPr>
                <p:cNvPr id="86" name="Rechteck 85"/>
                <p:cNvSpPr/>
                <p:nvPr/>
              </p:nvSpPr>
              <p:spPr bwMode="gray">
                <a:xfrm>
                  <a:off x="4384005" y="3819996"/>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23,22</a:t>
                  </a:r>
                </a:p>
              </p:txBody>
            </p:sp>
            <p:sp>
              <p:nvSpPr>
                <p:cNvPr id="87" name="Rechteck 86"/>
                <p:cNvSpPr/>
                <p:nvPr/>
              </p:nvSpPr>
              <p:spPr bwMode="gray">
                <a:xfrm>
                  <a:off x="5174067" y="368722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25,72</a:t>
                  </a:r>
                </a:p>
              </p:txBody>
            </p:sp>
            <p:sp>
              <p:nvSpPr>
                <p:cNvPr id="88" name="Rechteck 87"/>
                <p:cNvSpPr/>
                <p:nvPr/>
              </p:nvSpPr>
              <p:spPr bwMode="gray">
                <a:xfrm>
                  <a:off x="5947645" y="34981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28,18</a:t>
                  </a:r>
                </a:p>
              </p:txBody>
            </p:sp>
            <p:sp>
              <p:nvSpPr>
                <p:cNvPr id="89" name="Rechteck 88"/>
                <p:cNvSpPr/>
                <p:nvPr/>
              </p:nvSpPr>
              <p:spPr bwMode="gray">
                <a:xfrm>
                  <a:off x="6639185" y="2048347"/>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64,1</a:t>
                  </a:r>
                </a:p>
              </p:txBody>
            </p:sp>
            <p:sp>
              <p:nvSpPr>
                <p:cNvPr id="90" name="Rechteck 89"/>
                <p:cNvSpPr/>
                <p:nvPr/>
              </p:nvSpPr>
              <p:spPr bwMode="gray">
                <a:xfrm>
                  <a:off x="2862635" y="4572550"/>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3,99</a:t>
                  </a:r>
                </a:p>
              </p:txBody>
            </p:sp>
            <p:sp>
              <p:nvSpPr>
                <p:cNvPr id="91" name="Rechteck 90"/>
                <p:cNvSpPr/>
                <p:nvPr/>
              </p:nvSpPr>
              <p:spPr bwMode="gray">
                <a:xfrm>
                  <a:off x="3669404" y="4511324"/>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4,73</a:t>
                  </a:r>
                </a:p>
              </p:txBody>
            </p:sp>
            <p:sp>
              <p:nvSpPr>
                <p:cNvPr id="92" name="Rechteck 91"/>
                <p:cNvSpPr/>
                <p:nvPr/>
              </p:nvSpPr>
              <p:spPr bwMode="gray">
                <a:xfrm>
                  <a:off x="4440763" y="4445150"/>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5,49</a:t>
                  </a:r>
                </a:p>
              </p:txBody>
            </p:sp>
            <p:sp>
              <p:nvSpPr>
                <p:cNvPr id="93" name="Rechteck 92"/>
                <p:cNvSpPr/>
                <p:nvPr/>
              </p:nvSpPr>
              <p:spPr bwMode="gray">
                <a:xfrm>
                  <a:off x="5244727" y="4375154"/>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5,6</a:t>
                  </a:r>
                </a:p>
              </p:txBody>
            </p:sp>
            <p:sp>
              <p:nvSpPr>
                <p:cNvPr id="94" name="Rechteck 93"/>
                <p:cNvSpPr/>
                <p:nvPr/>
              </p:nvSpPr>
              <p:spPr bwMode="gray">
                <a:xfrm>
                  <a:off x="6037353" y="4313256"/>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6,15</a:t>
                  </a:r>
                </a:p>
              </p:txBody>
            </p:sp>
            <p:sp>
              <p:nvSpPr>
                <p:cNvPr id="95" name="Rechteck 94"/>
                <p:cNvSpPr/>
                <p:nvPr/>
              </p:nvSpPr>
              <p:spPr bwMode="gray">
                <a:xfrm>
                  <a:off x="6675637" y="4256245"/>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8,34</a:t>
                  </a:r>
                </a:p>
              </p:txBody>
            </p:sp>
            <p:sp>
              <p:nvSpPr>
                <p:cNvPr id="96" name="Rechteck 95"/>
                <p:cNvSpPr/>
                <p:nvPr/>
              </p:nvSpPr>
              <p:spPr bwMode="gray">
                <a:xfrm>
                  <a:off x="2862635" y="514821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2012</a:t>
                  </a:r>
                </a:p>
              </p:txBody>
            </p:sp>
            <p:sp>
              <p:nvSpPr>
                <p:cNvPr id="97" name="Rechteck 96"/>
                <p:cNvSpPr/>
                <p:nvPr/>
              </p:nvSpPr>
              <p:spPr bwMode="gray">
                <a:xfrm>
                  <a:off x="3563585" y="5150154"/>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2013</a:t>
                  </a:r>
                </a:p>
              </p:txBody>
            </p:sp>
            <p:sp>
              <p:nvSpPr>
                <p:cNvPr id="98" name="Rechteck 97"/>
                <p:cNvSpPr/>
                <p:nvPr/>
              </p:nvSpPr>
              <p:spPr bwMode="gray">
                <a:xfrm>
                  <a:off x="4264535" y="5152092"/>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2014</a:t>
                  </a:r>
                </a:p>
              </p:txBody>
            </p:sp>
            <p:sp>
              <p:nvSpPr>
                <p:cNvPr id="99" name="Rechteck 98"/>
                <p:cNvSpPr/>
                <p:nvPr/>
              </p:nvSpPr>
              <p:spPr bwMode="gray">
                <a:xfrm>
                  <a:off x="4965485" y="5154030"/>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2015</a:t>
                  </a:r>
                </a:p>
              </p:txBody>
            </p:sp>
            <p:sp>
              <p:nvSpPr>
                <p:cNvPr id="100" name="Rechteck 99"/>
                <p:cNvSpPr/>
                <p:nvPr/>
              </p:nvSpPr>
              <p:spPr bwMode="gray">
                <a:xfrm>
                  <a:off x="5666435" y="515790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2016</a:t>
                  </a:r>
                </a:p>
              </p:txBody>
            </p:sp>
            <p:sp>
              <p:nvSpPr>
                <p:cNvPr id="101" name="Rechteck 100"/>
                <p:cNvSpPr/>
                <p:nvPr/>
              </p:nvSpPr>
              <p:spPr bwMode="gray">
                <a:xfrm>
                  <a:off x="6367383" y="515596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2017</a:t>
                  </a:r>
                </a:p>
              </p:txBody>
            </p:sp>
            <p:sp>
              <p:nvSpPr>
                <p:cNvPr id="102" name="Rechteck 101"/>
                <p:cNvSpPr/>
                <p:nvPr/>
              </p:nvSpPr>
              <p:spPr bwMode="gray">
                <a:xfrm>
                  <a:off x="2493555" y="4888556"/>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0</a:t>
                  </a:r>
                </a:p>
              </p:txBody>
            </p:sp>
            <p:sp>
              <p:nvSpPr>
                <p:cNvPr id="103" name="Rechteck 102"/>
                <p:cNvSpPr/>
                <p:nvPr/>
              </p:nvSpPr>
              <p:spPr bwMode="gray">
                <a:xfrm>
                  <a:off x="2493555" y="447594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10</a:t>
                  </a:r>
                </a:p>
              </p:txBody>
            </p:sp>
            <p:sp>
              <p:nvSpPr>
                <p:cNvPr id="104" name="Rechteck 103"/>
                <p:cNvSpPr/>
                <p:nvPr/>
              </p:nvSpPr>
              <p:spPr bwMode="gray">
                <a:xfrm>
                  <a:off x="2493554" y="406332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a:t>
                  </a:r>
                </a:p>
              </p:txBody>
            </p:sp>
            <p:sp>
              <p:nvSpPr>
                <p:cNvPr id="105" name="Rechteck 104"/>
                <p:cNvSpPr/>
                <p:nvPr/>
              </p:nvSpPr>
              <p:spPr bwMode="gray">
                <a:xfrm>
                  <a:off x="2493553" y="365071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30</a:t>
                  </a:r>
                </a:p>
              </p:txBody>
            </p:sp>
            <p:sp>
              <p:nvSpPr>
                <p:cNvPr id="106" name="Rechteck 105"/>
                <p:cNvSpPr/>
                <p:nvPr/>
              </p:nvSpPr>
              <p:spPr bwMode="gray">
                <a:xfrm>
                  <a:off x="2493555" y="323809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40</a:t>
                  </a:r>
                </a:p>
              </p:txBody>
            </p:sp>
            <p:sp>
              <p:nvSpPr>
                <p:cNvPr id="107" name="Rechteck 106"/>
                <p:cNvSpPr/>
                <p:nvPr/>
              </p:nvSpPr>
              <p:spPr bwMode="gray">
                <a:xfrm>
                  <a:off x="2493552" y="282548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50</a:t>
                  </a:r>
                </a:p>
              </p:txBody>
            </p:sp>
            <p:sp>
              <p:nvSpPr>
                <p:cNvPr id="108" name="Rechteck 107"/>
                <p:cNvSpPr/>
                <p:nvPr/>
              </p:nvSpPr>
              <p:spPr bwMode="gray">
                <a:xfrm>
                  <a:off x="2493555" y="241286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60</a:t>
                  </a:r>
                </a:p>
              </p:txBody>
            </p:sp>
            <p:sp>
              <p:nvSpPr>
                <p:cNvPr id="109" name="Rechteck 108"/>
                <p:cNvSpPr/>
                <p:nvPr/>
              </p:nvSpPr>
              <p:spPr bwMode="gray">
                <a:xfrm>
                  <a:off x="2493552" y="200025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70</a:t>
                  </a:r>
                </a:p>
              </p:txBody>
            </p:sp>
            <p:cxnSp>
              <p:nvCxnSpPr>
                <p:cNvPr id="110" name="Gerade Verbindung 109"/>
                <p:cNvCxnSpPr/>
                <p:nvPr/>
              </p:nvCxnSpPr>
              <p:spPr bwMode="gray">
                <a:xfrm flipV="1">
                  <a:off x="3026962" y="3054350"/>
                  <a:ext cx="768408" cy="260350"/>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11" name="Gruppieren 110"/>
                <p:cNvGrpSpPr/>
                <p:nvPr/>
              </p:nvGrpSpPr>
              <p:grpSpPr bwMode="gray">
                <a:xfrm>
                  <a:off x="3046924" y="2982839"/>
                  <a:ext cx="3790293" cy="938760"/>
                  <a:chOff x="3046924" y="2982839"/>
                  <a:chExt cx="3790293" cy="938760"/>
                </a:xfrm>
              </p:grpSpPr>
              <p:cxnSp>
                <p:nvCxnSpPr>
                  <p:cNvPr id="128" name="Gerade Verbindung 127"/>
                  <p:cNvCxnSpPr/>
                  <p:nvPr/>
                </p:nvCxnSpPr>
                <p:spPr bwMode="gray">
                  <a:xfrm flipV="1">
                    <a:off x="3046924" y="3733800"/>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nvCxnSpPr>
                <p:spPr bwMode="gray">
                  <a:xfrm flipV="1">
                    <a:off x="3815332" y="3546001"/>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bwMode="gray">
                  <a:xfrm flipV="1">
                    <a:off x="4583740" y="3358202"/>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bwMode="gray">
                  <a:xfrm flipV="1">
                    <a:off x="5352148" y="3170403"/>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nvCxnSpPr>
                <p:spPr bwMode="gray">
                  <a:xfrm flipV="1">
                    <a:off x="6120556" y="2982839"/>
                    <a:ext cx="716661" cy="187565"/>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12" name="Gerade Verbindung 111"/>
                <p:cNvCxnSpPr/>
                <p:nvPr/>
              </p:nvCxnSpPr>
              <p:spPr bwMode="gray">
                <a:xfrm flipV="1">
                  <a:off x="3795370" y="2850356"/>
                  <a:ext cx="718824" cy="200984"/>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nvCxnSpPr>
              <p:spPr bwMode="gray">
                <a:xfrm flipV="1">
                  <a:off x="4514194" y="2709863"/>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nvCxnSpPr>
              <p:spPr bwMode="gray">
                <a:xfrm flipV="1">
                  <a:off x="5233018" y="2568576"/>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nvCxnSpPr>
              <p:spPr bwMode="gray">
                <a:xfrm flipV="1">
                  <a:off x="5951842" y="2340870"/>
                  <a:ext cx="871632" cy="227706"/>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nvCxnSpPr>
              <p:spPr bwMode="gray">
                <a:xfrm rot="326746" flipV="1">
                  <a:off x="3054102" y="4219357"/>
                  <a:ext cx="768408" cy="187799"/>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bwMode="gray">
                <a:xfrm flipV="1">
                  <a:off x="3829687" y="4121163"/>
                  <a:ext cx="773024" cy="135082"/>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nvCxnSpPr>
              <p:spPr bwMode="gray">
                <a:xfrm flipV="1">
                  <a:off x="4602711" y="3963656"/>
                  <a:ext cx="792502" cy="157507"/>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nvCxnSpPr>
              <p:spPr bwMode="gray">
                <a:xfrm flipV="1">
                  <a:off x="5392436" y="3788820"/>
                  <a:ext cx="778893" cy="174836"/>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nvCxnSpPr>
              <p:spPr bwMode="gray">
                <a:xfrm flipV="1">
                  <a:off x="6171329" y="3632199"/>
                  <a:ext cx="665888" cy="156620"/>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1" name="Rechteck 120"/>
                <p:cNvSpPr/>
                <p:nvPr/>
              </p:nvSpPr>
              <p:spPr bwMode="gray">
                <a:xfrm>
                  <a:off x="6614447" y="33124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30,68</a:t>
                  </a:r>
                </a:p>
              </p:txBody>
            </p:sp>
            <p:grpSp>
              <p:nvGrpSpPr>
                <p:cNvPr id="122" name="Gruppieren 121"/>
                <p:cNvGrpSpPr/>
                <p:nvPr/>
              </p:nvGrpSpPr>
              <p:grpSpPr bwMode="gray">
                <a:xfrm rot="520659">
                  <a:off x="3072717" y="4234420"/>
                  <a:ext cx="3738306" cy="965103"/>
                  <a:chOff x="3027739" y="2992382"/>
                  <a:chExt cx="3738306" cy="965103"/>
                </a:xfrm>
              </p:grpSpPr>
              <p:cxnSp>
                <p:nvCxnSpPr>
                  <p:cNvPr id="123" name="Gerade Verbindung 122"/>
                  <p:cNvCxnSpPr/>
                  <p:nvPr/>
                </p:nvCxnSpPr>
                <p:spPr bwMode="gray">
                  <a:xfrm rot="21079341" flipV="1">
                    <a:off x="3027739" y="3895057"/>
                    <a:ext cx="787791" cy="62428"/>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nvCxnSpPr>
                <p:spPr bwMode="gray">
                  <a:xfrm rot="21079341" flipV="1">
                    <a:off x="3800598" y="3641245"/>
                    <a:ext cx="790664" cy="63656"/>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nvCxnSpPr>
                <p:spPr bwMode="gray">
                  <a:xfrm rot="21079341" flipV="1">
                    <a:off x="4577871" y="3422002"/>
                    <a:ext cx="790478" cy="28578"/>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bwMode="gray">
                  <a:xfrm rot="21079341" flipV="1">
                    <a:off x="5356850" y="3207647"/>
                    <a:ext cx="764098" cy="26690"/>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nvCxnSpPr>
                <p:spPr bwMode="gray">
                  <a:xfrm rot="21079341" flipV="1">
                    <a:off x="6109474" y="2992382"/>
                    <a:ext cx="656571" cy="43421"/>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72" name="Rechteck 71"/>
              <p:cNvSpPr/>
              <p:nvPr/>
            </p:nvSpPr>
            <p:spPr bwMode="gray">
              <a:xfrm>
                <a:off x="3390034" y="1520825"/>
                <a:ext cx="511400" cy="166199"/>
              </a:xfrm>
              <a:prstGeom prst="rect">
                <a:avLst/>
              </a:prstGeom>
            </p:spPr>
            <p:txBody>
              <a:bodyPr wrap="square" lIns="0" tIns="0" rIns="0" bIns="0">
                <a:spAutoFit/>
              </a:bodyPr>
              <a:lstStyle/>
              <a:p>
                <a:pPr>
                  <a:lnSpc>
                    <a:spcPct val="90000"/>
                  </a:lnSpc>
                  <a:spcAft>
                    <a:spcPts val="1000"/>
                  </a:spcAft>
                </a:pPr>
                <a:r>
                  <a:rPr lang="de-DE" sz="1200" dirty="0" smtClean="0"/>
                  <a:t>Millionen €</a:t>
                </a:r>
                <a:endParaRPr lang="de-DE" sz="1200" dirty="0"/>
              </a:p>
            </p:txBody>
          </p:sp>
        </p:grpSp>
      </p:grpSp>
    </p:spTree>
    <p:extLst>
      <p:ext uri="{BB962C8B-B14F-4D97-AF65-F5344CB8AC3E}">
        <p14:creationId xmlns:p14="http://schemas.microsoft.com/office/powerpoint/2010/main" val="180639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de-DE" dirty="0">
                <a:solidFill>
                  <a:schemeClr val="bg1"/>
                </a:solidFill>
              </a:rPr>
              <a:t>ZUSAMMENFASSUNG UND ZUKUNFTSAUSSICHTEN</a:t>
            </a:r>
          </a:p>
        </p:txBody>
      </p:sp>
      <p:sp>
        <p:nvSpPr>
          <p:cNvPr id="4" name="Subtitle"/>
          <p:cNvSpPr>
            <a:spLocks noGrp="1"/>
          </p:cNvSpPr>
          <p:nvPr>
            <p:ph type="body" sz="quarter" idx="13"/>
          </p:nvPr>
        </p:nvSpPr>
        <p:spPr bwMode="gray">
          <a:xfrm>
            <a:off x="540000" y="972000"/>
            <a:ext cx="11109600" cy="540000"/>
          </a:xfrm>
        </p:spPr>
        <p:txBody>
          <a:bodyPr/>
          <a:lstStyle/>
          <a:p>
            <a:r>
              <a:rPr lang="de-DE" dirty="0"/>
              <a:t>E-Business über Unternehmensgrenzen</a:t>
            </a:r>
          </a:p>
        </p:txBody>
      </p:sp>
      <p:grpSp>
        <p:nvGrpSpPr>
          <p:cNvPr id="3" name="Gruppieren 2"/>
          <p:cNvGrpSpPr/>
          <p:nvPr/>
        </p:nvGrpSpPr>
        <p:grpSpPr>
          <a:xfrm>
            <a:off x="481605" y="1511999"/>
            <a:ext cx="11167995" cy="4298400"/>
            <a:chOff x="481605" y="1511999"/>
            <a:chExt cx="11167995" cy="4298400"/>
          </a:xfrm>
        </p:grpSpPr>
        <p:grpSp>
          <p:nvGrpSpPr>
            <p:cNvPr id="10" name="Gruppieren 9"/>
            <p:cNvGrpSpPr>
              <a:grpSpLocks noChangeAspect="1"/>
            </p:cNvGrpSpPr>
            <p:nvPr/>
          </p:nvGrpSpPr>
          <p:grpSpPr>
            <a:xfrm>
              <a:off x="481605" y="3636316"/>
              <a:ext cx="2061498" cy="2174083"/>
              <a:chOff x="481605" y="3636316"/>
              <a:chExt cx="2061498" cy="2174083"/>
            </a:xfrm>
          </p:grpSpPr>
          <p:sp>
            <p:nvSpPr>
              <p:cNvPr id="97" name="Ellipse 96"/>
              <p:cNvSpPr/>
              <p:nvPr/>
            </p:nvSpPr>
            <p:spPr bwMode="gray">
              <a:xfrm>
                <a:off x="481605" y="5111126"/>
                <a:ext cx="2061498" cy="64932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8" name="Freeform 84"/>
              <p:cNvSpPr>
                <a:spLocks/>
              </p:cNvSpPr>
              <p:nvPr/>
            </p:nvSpPr>
            <p:spPr bwMode="gray">
              <a:xfrm>
                <a:off x="723053" y="4667955"/>
                <a:ext cx="1578604" cy="998213"/>
              </a:xfrm>
              <a:custGeom>
                <a:avLst/>
                <a:gdLst>
                  <a:gd name="T0" fmla="*/ 388 w 1137"/>
                  <a:gd name="T1" fmla="*/ 0 h 718"/>
                  <a:gd name="T2" fmla="*/ 710 w 1137"/>
                  <a:gd name="T3" fmla="*/ 8 h 718"/>
                  <a:gd name="T4" fmla="*/ 824 w 1137"/>
                  <a:gd name="T5" fmla="*/ 64 h 718"/>
                  <a:gd name="T6" fmla="*/ 1037 w 1137"/>
                  <a:gd name="T7" fmla="*/ 182 h 718"/>
                  <a:gd name="T8" fmla="*/ 1113 w 1137"/>
                  <a:gd name="T9" fmla="*/ 590 h 718"/>
                  <a:gd name="T10" fmla="*/ 1079 w 1137"/>
                  <a:gd name="T11" fmla="*/ 626 h 718"/>
                  <a:gd name="T12" fmla="*/ 563 w 1137"/>
                  <a:gd name="T13" fmla="*/ 712 h 718"/>
                  <a:gd name="T14" fmla="*/ 29 w 1137"/>
                  <a:gd name="T15" fmla="*/ 614 h 718"/>
                  <a:gd name="T16" fmla="*/ 0 w 1137"/>
                  <a:gd name="T17" fmla="*/ 546 h 718"/>
                  <a:gd name="T18" fmla="*/ 95 w 1137"/>
                  <a:gd name="T19" fmla="*/ 158 h 718"/>
                  <a:gd name="T20" fmla="*/ 177 w 1137"/>
                  <a:gd name="T21" fmla="*/ 105 h 718"/>
                  <a:gd name="T22" fmla="*/ 388 w 1137"/>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7" h="718">
                    <a:moveTo>
                      <a:pt x="388" y="0"/>
                    </a:moveTo>
                    <a:cubicBezTo>
                      <a:pt x="388" y="0"/>
                      <a:pt x="518" y="368"/>
                      <a:pt x="710" y="8"/>
                    </a:cubicBezTo>
                    <a:cubicBezTo>
                      <a:pt x="710" y="8"/>
                      <a:pt x="737" y="24"/>
                      <a:pt x="824" y="64"/>
                    </a:cubicBezTo>
                    <a:cubicBezTo>
                      <a:pt x="824" y="64"/>
                      <a:pt x="1007" y="119"/>
                      <a:pt x="1037" y="182"/>
                    </a:cubicBezTo>
                    <a:cubicBezTo>
                      <a:pt x="1037" y="182"/>
                      <a:pt x="1137" y="398"/>
                      <a:pt x="1113" y="590"/>
                    </a:cubicBezTo>
                    <a:cubicBezTo>
                      <a:pt x="1113" y="590"/>
                      <a:pt x="1112" y="606"/>
                      <a:pt x="1079" y="626"/>
                    </a:cubicBezTo>
                    <a:cubicBezTo>
                      <a:pt x="1079" y="626"/>
                      <a:pt x="879" y="718"/>
                      <a:pt x="563" y="712"/>
                    </a:cubicBezTo>
                    <a:cubicBezTo>
                      <a:pt x="563" y="712"/>
                      <a:pt x="225" y="697"/>
                      <a:pt x="29" y="614"/>
                    </a:cubicBezTo>
                    <a:cubicBezTo>
                      <a:pt x="29" y="614"/>
                      <a:pt x="1" y="607"/>
                      <a:pt x="0" y="546"/>
                    </a:cubicBezTo>
                    <a:cubicBezTo>
                      <a:pt x="0" y="546"/>
                      <a:pt x="10" y="278"/>
                      <a:pt x="95" y="158"/>
                    </a:cubicBezTo>
                    <a:cubicBezTo>
                      <a:pt x="95" y="158"/>
                      <a:pt x="120" y="126"/>
                      <a:pt x="177" y="105"/>
                    </a:cubicBezTo>
                    <a:cubicBezTo>
                      <a:pt x="177" y="105"/>
                      <a:pt x="375" y="48"/>
                      <a:pt x="388" y="0"/>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99" name="Freeform 85"/>
              <p:cNvSpPr>
                <a:spLocks/>
              </p:cNvSpPr>
              <p:nvPr/>
            </p:nvSpPr>
            <p:spPr bwMode="gray">
              <a:xfrm>
                <a:off x="1874719" y="4859392"/>
                <a:ext cx="217267" cy="747521"/>
              </a:xfrm>
              <a:custGeom>
                <a:avLst/>
                <a:gdLst>
                  <a:gd name="T0" fmla="*/ 157 w 157"/>
                  <a:gd name="T1" fmla="*/ 0 h 538"/>
                  <a:gd name="T2" fmla="*/ 101 w 157"/>
                  <a:gd name="T3" fmla="*/ 537 h 538"/>
                  <a:gd name="T4" fmla="*/ 91 w 157"/>
                  <a:gd name="T5" fmla="*/ 538 h 538"/>
                  <a:gd name="T6" fmla="*/ 157 w 157"/>
                  <a:gd name="T7" fmla="*/ 0 h 538"/>
                </a:gdLst>
                <a:ahLst/>
                <a:cxnLst>
                  <a:cxn ang="0">
                    <a:pos x="T0" y="T1"/>
                  </a:cxn>
                  <a:cxn ang="0">
                    <a:pos x="T2" y="T3"/>
                  </a:cxn>
                  <a:cxn ang="0">
                    <a:pos x="T4" y="T5"/>
                  </a:cxn>
                  <a:cxn ang="0">
                    <a:pos x="T6" y="T7"/>
                  </a:cxn>
                </a:cxnLst>
                <a:rect l="0" t="0" r="r" b="b"/>
                <a:pathLst>
                  <a:path w="157" h="538">
                    <a:moveTo>
                      <a:pt x="157" y="0"/>
                    </a:moveTo>
                    <a:cubicBezTo>
                      <a:pt x="157" y="0"/>
                      <a:pt x="24" y="270"/>
                      <a:pt x="101" y="537"/>
                    </a:cubicBezTo>
                    <a:cubicBezTo>
                      <a:pt x="91" y="538"/>
                      <a:pt x="91" y="538"/>
                      <a:pt x="91" y="538"/>
                    </a:cubicBezTo>
                    <a:cubicBezTo>
                      <a:pt x="91" y="538"/>
                      <a:pt x="0" y="291"/>
                      <a:pt x="157"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0" name="Freeform 86"/>
              <p:cNvSpPr>
                <a:spLocks/>
              </p:cNvSpPr>
              <p:nvPr/>
            </p:nvSpPr>
            <p:spPr bwMode="gray">
              <a:xfrm>
                <a:off x="882585" y="4871548"/>
                <a:ext cx="220306" cy="714094"/>
              </a:xfrm>
              <a:custGeom>
                <a:avLst/>
                <a:gdLst>
                  <a:gd name="T0" fmla="*/ 0 w 158"/>
                  <a:gd name="T1" fmla="*/ 0 h 514"/>
                  <a:gd name="T2" fmla="*/ 57 w 158"/>
                  <a:gd name="T3" fmla="*/ 513 h 514"/>
                  <a:gd name="T4" fmla="*/ 65 w 158"/>
                  <a:gd name="T5" fmla="*/ 514 h 514"/>
                  <a:gd name="T6" fmla="*/ 0 w 158"/>
                  <a:gd name="T7" fmla="*/ 0 h 514"/>
                </a:gdLst>
                <a:ahLst/>
                <a:cxnLst>
                  <a:cxn ang="0">
                    <a:pos x="T0" y="T1"/>
                  </a:cxn>
                  <a:cxn ang="0">
                    <a:pos x="T2" y="T3"/>
                  </a:cxn>
                  <a:cxn ang="0">
                    <a:pos x="T4" y="T5"/>
                  </a:cxn>
                  <a:cxn ang="0">
                    <a:pos x="T6" y="T7"/>
                  </a:cxn>
                </a:cxnLst>
                <a:rect l="0" t="0" r="r" b="b"/>
                <a:pathLst>
                  <a:path w="158" h="514">
                    <a:moveTo>
                      <a:pt x="0" y="0"/>
                    </a:moveTo>
                    <a:cubicBezTo>
                      <a:pt x="0" y="0"/>
                      <a:pt x="134" y="247"/>
                      <a:pt x="57" y="513"/>
                    </a:cubicBezTo>
                    <a:cubicBezTo>
                      <a:pt x="65" y="514"/>
                      <a:pt x="65" y="514"/>
                      <a:pt x="65" y="514"/>
                    </a:cubicBezTo>
                    <a:cubicBezTo>
                      <a:pt x="65" y="514"/>
                      <a:pt x="158" y="291"/>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1" name="Freeform 87"/>
              <p:cNvSpPr>
                <a:spLocks/>
              </p:cNvSpPr>
              <p:nvPr/>
            </p:nvSpPr>
            <p:spPr bwMode="gray">
              <a:xfrm>
                <a:off x="1554137" y="4935359"/>
                <a:ext cx="413263" cy="723210"/>
              </a:xfrm>
              <a:custGeom>
                <a:avLst/>
                <a:gdLst>
                  <a:gd name="T0" fmla="*/ 298 w 298"/>
                  <a:gd name="T1" fmla="*/ 3 h 520"/>
                  <a:gd name="T2" fmla="*/ 0 w 298"/>
                  <a:gd name="T3" fmla="*/ 520 h 520"/>
                  <a:gd name="T4" fmla="*/ 292 w 298"/>
                  <a:gd name="T5" fmla="*/ 0 h 520"/>
                  <a:gd name="T6" fmla="*/ 298 w 298"/>
                  <a:gd name="T7" fmla="*/ 3 h 520"/>
                </a:gdLst>
                <a:ahLst/>
                <a:cxnLst>
                  <a:cxn ang="0">
                    <a:pos x="T0" y="T1"/>
                  </a:cxn>
                  <a:cxn ang="0">
                    <a:pos x="T2" y="T3"/>
                  </a:cxn>
                  <a:cxn ang="0">
                    <a:pos x="T4" y="T5"/>
                  </a:cxn>
                  <a:cxn ang="0">
                    <a:pos x="T6" y="T7"/>
                  </a:cxn>
                </a:cxnLst>
                <a:rect l="0" t="0" r="r" b="b"/>
                <a:pathLst>
                  <a:path w="298" h="520">
                    <a:moveTo>
                      <a:pt x="298" y="3"/>
                    </a:moveTo>
                    <a:cubicBezTo>
                      <a:pt x="298" y="3"/>
                      <a:pt x="162" y="354"/>
                      <a:pt x="0" y="520"/>
                    </a:cubicBezTo>
                    <a:cubicBezTo>
                      <a:pt x="0" y="520"/>
                      <a:pt x="187" y="280"/>
                      <a:pt x="292" y="0"/>
                    </a:cubicBezTo>
                    <a:lnTo>
                      <a:pt x="29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2" name="Freeform 88"/>
              <p:cNvSpPr>
                <a:spLocks/>
              </p:cNvSpPr>
              <p:nvPr/>
            </p:nvSpPr>
            <p:spPr bwMode="gray">
              <a:xfrm>
                <a:off x="1850410" y="4860912"/>
                <a:ext cx="116990" cy="79006"/>
              </a:xfrm>
              <a:custGeom>
                <a:avLst/>
                <a:gdLst>
                  <a:gd name="T0" fmla="*/ 7 w 77"/>
                  <a:gd name="T1" fmla="*/ 0 h 52"/>
                  <a:gd name="T2" fmla="*/ 77 w 77"/>
                  <a:gd name="T3" fmla="*/ 52 h 52"/>
                  <a:gd name="T4" fmla="*/ 0 w 77"/>
                  <a:gd name="T5" fmla="*/ 6 h 52"/>
                  <a:gd name="T6" fmla="*/ 7 w 77"/>
                  <a:gd name="T7" fmla="*/ 0 h 52"/>
                </a:gdLst>
                <a:ahLst/>
                <a:cxnLst>
                  <a:cxn ang="0">
                    <a:pos x="T0" y="T1"/>
                  </a:cxn>
                  <a:cxn ang="0">
                    <a:pos x="T2" y="T3"/>
                  </a:cxn>
                  <a:cxn ang="0">
                    <a:pos x="T4" y="T5"/>
                  </a:cxn>
                  <a:cxn ang="0">
                    <a:pos x="T6" y="T7"/>
                  </a:cxn>
                </a:cxnLst>
                <a:rect l="0" t="0" r="r" b="b"/>
                <a:pathLst>
                  <a:path w="77" h="52">
                    <a:moveTo>
                      <a:pt x="7" y="0"/>
                    </a:moveTo>
                    <a:lnTo>
                      <a:pt x="77" y="52"/>
                    </a:lnTo>
                    <a:lnTo>
                      <a:pt x="0" y="6"/>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3" name="Freeform 89"/>
              <p:cNvSpPr>
                <a:spLocks/>
              </p:cNvSpPr>
              <p:nvPr/>
            </p:nvSpPr>
            <p:spPr bwMode="gray">
              <a:xfrm>
                <a:off x="1838255" y="4795580"/>
                <a:ext cx="97238" cy="77487"/>
              </a:xfrm>
              <a:custGeom>
                <a:avLst/>
                <a:gdLst>
                  <a:gd name="T0" fmla="*/ 64 w 64"/>
                  <a:gd name="T1" fmla="*/ 0 h 51"/>
                  <a:gd name="T2" fmla="*/ 14 w 64"/>
                  <a:gd name="T3" fmla="*/ 51 h 51"/>
                  <a:gd name="T4" fmla="*/ 0 w 64"/>
                  <a:gd name="T5" fmla="*/ 44 h 51"/>
                  <a:gd name="T6" fmla="*/ 64 w 64"/>
                  <a:gd name="T7" fmla="*/ 0 h 51"/>
                </a:gdLst>
                <a:ahLst/>
                <a:cxnLst>
                  <a:cxn ang="0">
                    <a:pos x="T0" y="T1"/>
                  </a:cxn>
                  <a:cxn ang="0">
                    <a:pos x="T2" y="T3"/>
                  </a:cxn>
                  <a:cxn ang="0">
                    <a:pos x="T4" y="T5"/>
                  </a:cxn>
                  <a:cxn ang="0">
                    <a:pos x="T6" y="T7"/>
                  </a:cxn>
                </a:cxnLst>
                <a:rect l="0" t="0" r="r" b="b"/>
                <a:pathLst>
                  <a:path w="64" h="51">
                    <a:moveTo>
                      <a:pt x="64" y="0"/>
                    </a:moveTo>
                    <a:lnTo>
                      <a:pt x="14" y="51"/>
                    </a:lnTo>
                    <a:lnTo>
                      <a:pt x="0" y="44"/>
                    </a:lnTo>
                    <a:lnTo>
                      <a:pt x="6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4" name="Freeform 90"/>
              <p:cNvSpPr>
                <a:spLocks/>
              </p:cNvSpPr>
              <p:nvPr/>
            </p:nvSpPr>
            <p:spPr bwMode="gray">
              <a:xfrm>
                <a:off x="1020846" y="4933840"/>
                <a:ext cx="413263" cy="720171"/>
              </a:xfrm>
              <a:custGeom>
                <a:avLst/>
                <a:gdLst>
                  <a:gd name="T0" fmla="*/ 0 w 298"/>
                  <a:gd name="T1" fmla="*/ 3 h 519"/>
                  <a:gd name="T2" fmla="*/ 298 w 298"/>
                  <a:gd name="T3" fmla="*/ 519 h 519"/>
                  <a:gd name="T4" fmla="*/ 6 w 298"/>
                  <a:gd name="T5" fmla="*/ 0 h 519"/>
                  <a:gd name="T6" fmla="*/ 0 w 298"/>
                  <a:gd name="T7" fmla="*/ 3 h 519"/>
                </a:gdLst>
                <a:ahLst/>
                <a:cxnLst>
                  <a:cxn ang="0">
                    <a:pos x="T0" y="T1"/>
                  </a:cxn>
                  <a:cxn ang="0">
                    <a:pos x="T2" y="T3"/>
                  </a:cxn>
                  <a:cxn ang="0">
                    <a:pos x="T4" y="T5"/>
                  </a:cxn>
                  <a:cxn ang="0">
                    <a:pos x="T6" y="T7"/>
                  </a:cxn>
                </a:cxnLst>
                <a:rect l="0" t="0" r="r" b="b"/>
                <a:pathLst>
                  <a:path w="298" h="519">
                    <a:moveTo>
                      <a:pt x="0" y="3"/>
                    </a:moveTo>
                    <a:cubicBezTo>
                      <a:pt x="0" y="3"/>
                      <a:pt x="136" y="353"/>
                      <a:pt x="298" y="519"/>
                    </a:cubicBezTo>
                    <a:cubicBezTo>
                      <a:pt x="298" y="519"/>
                      <a:pt x="111" y="279"/>
                      <a:pt x="6" y="0"/>
                    </a:cubicBezTo>
                    <a:lnTo>
                      <a:pt x="0"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5" name="Freeform 91"/>
              <p:cNvSpPr>
                <a:spLocks/>
              </p:cNvSpPr>
              <p:nvPr/>
            </p:nvSpPr>
            <p:spPr bwMode="gray">
              <a:xfrm>
                <a:off x="1020846" y="4857873"/>
                <a:ext cx="115470" cy="79006"/>
              </a:xfrm>
              <a:custGeom>
                <a:avLst/>
                <a:gdLst>
                  <a:gd name="T0" fmla="*/ 70 w 76"/>
                  <a:gd name="T1" fmla="*/ 0 h 52"/>
                  <a:gd name="T2" fmla="*/ 0 w 76"/>
                  <a:gd name="T3" fmla="*/ 52 h 52"/>
                  <a:gd name="T4" fmla="*/ 76 w 76"/>
                  <a:gd name="T5" fmla="*/ 5 h 52"/>
                  <a:gd name="T6" fmla="*/ 70 w 76"/>
                  <a:gd name="T7" fmla="*/ 0 h 52"/>
                </a:gdLst>
                <a:ahLst/>
                <a:cxnLst>
                  <a:cxn ang="0">
                    <a:pos x="T0" y="T1"/>
                  </a:cxn>
                  <a:cxn ang="0">
                    <a:pos x="T2" y="T3"/>
                  </a:cxn>
                  <a:cxn ang="0">
                    <a:pos x="T4" y="T5"/>
                  </a:cxn>
                  <a:cxn ang="0">
                    <a:pos x="T6" y="T7"/>
                  </a:cxn>
                </a:cxnLst>
                <a:rect l="0" t="0" r="r" b="b"/>
                <a:pathLst>
                  <a:path w="76" h="52">
                    <a:moveTo>
                      <a:pt x="70" y="0"/>
                    </a:moveTo>
                    <a:lnTo>
                      <a:pt x="0" y="52"/>
                    </a:lnTo>
                    <a:lnTo>
                      <a:pt x="76" y="5"/>
                    </a:lnTo>
                    <a:lnTo>
                      <a:pt x="7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6" name="Freeform 92"/>
              <p:cNvSpPr>
                <a:spLocks/>
              </p:cNvSpPr>
              <p:nvPr/>
            </p:nvSpPr>
            <p:spPr bwMode="gray">
              <a:xfrm>
                <a:off x="1052753" y="4792541"/>
                <a:ext cx="98758" cy="77487"/>
              </a:xfrm>
              <a:custGeom>
                <a:avLst/>
                <a:gdLst>
                  <a:gd name="T0" fmla="*/ 0 w 65"/>
                  <a:gd name="T1" fmla="*/ 0 h 51"/>
                  <a:gd name="T2" fmla="*/ 50 w 65"/>
                  <a:gd name="T3" fmla="*/ 51 h 51"/>
                  <a:gd name="T4" fmla="*/ 65 w 65"/>
                  <a:gd name="T5" fmla="*/ 44 h 51"/>
                  <a:gd name="T6" fmla="*/ 0 w 65"/>
                  <a:gd name="T7" fmla="*/ 0 h 51"/>
                </a:gdLst>
                <a:ahLst/>
                <a:cxnLst>
                  <a:cxn ang="0">
                    <a:pos x="T0" y="T1"/>
                  </a:cxn>
                  <a:cxn ang="0">
                    <a:pos x="T2" y="T3"/>
                  </a:cxn>
                  <a:cxn ang="0">
                    <a:pos x="T4" y="T5"/>
                  </a:cxn>
                  <a:cxn ang="0">
                    <a:pos x="T6" y="T7"/>
                  </a:cxn>
                </a:cxnLst>
                <a:rect l="0" t="0" r="r" b="b"/>
                <a:pathLst>
                  <a:path w="65" h="51">
                    <a:moveTo>
                      <a:pt x="0" y="0"/>
                    </a:moveTo>
                    <a:lnTo>
                      <a:pt x="50" y="51"/>
                    </a:lnTo>
                    <a:lnTo>
                      <a:pt x="65" y="44"/>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07" name="Freeform 93"/>
              <p:cNvSpPr>
                <a:spLocks/>
              </p:cNvSpPr>
              <p:nvPr/>
            </p:nvSpPr>
            <p:spPr bwMode="gray">
              <a:xfrm>
                <a:off x="1344467" y="5262020"/>
                <a:ext cx="255251" cy="308429"/>
              </a:xfrm>
              <a:custGeom>
                <a:avLst/>
                <a:gdLst>
                  <a:gd name="T0" fmla="*/ 0 w 183"/>
                  <a:gd name="T1" fmla="*/ 2 h 222"/>
                  <a:gd name="T2" fmla="*/ 183 w 183"/>
                  <a:gd name="T3" fmla="*/ 0 h 222"/>
                  <a:gd name="T4" fmla="*/ 97 w 183"/>
                  <a:gd name="T5" fmla="*/ 222 h 222"/>
                  <a:gd name="T6" fmla="*/ 0 w 183"/>
                  <a:gd name="T7" fmla="*/ 2 h 222"/>
                </a:gdLst>
                <a:ahLst/>
                <a:cxnLst>
                  <a:cxn ang="0">
                    <a:pos x="T0" y="T1"/>
                  </a:cxn>
                  <a:cxn ang="0">
                    <a:pos x="T2" y="T3"/>
                  </a:cxn>
                  <a:cxn ang="0">
                    <a:pos x="T4" y="T5"/>
                  </a:cxn>
                  <a:cxn ang="0">
                    <a:pos x="T6" y="T7"/>
                  </a:cxn>
                </a:cxnLst>
                <a:rect l="0" t="0" r="r" b="b"/>
                <a:pathLst>
                  <a:path w="183" h="222">
                    <a:moveTo>
                      <a:pt x="0" y="2"/>
                    </a:moveTo>
                    <a:cubicBezTo>
                      <a:pt x="0" y="2"/>
                      <a:pt x="76" y="79"/>
                      <a:pt x="183" y="0"/>
                    </a:cubicBezTo>
                    <a:cubicBezTo>
                      <a:pt x="183" y="0"/>
                      <a:pt x="146" y="141"/>
                      <a:pt x="97" y="222"/>
                    </a:cubicBezTo>
                    <a:cubicBezTo>
                      <a:pt x="97" y="222"/>
                      <a:pt x="40" y="143"/>
                      <a:pt x="0" y="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91" name="Freeform 125"/>
              <p:cNvSpPr>
                <a:spLocks/>
              </p:cNvSpPr>
              <p:nvPr/>
            </p:nvSpPr>
            <p:spPr bwMode="gray">
              <a:xfrm>
                <a:off x="1108968" y="4148338"/>
                <a:ext cx="82046" cy="209671"/>
              </a:xfrm>
              <a:custGeom>
                <a:avLst/>
                <a:gdLst>
                  <a:gd name="T0" fmla="*/ 44 w 59"/>
                  <a:gd name="T1" fmla="*/ 24 h 151"/>
                  <a:gd name="T2" fmla="*/ 52 w 59"/>
                  <a:gd name="T3" fmla="*/ 47 h 151"/>
                  <a:gd name="T4" fmla="*/ 55 w 59"/>
                  <a:gd name="T5" fmla="*/ 113 h 151"/>
                  <a:gd name="T6" fmla="*/ 59 w 59"/>
                  <a:gd name="T7" fmla="*/ 151 h 151"/>
                  <a:gd name="T8" fmla="*/ 32 w 59"/>
                  <a:gd name="T9" fmla="*/ 106 h 151"/>
                  <a:gd name="T10" fmla="*/ 44 w 59"/>
                  <a:gd name="T11" fmla="*/ 24 h 151"/>
                </a:gdLst>
                <a:ahLst/>
                <a:cxnLst>
                  <a:cxn ang="0">
                    <a:pos x="T0" y="T1"/>
                  </a:cxn>
                  <a:cxn ang="0">
                    <a:pos x="T2" y="T3"/>
                  </a:cxn>
                  <a:cxn ang="0">
                    <a:pos x="T4" y="T5"/>
                  </a:cxn>
                  <a:cxn ang="0">
                    <a:pos x="T6" y="T7"/>
                  </a:cxn>
                  <a:cxn ang="0">
                    <a:pos x="T8" y="T9"/>
                  </a:cxn>
                  <a:cxn ang="0">
                    <a:pos x="T10" y="T11"/>
                  </a:cxn>
                </a:cxnLst>
                <a:rect l="0" t="0" r="r" b="b"/>
                <a:pathLst>
                  <a:path w="59" h="151">
                    <a:moveTo>
                      <a:pt x="44" y="24"/>
                    </a:moveTo>
                    <a:cubicBezTo>
                      <a:pt x="44" y="24"/>
                      <a:pt x="48" y="32"/>
                      <a:pt x="52" y="47"/>
                    </a:cubicBezTo>
                    <a:cubicBezTo>
                      <a:pt x="52" y="47"/>
                      <a:pt x="52" y="88"/>
                      <a:pt x="55" y="113"/>
                    </a:cubicBezTo>
                    <a:cubicBezTo>
                      <a:pt x="59" y="151"/>
                      <a:pt x="59" y="151"/>
                      <a:pt x="59" y="151"/>
                    </a:cubicBezTo>
                    <a:cubicBezTo>
                      <a:pt x="59" y="151"/>
                      <a:pt x="38" y="144"/>
                      <a:pt x="32" y="106"/>
                    </a:cubicBezTo>
                    <a:cubicBezTo>
                      <a:pt x="32" y="106"/>
                      <a:pt x="0" y="0"/>
                      <a:pt x="44" y="24"/>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 name="Freeform 126"/>
              <p:cNvSpPr>
                <a:spLocks/>
              </p:cNvSpPr>
              <p:nvPr/>
            </p:nvSpPr>
            <p:spPr bwMode="gray">
              <a:xfrm>
                <a:off x="1143912" y="4196957"/>
                <a:ext cx="34946" cy="112433"/>
              </a:xfrm>
              <a:custGeom>
                <a:avLst/>
                <a:gdLst>
                  <a:gd name="T0" fmla="*/ 13 w 25"/>
                  <a:gd name="T1" fmla="*/ 5 h 81"/>
                  <a:gd name="T2" fmla="*/ 16 w 25"/>
                  <a:gd name="T3" fmla="*/ 54 h 81"/>
                  <a:gd name="T4" fmla="*/ 25 w 25"/>
                  <a:gd name="T5" fmla="*/ 81 h 81"/>
                  <a:gd name="T6" fmla="*/ 13 w 25"/>
                  <a:gd name="T7" fmla="*/ 5 h 81"/>
                </a:gdLst>
                <a:ahLst/>
                <a:cxnLst>
                  <a:cxn ang="0">
                    <a:pos x="T0" y="T1"/>
                  </a:cxn>
                  <a:cxn ang="0">
                    <a:pos x="T2" y="T3"/>
                  </a:cxn>
                  <a:cxn ang="0">
                    <a:pos x="T4" y="T5"/>
                  </a:cxn>
                  <a:cxn ang="0">
                    <a:pos x="T6" y="T7"/>
                  </a:cxn>
                </a:cxnLst>
                <a:rect l="0" t="0" r="r" b="b"/>
                <a:pathLst>
                  <a:path w="25" h="81">
                    <a:moveTo>
                      <a:pt x="13" y="5"/>
                    </a:moveTo>
                    <a:cubicBezTo>
                      <a:pt x="13" y="5"/>
                      <a:pt x="0" y="0"/>
                      <a:pt x="16" y="54"/>
                    </a:cubicBezTo>
                    <a:cubicBezTo>
                      <a:pt x="25" y="81"/>
                      <a:pt x="25" y="81"/>
                      <a:pt x="25" y="81"/>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 name="Freeform 96"/>
              <p:cNvSpPr>
                <a:spLocks/>
              </p:cNvSpPr>
              <p:nvPr/>
            </p:nvSpPr>
            <p:spPr bwMode="gray">
              <a:xfrm>
                <a:off x="1254825" y="4484113"/>
                <a:ext cx="446688" cy="885781"/>
              </a:xfrm>
              <a:custGeom>
                <a:avLst/>
                <a:gdLst>
                  <a:gd name="T0" fmla="*/ 26 w 322"/>
                  <a:gd name="T1" fmla="*/ 2 h 637"/>
                  <a:gd name="T2" fmla="*/ 0 w 322"/>
                  <a:gd name="T3" fmla="*/ 162 h 637"/>
                  <a:gd name="T4" fmla="*/ 64 w 322"/>
                  <a:gd name="T5" fmla="*/ 568 h 637"/>
                  <a:gd name="T6" fmla="*/ 244 w 322"/>
                  <a:gd name="T7" fmla="*/ 573 h 637"/>
                  <a:gd name="T8" fmla="*/ 322 w 322"/>
                  <a:gd name="T9" fmla="*/ 157 h 637"/>
                  <a:gd name="T10" fmla="*/ 298 w 322"/>
                  <a:gd name="T11" fmla="*/ 0 h 637"/>
                  <a:gd name="T12" fmla="*/ 26 w 322"/>
                  <a:gd name="T13" fmla="*/ 2 h 637"/>
                </a:gdLst>
                <a:ahLst/>
                <a:cxnLst>
                  <a:cxn ang="0">
                    <a:pos x="T0" y="T1"/>
                  </a:cxn>
                  <a:cxn ang="0">
                    <a:pos x="T2" y="T3"/>
                  </a:cxn>
                  <a:cxn ang="0">
                    <a:pos x="T4" y="T5"/>
                  </a:cxn>
                  <a:cxn ang="0">
                    <a:pos x="T6" y="T7"/>
                  </a:cxn>
                  <a:cxn ang="0">
                    <a:pos x="T8" y="T9"/>
                  </a:cxn>
                  <a:cxn ang="0">
                    <a:pos x="T10" y="T11"/>
                  </a:cxn>
                  <a:cxn ang="0">
                    <a:pos x="T12" y="T13"/>
                  </a:cxn>
                </a:cxnLst>
                <a:rect l="0" t="0" r="r" b="b"/>
                <a:pathLst>
                  <a:path w="322" h="637">
                    <a:moveTo>
                      <a:pt x="26" y="2"/>
                    </a:moveTo>
                    <a:cubicBezTo>
                      <a:pt x="26" y="2"/>
                      <a:pt x="24" y="116"/>
                      <a:pt x="0" y="162"/>
                    </a:cubicBezTo>
                    <a:cubicBezTo>
                      <a:pt x="0" y="162"/>
                      <a:pt x="31" y="474"/>
                      <a:pt x="64" y="568"/>
                    </a:cubicBezTo>
                    <a:cubicBezTo>
                      <a:pt x="64" y="568"/>
                      <a:pt x="136" y="637"/>
                      <a:pt x="244" y="573"/>
                    </a:cubicBezTo>
                    <a:cubicBezTo>
                      <a:pt x="244" y="573"/>
                      <a:pt x="303" y="362"/>
                      <a:pt x="322" y="157"/>
                    </a:cubicBezTo>
                    <a:cubicBezTo>
                      <a:pt x="322" y="157"/>
                      <a:pt x="288" y="101"/>
                      <a:pt x="298" y="0"/>
                    </a:cubicBezTo>
                    <a:cubicBezTo>
                      <a:pt x="298" y="0"/>
                      <a:pt x="192" y="110"/>
                      <a:pt x="26"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94" name="Freeform 97"/>
              <p:cNvSpPr>
                <a:spLocks/>
              </p:cNvSpPr>
              <p:nvPr/>
            </p:nvSpPr>
            <p:spPr bwMode="gray">
              <a:xfrm>
                <a:off x="1162144" y="3821677"/>
                <a:ext cx="715614" cy="837162"/>
              </a:xfrm>
              <a:custGeom>
                <a:avLst/>
                <a:gdLst>
                  <a:gd name="T0" fmla="*/ 458 w 516"/>
                  <a:gd name="T1" fmla="*/ 323 h 602"/>
                  <a:gd name="T2" fmla="*/ 222 w 516"/>
                  <a:gd name="T3" fmla="*/ 602 h 602"/>
                  <a:gd name="T4" fmla="*/ 0 w 516"/>
                  <a:gd name="T5" fmla="*/ 325 h 602"/>
                  <a:gd name="T6" fmla="*/ 225 w 516"/>
                  <a:gd name="T7" fmla="*/ 0 h 602"/>
                  <a:gd name="T8" fmla="*/ 458 w 516"/>
                  <a:gd name="T9" fmla="*/ 323 h 602"/>
                </a:gdLst>
                <a:ahLst/>
                <a:cxnLst>
                  <a:cxn ang="0">
                    <a:pos x="T0" y="T1"/>
                  </a:cxn>
                  <a:cxn ang="0">
                    <a:pos x="T2" y="T3"/>
                  </a:cxn>
                  <a:cxn ang="0">
                    <a:pos x="T4" y="T5"/>
                  </a:cxn>
                  <a:cxn ang="0">
                    <a:pos x="T6" y="T7"/>
                  </a:cxn>
                  <a:cxn ang="0">
                    <a:pos x="T8" y="T9"/>
                  </a:cxn>
                </a:cxnLst>
                <a:rect l="0" t="0" r="r" b="b"/>
                <a:pathLst>
                  <a:path w="516" h="602">
                    <a:moveTo>
                      <a:pt x="458" y="323"/>
                    </a:moveTo>
                    <a:cubicBezTo>
                      <a:pt x="458" y="444"/>
                      <a:pt x="343" y="602"/>
                      <a:pt x="222" y="602"/>
                    </a:cubicBezTo>
                    <a:cubicBezTo>
                      <a:pt x="117" y="602"/>
                      <a:pt x="0" y="455"/>
                      <a:pt x="0" y="325"/>
                    </a:cubicBezTo>
                    <a:cubicBezTo>
                      <a:pt x="0" y="164"/>
                      <a:pt x="23" y="0"/>
                      <a:pt x="225" y="0"/>
                    </a:cubicBezTo>
                    <a:cubicBezTo>
                      <a:pt x="516" y="0"/>
                      <a:pt x="458" y="306"/>
                      <a:pt x="458" y="323"/>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95" name="Freeform 113"/>
              <p:cNvSpPr>
                <a:spLocks/>
              </p:cNvSpPr>
              <p:nvPr/>
            </p:nvSpPr>
            <p:spPr bwMode="gray">
              <a:xfrm>
                <a:off x="1771129" y="4175686"/>
                <a:ext cx="89642" cy="227903"/>
              </a:xfrm>
              <a:custGeom>
                <a:avLst/>
                <a:gdLst>
                  <a:gd name="T0" fmla="*/ 20 w 64"/>
                  <a:gd name="T1" fmla="*/ 0 h 164"/>
                  <a:gd name="T2" fmla="*/ 36 w 64"/>
                  <a:gd name="T3" fmla="*/ 84 h 164"/>
                  <a:gd name="T4" fmla="*/ 0 w 64"/>
                  <a:gd name="T5" fmla="*/ 164 h 164"/>
                  <a:gd name="T6" fmla="*/ 20 w 64"/>
                  <a:gd name="T7" fmla="*/ 0 h 164"/>
                </a:gdLst>
                <a:ahLst/>
                <a:cxnLst>
                  <a:cxn ang="0">
                    <a:pos x="T0" y="T1"/>
                  </a:cxn>
                  <a:cxn ang="0">
                    <a:pos x="T2" y="T3"/>
                  </a:cxn>
                  <a:cxn ang="0">
                    <a:pos x="T4" y="T5"/>
                  </a:cxn>
                  <a:cxn ang="0">
                    <a:pos x="T6" y="T7"/>
                  </a:cxn>
                </a:cxnLst>
                <a:rect l="0" t="0" r="r" b="b"/>
                <a:pathLst>
                  <a:path w="64" h="164">
                    <a:moveTo>
                      <a:pt x="20" y="0"/>
                    </a:moveTo>
                    <a:cubicBezTo>
                      <a:pt x="20" y="0"/>
                      <a:pt x="64" y="8"/>
                      <a:pt x="36" y="84"/>
                    </a:cubicBezTo>
                    <a:cubicBezTo>
                      <a:pt x="36" y="84"/>
                      <a:pt x="24" y="142"/>
                      <a:pt x="0" y="164"/>
                    </a:cubicBezTo>
                    <a:lnTo>
                      <a:pt x="20"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 name="Freeform 114"/>
              <p:cNvSpPr>
                <a:spLocks/>
              </p:cNvSpPr>
              <p:nvPr/>
            </p:nvSpPr>
            <p:spPr bwMode="gray">
              <a:xfrm>
                <a:off x="1792223" y="4218228"/>
                <a:ext cx="34946" cy="113952"/>
              </a:xfrm>
              <a:custGeom>
                <a:avLst/>
                <a:gdLst>
                  <a:gd name="T0" fmla="*/ 12 w 25"/>
                  <a:gd name="T1" fmla="*/ 5 h 82"/>
                  <a:gd name="T2" fmla="*/ 9 w 25"/>
                  <a:gd name="T3" fmla="*/ 54 h 82"/>
                  <a:gd name="T4" fmla="*/ 0 w 25"/>
                  <a:gd name="T5" fmla="*/ 82 h 82"/>
                  <a:gd name="T6" fmla="*/ 12 w 25"/>
                  <a:gd name="T7" fmla="*/ 5 h 82"/>
                </a:gdLst>
                <a:ahLst/>
                <a:cxnLst>
                  <a:cxn ang="0">
                    <a:pos x="T0" y="T1"/>
                  </a:cxn>
                  <a:cxn ang="0">
                    <a:pos x="T2" y="T3"/>
                  </a:cxn>
                  <a:cxn ang="0">
                    <a:pos x="T4" y="T5"/>
                  </a:cxn>
                  <a:cxn ang="0">
                    <a:pos x="T6" y="T7"/>
                  </a:cxn>
                </a:cxnLst>
                <a:rect l="0" t="0" r="r" b="b"/>
                <a:pathLst>
                  <a:path w="25" h="82">
                    <a:moveTo>
                      <a:pt x="12" y="5"/>
                    </a:moveTo>
                    <a:cubicBezTo>
                      <a:pt x="12" y="5"/>
                      <a:pt x="25" y="0"/>
                      <a:pt x="9" y="54"/>
                    </a:cubicBezTo>
                    <a:cubicBezTo>
                      <a:pt x="0" y="82"/>
                      <a:pt x="0" y="82"/>
                      <a:pt x="0" y="82"/>
                    </a:cubicBezTo>
                    <a:lnTo>
                      <a:pt x="12"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 name="Freeform 112"/>
              <p:cNvSpPr>
                <a:spLocks/>
              </p:cNvSpPr>
              <p:nvPr/>
            </p:nvSpPr>
            <p:spPr bwMode="gray">
              <a:xfrm>
                <a:off x="1759932" y="4207127"/>
                <a:ext cx="48619" cy="36464"/>
              </a:xfrm>
              <a:custGeom>
                <a:avLst/>
                <a:gdLst>
                  <a:gd name="T0" fmla="*/ 0 w 34"/>
                  <a:gd name="T1" fmla="*/ 8 h 27"/>
                  <a:gd name="T2" fmla="*/ 19 w 34"/>
                  <a:gd name="T3" fmla="*/ 0 h 27"/>
                  <a:gd name="T4" fmla="*/ 33 w 34"/>
                  <a:gd name="T5" fmla="*/ 18 h 27"/>
                  <a:gd name="T6" fmla="*/ 3 w 34"/>
                  <a:gd name="T7" fmla="*/ 27 h 27"/>
                  <a:gd name="T8" fmla="*/ 0 w 34"/>
                  <a:gd name="T9" fmla="*/ 8 h 27"/>
                </a:gdLst>
                <a:ahLst/>
                <a:cxnLst>
                  <a:cxn ang="0">
                    <a:pos x="T0" y="T1"/>
                  </a:cxn>
                  <a:cxn ang="0">
                    <a:pos x="T2" y="T3"/>
                  </a:cxn>
                  <a:cxn ang="0">
                    <a:pos x="T4" y="T5"/>
                  </a:cxn>
                  <a:cxn ang="0">
                    <a:pos x="T6" y="T7"/>
                  </a:cxn>
                  <a:cxn ang="0">
                    <a:pos x="T8" y="T9"/>
                  </a:cxn>
                </a:cxnLst>
                <a:rect l="0" t="0" r="r" b="b"/>
                <a:pathLst>
                  <a:path w="34" h="27">
                    <a:moveTo>
                      <a:pt x="0" y="8"/>
                    </a:moveTo>
                    <a:cubicBezTo>
                      <a:pt x="19" y="0"/>
                      <a:pt x="19" y="0"/>
                      <a:pt x="19" y="0"/>
                    </a:cubicBezTo>
                    <a:cubicBezTo>
                      <a:pt x="19" y="0"/>
                      <a:pt x="34" y="3"/>
                      <a:pt x="33" y="18"/>
                    </a:cubicBezTo>
                    <a:cubicBezTo>
                      <a:pt x="3" y="27"/>
                      <a:pt x="3" y="27"/>
                      <a:pt x="3" y="27"/>
                    </a:cubicBez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 name="Freeform 115"/>
              <p:cNvSpPr>
                <a:spLocks/>
              </p:cNvSpPr>
              <p:nvPr/>
            </p:nvSpPr>
            <p:spPr bwMode="gray">
              <a:xfrm>
                <a:off x="1152192" y="4201050"/>
                <a:ext cx="44062" cy="39503"/>
              </a:xfrm>
              <a:custGeom>
                <a:avLst/>
                <a:gdLst>
                  <a:gd name="T0" fmla="*/ 6 w 31"/>
                  <a:gd name="T1" fmla="*/ 4 h 29"/>
                  <a:gd name="T2" fmla="*/ 22 w 31"/>
                  <a:gd name="T3" fmla="*/ 29 h 29"/>
                  <a:gd name="T4" fmla="*/ 31 w 31"/>
                  <a:gd name="T5" fmla="*/ 0 h 29"/>
                  <a:gd name="T6" fmla="*/ 0 w 31"/>
                  <a:gd name="T7" fmla="*/ 0 h 29"/>
                  <a:gd name="T8" fmla="*/ 6 w 31"/>
                  <a:gd name="T9" fmla="*/ 4 h 29"/>
                </a:gdLst>
                <a:ahLst/>
                <a:cxnLst>
                  <a:cxn ang="0">
                    <a:pos x="T0" y="T1"/>
                  </a:cxn>
                  <a:cxn ang="0">
                    <a:pos x="T2" y="T3"/>
                  </a:cxn>
                  <a:cxn ang="0">
                    <a:pos x="T4" y="T5"/>
                  </a:cxn>
                  <a:cxn ang="0">
                    <a:pos x="T6" y="T7"/>
                  </a:cxn>
                  <a:cxn ang="0">
                    <a:pos x="T8" y="T9"/>
                  </a:cxn>
                </a:cxnLst>
                <a:rect l="0" t="0" r="r" b="b"/>
                <a:pathLst>
                  <a:path w="31" h="29">
                    <a:moveTo>
                      <a:pt x="6" y="4"/>
                    </a:moveTo>
                    <a:cubicBezTo>
                      <a:pt x="22" y="29"/>
                      <a:pt x="22" y="29"/>
                      <a:pt x="22" y="29"/>
                    </a:cubicBezTo>
                    <a:cubicBezTo>
                      <a:pt x="31" y="0"/>
                      <a:pt x="31" y="0"/>
                      <a:pt x="31" y="0"/>
                    </a:cubicBezTo>
                    <a:cubicBezTo>
                      <a:pt x="0" y="0"/>
                      <a:pt x="0" y="0"/>
                      <a:pt x="0" y="0"/>
                    </a:cubicBezTo>
                    <a:cubicBezTo>
                      <a:pt x="0" y="0"/>
                      <a:pt x="2" y="1"/>
                      <a:pt x="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 name="Freeform 116"/>
              <p:cNvSpPr>
                <a:spLocks/>
              </p:cNvSpPr>
              <p:nvPr/>
            </p:nvSpPr>
            <p:spPr bwMode="gray">
              <a:xfrm>
                <a:off x="1427194" y="4205607"/>
                <a:ext cx="101797" cy="13675"/>
              </a:xfrm>
              <a:custGeom>
                <a:avLst/>
                <a:gdLst>
                  <a:gd name="T0" fmla="*/ 0 w 73"/>
                  <a:gd name="T1" fmla="*/ 0 h 10"/>
                  <a:gd name="T2" fmla="*/ 72 w 73"/>
                  <a:gd name="T3" fmla="*/ 0 h 10"/>
                  <a:gd name="T4" fmla="*/ 73 w 73"/>
                  <a:gd name="T5" fmla="*/ 3 h 10"/>
                  <a:gd name="T6" fmla="*/ 0 w 73"/>
                  <a:gd name="T7" fmla="*/ 3 h 10"/>
                  <a:gd name="T8" fmla="*/ 0 w 73"/>
                  <a:gd name="T9" fmla="*/ 0 h 10"/>
                </a:gdLst>
                <a:ahLst/>
                <a:cxnLst>
                  <a:cxn ang="0">
                    <a:pos x="T0" y="T1"/>
                  </a:cxn>
                  <a:cxn ang="0">
                    <a:pos x="T2" y="T3"/>
                  </a:cxn>
                  <a:cxn ang="0">
                    <a:pos x="T4" y="T5"/>
                  </a:cxn>
                  <a:cxn ang="0">
                    <a:pos x="T6" y="T7"/>
                  </a:cxn>
                  <a:cxn ang="0">
                    <a:pos x="T8" y="T9"/>
                  </a:cxn>
                </a:cxnLst>
                <a:rect l="0" t="0" r="r" b="b"/>
                <a:pathLst>
                  <a:path w="73" h="10">
                    <a:moveTo>
                      <a:pt x="0" y="0"/>
                    </a:moveTo>
                    <a:cubicBezTo>
                      <a:pt x="0" y="0"/>
                      <a:pt x="30" y="4"/>
                      <a:pt x="72" y="0"/>
                    </a:cubicBezTo>
                    <a:cubicBezTo>
                      <a:pt x="73" y="3"/>
                      <a:pt x="73" y="3"/>
                      <a:pt x="73" y="3"/>
                    </a:cubicBezTo>
                    <a:cubicBezTo>
                      <a:pt x="73" y="3"/>
                      <a:pt x="45" y="10"/>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 name="Freeform 117"/>
              <p:cNvSpPr>
                <a:spLocks noEditPoints="1"/>
              </p:cNvSpPr>
              <p:nvPr/>
            </p:nvSpPr>
            <p:spPr bwMode="gray">
              <a:xfrm>
                <a:off x="1503161" y="4199531"/>
                <a:ext cx="250694" cy="129145"/>
              </a:xfrm>
              <a:custGeom>
                <a:avLst/>
                <a:gdLst>
                  <a:gd name="T0" fmla="*/ 177 w 180"/>
                  <a:gd name="T1" fmla="*/ 14 h 93"/>
                  <a:gd name="T2" fmla="*/ 149 w 180"/>
                  <a:gd name="T3" fmla="*/ 3 h 93"/>
                  <a:gd name="T4" fmla="*/ 16 w 180"/>
                  <a:gd name="T5" fmla="*/ 12 h 93"/>
                  <a:gd name="T6" fmla="*/ 8 w 180"/>
                  <a:gd name="T7" fmla="*/ 37 h 93"/>
                  <a:gd name="T8" fmla="*/ 21 w 180"/>
                  <a:gd name="T9" fmla="*/ 69 h 93"/>
                  <a:gd name="T10" fmla="*/ 98 w 180"/>
                  <a:gd name="T11" fmla="*/ 86 h 93"/>
                  <a:gd name="T12" fmla="*/ 176 w 180"/>
                  <a:gd name="T13" fmla="*/ 56 h 93"/>
                  <a:gd name="T14" fmla="*/ 177 w 180"/>
                  <a:gd name="T15" fmla="*/ 14 h 93"/>
                  <a:gd name="T16" fmla="*/ 173 w 180"/>
                  <a:gd name="T17" fmla="*/ 55 h 93"/>
                  <a:gd name="T18" fmla="*/ 97 w 180"/>
                  <a:gd name="T19" fmla="*/ 84 h 93"/>
                  <a:gd name="T20" fmla="*/ 23 w 180"/>
                  <a:gd name="T21" fmla="*/ 68 h 93"/>
                  <a:gd name="T22" fmla="*/ 11 w 180"/>
                  <a:gd name="T23" fmla="*/ 37 h 93"/>
                  <a:gd name="T24" fmla="*/ 18 w 180"/>
                  <a:gd name="T25" fmla="*/ 13 h 93"/>
                  <a:gd name="T26" fmla="*/ 146 w 180"/>
                  <a:gd name="T27" fmla="*/ 5 h 93"/>
                  <a:gd name="T28" fmla="*/ 174 w 180"/>
                  <a:gd name="T29" fmla="*/ 15 h 93"/>
                  <a:gd name="T30" fmla="*/ 173 w 180"/>
                  <a:gd name="T31"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93">
                    <a:moveTo>
                      <a:pt x="177" y="14"/>
                    </a:moveTo>
                    <a:cubicBezTo>
                      <a:pt x="177" y="14"/>
                      <a:pt x="180" y="2"/>
                      <a:pt x="149" y="3"/>
                    </a:cubicBezTo>
                    <a:cubicBezTo>
                      <a:pt x="149" y="3"/>
                      <a:pt x="70" y="0"/>
                      <a:pt x="16" y="12"/>
                    </a:cubicBezTo>
                    <a:cubicBezTo>
                      <a:pt x="16" y="12"/>
                      <a:pt x="0" y="16"/>
                      <a:pt x="8" y="37"/>
                    </a:cubicBezTo>
                    <a:cubicBezTo>
                      <a:pt x="21" y="69"/>
                      <a:pt x="21" y="69"/>
                      <a:pt x="21" y="69"/>
                    </a:cubicBezTo>
                    <a:cubicBezTo>
                      <a:pt x="21" y="69"/>
                      <a:pt x="31" y="93"/>
                      <a:pt x="98" y="86"/>
                    </a:cubicBezTo>
                    <a:cubicBezTo>
                      <a:pt x="98" y="86"/>
                      <a:pt x="175" y="76"/>
                      <a:pt x="176" y="56"/>
                    </a:cubicBezTo>
                    <a:cubicBezTo>
                      <a:pt x="176" y="56"/>
                      <a:pt x="180" y="31"/>
                      <a:pt x="177" y="14"/>
                    </a:cubicBezTo>
                    <a:close/>
                    <a:moveTo>
                      <a:pt x="173" y="55"/>
                    </a:moveTo>
                    <a:cubicBezTo>
                      <a:pt x="172" y="74"/>
                      <a:pt x="97" y="84"/>
                      <a:pt x="97" y="84"/>
                    </a:cubicBezTo>
                    <a:cubicBezTo>
                      <a:pt x="32" y="91"/>
                      <a:pt x="23" y="68"/>
                      <a:pt x="23" y="68"/>
                    </a:cubicBezTo>
                    <a:cubicBezTo>
                      <a:pt x="11" y="37"/>
                      <a:pt x="11" y="37"/>
                      <a:pt x="11" y="37"/>
                    </a:cubicBezTo>
                    <a:cubicBezTo>
                      <a:pt x="3" y="17"/>
                      <a:pt x="18" y="13"/>
                      <a:pt x="18" y="13"/>
                    </a:cubicBezTo>
                    <a:cubicBezTo>
                      <a:pt x="70" y="2"/>
                      <a:pt x="146" y="5"/>
                      <a:pt x="146" y="5"/>
                    </a:cubicBezTo>
                    <a:cubicBezTo>
                      <a:pt x="176" y="4"/>
                      <a:pt x="174" y="15"/>
                      <a:pt x="174" y="15"/>
                    </a:cubicBezTo>
                    <a:cubicBezTo>
                      <a:pt x="176" y="32"/>
                      <a:pt x="173" y="55"/>
                      <a:pt x="173" y="55"/>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4" name="Freeform 118"/>
              <p:cNvSpPr>
                <a:spLocks/>
              </p:cNvSpPr>
              <p:nvPr/>
            </p:nvSpPr>
            <p:spPr bwMode="gray">
              <a:xfrm>
                <a:off x="1477333" y="4208647"/>
                <a:ext cx="57735" cy="101797"/>
              </a:xfrm>
              <a:custGeom>
                <a:avLst/>
                <a:gdLst>
                  <a:gd name="T0" fmla="*/ 0 w 41"/>
                  <a:gd name="T1" fmla="*/ 0 h 74"/>
                  <a:gd name="T2" fmla="*/ 0 w 41"/>
                  <a:gd name="T3" fmla="*/ 27 h 74"/>
                  <a:gd name="T4" fmla="*/ 22 w 41"/>
                  <a:gd name="T5" fmla="*/ 42 h 74"/>
                  <a:gd name="T6" fmla="*/ 41 w 41"/>
                  <a:gd name="T7" fmla="*/ 62 h 74"/>
                  <a:gd name="T8" fmla="*/ 29 w 41"/>
                  <a:gd name="T9" fmla="*/ 10 h 74"/>
                  <a:gd name="T10" fmla="*/ 37 w 41"/>
                  <a:gd name="T11" fmla="*/ 5 h 74"/>
                  <a:gd name="T12" fmla="*/ 36 w 41"/>
                  <a:gd name="T13" fmla="*/ 0 h 74"/>
                  <a:gd name="T14" fmla="*/ 0 w 4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4">
                    <a:moveTo>
                      <a:pt x="0" y="0"/>
                    </a:moveTo>
                    <a:cubicBezTo>
                      <a:pt x="0" y="27"/>
                      <a:pt x="0" y="27"/>
                      <a:pt x="0" y="27"/>
                    </a:cubicBezTo>
                    <a:cubicBezTo>
                      <a:pt x="0" y="27"/>
                      <a:pt x="11" y="24"/>
                      <a:pt x="22" y="42"/>
                    </a:cubicBezTo>
                    <a:cubicBezTo>
                      <a:pt x="22" y="42"/>
                      <a:pt x="34" y="74"/>
                      <a:pt x="41" y="62"/>
                    </a:cubicBezTo>
                    <a:cubicBezTo>
                      <a:pt x="41" y="62"/>
                      <a:pt x="21" y="24"/>
                      <a:pt x="29" y="10"/>
                    </a:cubicBezTo>
                    <a:cubicBezTo>
                      <a:pt x="29" y="10"/>
                      <a:pt x="32" y="9"/>
                      <a:pt x="37" y="5"/>
                    </a:cubicBezTo>
                    <a:cubicBezTo>
                      <a:pt x="36" y="0"/>
                      <a:pt x="36" y="0"/>
                      <a:pt x="36" y="0"/>
                    </a:cubicBezTo>
                    <a:cubicBezTo>
                      <a:pt x="36" y="0"/>
                      <a:pt x="7" y="3"/>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5" name="Freeform 119"/>
              <p:cNvSpPr>
                <a:spLocks/>
              </p:cNvSpPr>
              <p:nvPr/>
            </p:nvSpPr>
            <p:spPr bwMode="gray">
              <a:xfrm>
                <a:off x="1527470" y="4179779"/>
                <a:ext cx="249174" cy="91162"/>
              </a:xfrm>
              <a:custGeom>
                <a:avLst/>
                <a:gdLst>
                  <a:gd name="T0" fmla="*/ 172 w 180"/>
                  <a:gd name="T1" fmla="*/ 20 h 65"/>
                  <a:gd name="T2" fmla="*/ 167 w 180"/>
                  <a:gd name="T3" fmla="*/ 13 h 65"/>
                  <a:gd name="T4" fmla="*/ 1 w 180"/>
                  <a:gd name="T5" fmla="*/ 22 h 65"/>
                  <a:gd name="T6" fmla="*/ 0 w 180"/>
                  <a:gd name="T7" fmla="*/ 27 h 65"/>
                  <a:gd name="T8" fmla="*/ 159 w 180"/>
                  <a:gd name="T9" fmla="*/ 29 h 65"/>
                  <a:gd name="T10" fmla="*/ 160 w 180"/>
                  <a:gd name="T11" fmla="*/ 65 h 65"/>
                  <a:gd name="T12" fmla="*/ 172 w 180"/>
                  <a:gd name="T13" fmla="*/ 51 h 65"/>
                  <a:gd name="T14" fmla="*/ 180 w 180"/>
                  <a:gd name="T15" fmla="*/ 45 h 65"/>
                  <a:gd name="T16" fmla="*/ 178 w 180"/>
                  <a:gd name="T17" fmla="*/ 25 h 65"/>
                  <a:gd name="T18" fmla="*/ 172 w 180"/>
                  <a:gd name="T1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65">
                    <a:moveTo>
                      <a:pt x="172" y="20"/>
                    </a:moveTo>
                    <a:cubicBezTo>
                      <a:pt x="172" y="20"/>
                      <a:pt x="171" y="15"/>
                      <a:pt x="167" y="13"/>
                    </a:cubicBezTo>
                    <a:cubicBezTo>
                      <a:pt x="167" y="13"/>
                      <a:pt x="142" y="0"/>
                      <a:pt x="1" y="22"/>
                    </a:cubicBezTo>
                    <a:cubicBezTo>
                      <a:pt x="0" y="27"/>
                      <a:pt x="0" y="27"/>
                      <a:pt x="0" y="27"/>
                    </a:cubicBezTo>
                    <a:cubicBezTo>
                      <a:pt x="0" y="27"/>
                      <a:pt x="158" y="4"/>
                      <a:pt x="159" y="29"/>
                    </a:cubicBezTo>
                    <a:cubicBezTo>
                      <a:pt x="160" y="65"/>
                      <a:pt x="160" y="65"/>
                      <a:pt x="160" y="65"/>
                    </a:cubicBezTo>
                    <a:cubicBezTo>
                      <a:pt x="160" y="65"/>
                      <a:pt x="169" y="63"/>
                      <a:pt x="172" y="51"/>
                    </a:cubicBezTo>
                    <a:cubicBezTo>
                      <a:pt x="172" y="51"/>
                      <a:pt x="179" y="47"/>
                      <a:pt x="180" y="45"/>
                    </a:cubicBezTo>
                    <a:cubicBezTo>
                      <a:pt x="178" y="25"/>
                      <a:pt x="178" y="25"/>
                      <a:pt x="178" y="25"/>
                    </a:cubicBezTo>
                    <a:cubicBezTo>
                      <a:pt x="178" y="25"/>
                      <a:pt x="174" y="27"/>
                      <a:pt x="172" y="2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6" name="Freeform 120"/>
              <p:cNvSpPr>
                <a:spLocks noEditPoints="1"/>
              </p:cNvSpPr>
              <p:nvPr/>
            </p:nvSpPr>
            <p:spPr bwMode="gray">
              <a:xfrm>
                <a:off x="1202331" y="4199531"/>
                <a:ext cx="249174" cy="129145"/>
              </a:xfrm>
              <a:custGeom>
                <a:avLst/>
                <a:gdLst>
                  <a:gd name="T0" fmla="*/ 3 w 179"/>
                  <a:gd name="T1" fmla="*/ 56 h 93"/>
                  <a:gd name="T2" fmla="*/ 82 w 179"/>
                  <a:gd name="T3" fmla="*/ 86 h 93"/>
                  <a:gd name="T4" fmla="*/ 159 w 179"/>
                  <a:gd name="T5" fmla="*/ 69 h 93"/>
                  <a:gd name="T6" fmla="*/ 171 w 179"/>
                  <a:gd name="T7" fmla="*/ 37 h 93"/>
                  <a:gd name="T8" fmla="*/ 163 w 179"/>
                  <a:gd name="T9" fmla="*/ 12 h 93"/>
                  <a:gd name="T10" fmla="*/ 31 w 179"/>
                  <a:gd name="T11" fmla="*/ 3 h 93"/>
                  <a:gd name="T12" fmla="*/ 2 w 179"/>
                  <a:gd name="T13" fmla="*/ 14 h 93"/>
                  <a:gd name="T14" fmla="*/ 3 w 179"/>
                  <a:gd name="T15" fmla="*/ 56 h 93"/>
                  <a:gd name="T16" fmla="*/ 6 w 179"/>
                  <a:gd name="T17" fmla="*/ 16 h 93"/>
                  <a:gd name="T18" fmla="*/ 33 w 179"/>
                  <a:gd name="T19" fmla="*/ 5 h 93"/>
                  <a:gd name="T20" fmla="*/ 161 w 179"/>
                  <a:gd name="T21" fmla="*/ 14 h 93"/>
                  <a:gd name="T22" fmla="*/ 169 w 179"/>
                  <a:gd name="T23" fmla="*/ 37 h 93"/>
                  <a:gd name="T24" fmla="*/ 157 w 179"/>
                  <a:gd name="T25" fmla="*/ 68 h 93"/>
                  <a:gd name="T26" fmla="*/ 82 w 179"/>
                  <a:gd name="T27" fmla="*/ 84 h 93"/>
                  <a:gd name="T28" fmla="*/ 7 w 179"/>
                  <a:gd name="T29" fmla="*/ 56 h 93"/>
                  <a:gd name="T30" fmla="*/ 6 w 179"/>
                  <a:gd name="T31"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93">
                    <a:moveTo>
                      <a:pt x="3" y="56"/>
                    </a:moveTo>
                    <a:cubicBezTo>
                      <a:pt x="5" y="76"/>
                      <a:pt x="82" y="86"/>
                      <a:pt x="82" y="86"/>
                    </a:cubicBezTo>
                    <a:cubicBezTo>
                      <a:pt x="149" y="93"/>
                      <a:pt x="159" y="69"/>
                      <a:pt x="159" y="69"/>
                    </a:cubicBezTo>
                    <a:cubicBezTo>
                      <a:pt x="171" y="37"/>
                      <a:pt x="171" y="37"/>
                      <a:pt x="171" y="37"/>
                    </a:cubicBezTo>
                    <a:cubicBezTo>
                      <a:pt x="179" y="16"/>
                      <a:pt x="163" y="12"/>
                      <a:pt x="163" y="12"/>
                    </a:cubicBezTo>
                    <a:cubicBezTo>
                      <a:pt x="109" y="0"/>
                      <a:pt x="31" y="3"/>
                      <a:pt x="31" y="3"/>
                    </a:cubicBezTo>
                    <a:cubicBezTo>
                      <a:pt x="0" y="3"/>
                      <a:pt x="2" y="14"/>
                      <a:pt x="2" y="14"/>
                    </a:cubicBezTo>
                    <a:cubicBezTo>
                      <a:pt x="0" y="32"/>
                      <a:pt x="3" y="56"/>
                      <a:pt x="3" y="56"/>
                    </a:cubicBezTo>
                    <a:close/>
                    <a:moveTo>
                      <a:pt x="6" y="16"/>
                    </a:moveTo>
                    <a:cubicBezTo>
                      <a:pt x="6" y="16"/>
                      <a:pt x="3" y="4"/>
                      <a:pt x="33" y="5"/>
                    </a:cubicBezTo>
                    <a:cubicBezTo>
                      <a:pt x="33" y="5"/>
                      <a:pt x="109" y="2"/>
                      <a:pt x="161" y="14"/>
                    </a:cubicBezTo>
                    <a:cubicBezTo>
                      <a:pt x="161" y="14"/>
                      <a:pt x="177" y="17"/>
                      <a:pt x="169" y="37"/>
                    </a:cubicBezTo>
                    <a:cubicBezTo>
                      <a:pt x="157" y="68"/>
                      <a:pt x="157" y="68"/>
                      <a:pt x="157" y="68"/>
                    </a:cubicBezTo>
                    <a:cubicBezTo>
                      <a:pt x="157" y="68"/>
                      <a:pt x="148" y="91"/>
                      <a:pt x="82" y="84"/>
                    </a:cubicBezTo>
                    <a:cubicBezTo>
                      <a:pt x="82" y="84"/>
                      <a:pt x="8" y="75"/>
                      <a:pt x="7" y="56"/>
                    </a:cubicBezTo>
                    <a:cubicBezTo>
                      <a:pt x="7" y="56"/>
                      <a:pt x="3" y="32"/>
                      <a:pt x="6" y="16"/>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7" name="Freeform 121"/>
              <p:cNvSpPr>
                <a:spLocks/>
              </p:cNvSpPr>
              <p:nvPr/>
            </p:nvSpPr>
            <p:spPr bwMode="gray">
              <a:xfrm>
                <a:off x="1179540" y="4179779"/>
                <a:ext cx="247654" cy="92681"/>
              </a:xfrm>
              <a:custGeom>
                <a:avLst/>
                <a:gdLst>
                  <a:gd name="T0" fmla="*/ 8 w 179"/>
                  <a:gd name="T1" fmla="*/ 21 h 66"/>
                  <a:gd name="T2" fmla="*/ 13 w 179"/>
                  <a:gd name="T3" fmla="*/ 13 h 66"/>
                  <a:gd name="T4" fmla="*/ 179 w 179"/>
                  <a:gd name="T5" fmla="*/ 22 h 66"/>
                  <a:gd name="T6" fmla="*/ 178 w 179"/>
                  <a:gd name="T7" fmla="*/ 27 h 66"/>
                  <a:gd name="T8" fmla="*/ 21 w 179"/>
                  <a:gd name="T9" fmla="*/ 29 h 66"/>
                  <a:gd name="T10" fmla="*/ 19 w 179"/>
                  <a:gd name="T11" fmla="*/ 66 h 66"/>
                  <a:gd name="T12" fmla="*/ 8 w 179"/>
                  <a:gd name="T13" fmla="*/ 51 h 66"/>
                  <a:gd name="T14" fmla="*/ 0 w 179"/>
                  <a:gd name="T15" fmla="*/ 45 h 66"/>
                  <a:gd name="T16" fmla="*/ 1 w 179"/>
                  <a:gd name="T17" fmla="*/ 26 h 66"/>
                  <a:gd name="T18" fmla="*/ 8 w 179"/>
                  <a:gd name="T19"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6">
                    <a:moveTo>
                      <a:pt x="8" y="21"/>
                    </a:moveTo>
                    <a:cubicBezTo>
                      <a:pt x="8" y="21"/>
                      <a:pt x="8" y="16"/>
                      <a:pt x="13" y="13"/>
                    </a:cubicBezTo>
                    <a:cubicBezTo>
                      <a:pt x="13" y="13"/>
                      <a:pt x="37" y="0"/>
                      <a:pt x="179" y="22"/>
                    </a:cubicBezTo>
                    <a:cubicBezTo>
                      <a:pt x="178" y="27"/>
                      <a:pt x="178" y="27"/>
                      <a:pt x="178" y="27"/>
                    </a:cubicBezTo>
                    <a:cubicBezTo>
                      <a:pt x="178" y="27"/>
                      <a:pt x="22" y="4"/>
                      <a:pt x="21" y="29"/>
                    </a:cubicBezTo>
                    <a:cubicBezTo>
                      <a:pt x="19" y="66"/>
                      <a:pt x="19" y="66"/>
                      <a:pt x="19" y="66"/>
                    </a:cubicBezTo>
                    <a:cubicBezTo>
                      <a:pt x="19" y="66"/>
                      <a:pt x="11" y="64"/>
                      <a:pt x="8" y="51"/>
                    </a:cubicBezTo>
                    <a:cubicBezTo>
                      <a:pt x="8" y="51"/>
                      <a:pt x="1" y="47"/>
                      <a:pt x="0" y="45"/>
                    </a:cubicBezTo>
                    <a:cubicBezTo>
                      <a:pt x="1" y="26"/>
                      <a:pt x="1" y="26"/>
                      <a:pt x="1" y="26"/>
                    </a:cubicBezTo>
                    <a:cubicBezTo>
                      <a:pt x="1" y="26"/>
                      <a:pt x="5" y="28"/>
                      <a:pt x="8" y="2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8" name="Freeform 122"/>
              <p:cNvSpPr>
                <a:spLocks/>
              </p:cNvSpPr>
              <p:nvPr/>
            </p:nvSpPr>
            <p:spPr bwMode="gray">
              <a:xfrm>
                <a:off x="1421116" y="4208647"/>
                <a:ext cx="59255" cy="103315"/>
              </a:xfrm>
              <a:custGeom>
                <a:avLst/>
                <a:gdLst>
                  <a:gd name="T0" fmla="*/ 42 w 43"/>
                  <a:gd name="T1" fmla="*/ 0 h 75"/>
                  <a:gd name="T2" fmla="*/ 43 w 43"/>
                  <a:gd name="T3" fmla="*/ 27 h 75"/>
                  <a:gd name="T4" fmla="*/ 19 w 43"/>
                  <a:gd name="T5" fmla="*/ 43 h 75"/>
                  <a:gd name="T6" fmla="*/ 0 w 43"/>
                  <a:gd name="T7" fmla="*/ 62 h 75"/>
                  <a:gd name="T8" fmla="*/ 12 w 43"/>
                  <a:gd name="T9" fmla="*/ 10 h 75"/>
                  <a:gd name="T10" fmla="*/ 4 w 43"/>
                  <a:gd name="T11" fmla="*/ 6 h 75"/>
                  <a:gd name="T12" fmla="*/ 5 w 43"/>
                  <a:gd name="T13" fmla="*/ 0 h 75"/>
                  <a:gd name="T14" fmla="*/ 42 w 43"/>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42" y="0"/>
                    </a:moveTo>
                    <a:cubicBezTo>
                      <a:pt x="43" y="27"/>
                      <a:pt x="43" y="27"/>
                      <a:pt x="43" y="27"/>
                    </a:cubicBezTo>
                    <a:cubicBezTo>
                      <a:pt x="43" y="27"/>
                      <a:pt x="31" y="25"/>
                      <a:pt x="19" y="43"/>
                    </a:cubicBezTo>
                    <a:cubicBezTo>
                      <a:pt x="19" y="43"/>
                      <a:pt x="8" y="75"/>
                      <a:pt x="0" y="62"/>
                    </a:cubicBezTo>
                    <a:cubicBezTo>
                      <a:pt x="0" y="62"/>
                      <a:pt x="20" y="24"/>
                      <a:pt x="12" y="10"/>
                    </a:cubicBezTo>
                    <a:cubicBezTo>
                      <a:pt x="12" y="10"/>
                      <a:pt x="10" y="9"/>
                      <a:pt x="4" y="6"/>
                    </a:cubicBezTo>
                    <a:cubicBezTo>
                      <a:pt x="5" y="0"/>
                      <a:pt x="5" y="0"/>
                      <a:pt x="5" y="0"/>
                    </a:cubicBezTo>
                    <a:cubicBezTo>
                      <a:pt x="5" y="0"/>
                      <a:pt x="34" y="3"/>
                      <a:pt x="42"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89" name="Freeform 123"/>
              <p:cNvSpPr>
                <a:spLocks/>
              </p:cNvSpPr>
              <p:nvPr/>
            </p:nvSpPr>
            <p:spPr bwMode="gray">
              <a:xfrm>
                <a:off x="1424155" y="4213205"/>
                <a:ext cx="45580" cy="74449"/>
              </a:xfrm>
              <a:custGeom>
                <a:avLst/>
                <a:gdLst>
                  <a:gd name="T0" fmla="*/ 5 w 33"/>
                  <a:gd name="T1" fmla="*/ 3 h 53"/>
                  <a:gd name="T2" fmla="*/ 10 w 33"/>
                  <a:gd name="T3" fmla="*/ 26 h 53"/>
                  <a:gd name="T4" fmla="*/ 0 w 33"/>
                  <a:gd name="T5" fmla="*/ 53 h 53"/>
                  <a:gd name="T6" fmla="*/ 5 w 33"/>
                  <a:gd name="T7" fmla="*/ 3 h 53"/>
                </a:gdLst>
                <a:ahLst/>
                <a:cxnLst>
                  <a:cxn ang="0">
                    <a:pos x="T0" y="T1"/>
                  </a:cxn>
                  <a:cxn ang="0">
                    <a:pos x="T2" y="T3"/>
                  </a:cxn>
                  <a:cxn ang="0">
                    <a:pos x="T4" y="T5"/>
                  </a:cxn>
                  <a:cxn ang="0">
                    <a:pos x="T6" y="T7"/>
                  </a:cxn>
                </a:cxnLst>
                <a:rect l="0" t="0" r="r" b="b"/>
                <a:pathLst>
                  <a:path w="33" h="53">
                    <a:moveTo>
                      <a:pt x="5" y="3"/>
                    </a:moveTo>
                    <a:cubicBezTo>
                      <a:pt x="5" y="3"/>
                      <a:pt x="18" y="7"/>
                      <a:pt x="10" y="26"/>
                    </a:cubicBezTo>
                    <a:cubicBezTo>
                      <a:pt x="0" y="53"/>
                      <a:pt x="0" y="53"/>
                      <a:pt x="0" y="53"/>
                    </a:cubicBezTo>
                    <a:cubicBezTo>
                      <a:pt x="0" y="53"/>
                      <a:pt x="33" y="0"/>
                      <a:pt x="5"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 name="Freeform 124"/>
              <p:cNvSpPr>
                <a:spLocks/>
              </p:cNvSpPr>
              <p:nvPr/>
            </p:nvSpPr>
            <p:spPr bwMode="gray">
              <a:xfrm>
                <a:off x="1190176" y="4191934"/>
                <a:ext cx="69890" cy="21271"/>
              </a:xfrm>
              <a:custGeom>
                <a:avLst/>
                <a:gdLst>
                  <a:gd name="T0" fmla="*/ 0 w 50"/>
                  <a:gd name="T1" fmla="*/ 15 h 15"/>
                  <a:gd name="T2" fmla="*/ 13 w 50"/>
                  <a:gd name="T3" fmla="*/ 3 h 15"/>
                  <a:gd name="T4" fmla="*/ 50 w 50"/>
                  <a:gd name="T5" fmla="*/ 1 h 15"/>
                  <a:gd name="T6" fmla="*/ 0 w 50"/>
                  <a:gd name="T7" fmla="*/ 15 h 15"/>
                </a:gdLst>
                <a:ahLst/>
                <a:cxnLst>
                  <a:cxn ang="0">
                    <a:pos x="T0" y="T1"/>
                  </a:cxn>
                  <a:cxn ang="0">
                    <a:pos x="T2" y="T3"/>
                  </a:cxn>
                  <a:cxn ang="0">
                    <a:pos x="T4" y="T5"/>
                  </a:cxn>
                  <a:cxn ang="0">
                    <a:pos x="T6" y="T7"/>
                  </a:cxn>
                </a:cxnLst>
                <a:rect l="0" t="0" r="r" b="b"/>
                <a:pathLst>
                  <a:path w="50" h="15">
                    <a:moveTo>
                      <a:pt x="0" y="15"/>
                    </a:moveTo>
                    <a:cubicBezTo>
                      <a:pt x="0" y="15"/>
                      <a:pt x="0" y="5"/>
                      <a:pt x="13" y="3"/>
                    </a:cubicBezTo>
                    <a:cubicBezTo>
                      <a:pt x="13" y="3"/>
                      <a:pt x="34" y="0"/>
                      <a:pt x="50" y="1"/>
                    </a:cubicBezTo>
                    <a:cubicBezTo>
                      <a:pt x="50" y="1"/>
                      <a:pt x="3" y="0"/>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 name="Freeform 109"/>
              <p:cNvSpPr>
                <a:spLocks/>
              </p:cNvSpPr>
              <p:nvPr/>
            </p:nvSpPr>
            <p:spPr bwMode="gray">
              <a:xfrm>
                <a:off x="1167691" y="4023751"/>
                <a:ext cx="507462" cy="246135"/>
              </a:xfrm>
              <a:custGeom>
                <a:avLst/>
                <a:gdLst>
                  <a:gd name="T0" fmla="*/ 366 w 366"/>
                  <a:gd name="T1" fmla="*/ 0 h 177"/>
                  <a:gd name="T2" fmla="*/ 0 w 366"/>
                  <a:gd name="T3" fmla="*/ 114 h 177"/>
                  <a:gd name="T4" fmla="*/ 366 w 366"/>
                  <a:gd name="T5" fmla="*/ 0 h 177"/>
                </a:gdLst>
                <a:ahLst/>
                <a:cxnLst>
                  <a:cxn ang="0">
                    <a:pos x="T0" y="T1"/>
                  </a:cxn>
                  <a:cxn ang="0">
                    <a:pos x="T2" y="T3"/>
                  </a:cxn>
                  <a:cxn ang="0">
                    <a:pos x="T4" y="T5"/>
                  </a:cxn>
                </a:cxnLst>
                <a:rect l="0" t="0" r="r" b="b"/>
                <a:pathLst>
                  <a:path w="366" h="177">
                    <a:moveTo>
                      <a:pt x="366" y="0"/>
                    </a:moveTo>
                    <a:cubicBezTo>
                      <a:pt x="366" y="0"/>
                      <a:pt x="203" y="133"/>
                      <a:pt x="0" y="114"/>
                    </a:cubicBezTo>
                    <a:cubicBezTo>
                      <a:pt x="0" y="114"/>
                      <a:pt x="257" y="177"/>
                      <a:pt x="366" y="0"/>
                    </a:cubicBezTo>
                    <a:close/>
                  </a:path>
                </a:pathLst>
              </a:custGeom>
              <a:solidFill>
                <a:srgbClr val="E8B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 name="Freeform 94"/>
              <p:cNvSpPr>
                <a:spLocks/>
              </p:cNvSpPr>
              <p:nvPr/>
            </p:nvSpPr>
            <p:spPr bwMode="gray">
              <a:xfrm>
                <a:off x="1679712" y="3867256"/>
                <a:ext cx="235499" cy="589508"/>
              </a:xfrm>
              <a:custGeom>
                <a:avLst/>
                <a:gdLst>
                  <a:gd name="T0" fmla="*/ 69 w 170"/>
                  <a:gd name="T1" fmla="*/ 281 h 424"/>
                  <a:gd name="T2" fmla="*/ 0 w 170"/>
                  <a:gd name="T3" fmla="*/ 424 h 424"/>
                  <a:gd name="T4" fmla="*/ 131 w 170"/>
                  <a:gd name="T5" fmla="*/ 272 h 424"/>
                  <a:gd name="T6" fmla="*/ 73 w 170"/>
                  <a:gd name="T7" fmla="*/ 0 h 424"/>
                  <a:gd name="T8" fmla="*/ 69 w 170"/>
                  <a:gd name="T9" fmla="*/ 281 h 424"/>
                </a:gdLst>
                <a:ahLst/>
                <a:cxnLst>
                  <a:cxn ang="0">
                    <a:pos x="T0" y="T1"/>
                  </a:cxn>
                  <a:cxn ang="0">
                    <a:pos x="T2" y="T3"/>
                  </a:cxn>
                  <a:cxn ang="0">
                    <a:pos x="T4" y="T5"/>
                  </a:cxn>
                  <a:cxn ang="0">
                    <a:pos x="T6" y="T7"/>
                  </a:cxn>
                  <a:cxn ang="0">
                    <a:pos x="T8" y="T9"/>
                  </a:cxn>
                </a:cxnLst>
                <a:rect l="0" t="0" r="r" b="b"/>
                <a:pathLst>
                  <a:path w="170" h="424">
                    <a:moveTo>
                      <a:pt x="69" y="281"/>
                    </a:moveTo>
                    <a:cubicBezTo>
                      <a:pt x="69" y="281"/>
                      <a:pt x="51" y="382"/>
                      <a:pt x="0" y="424"/>
                    </a:cubicBezTo>
                    <a:cubicBezTo>
                      <a:pt x="0" y="424"/>
                      <a:pt x="95" y="388"/>
                      <a:pt x="131" y="272"/>
                    </a:cubicBezTo>
                    <a:cubicBezTo>
                      <a:pt x="131" y="272"/>
                      <a:pt x="170" y="74"/>
                      <a:pt x="73" y="0"/>
                    </a:cubicBezTo>
                    <a:cubicBezTo>
                      <a:pt x="73" y="0"/>
                      <a:pt x="89" y="230"/>
                      <a:pt x="69" y="281"/>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66" name="Freeform 98"/>
              <p:cNvSpPr>
                <a:spLocks/>
              </p:cNvSpPr>
              <p:nvPr/>
            </p:nvSpPr>
            <p:spPr bwMode="gray">
              <a:xfrm>
                <a:off x="1096281" y="3636316"/>
                <a:ext cx="651801" cy="574313"/>
              </a:xfrm>
              <a:custGeom>
                <a:avLst/>
                <a:gdLst>
                  <a:gd name="T0" fmla="*/ 469 w 469"/>
                  <a:gd name="T1" fmla="*/ 140 h 413"/>
                  <a:gd name="T2" fmla="*/ 419 w 469"/>
                  <a:gd name="T3" fmla="*/ 278 h 413"/>
                  <a:gd name="T4" fmla="*/ 34 w 469"/>
                  <a:gd name="T5" fmla="*/ 390 h 413"/>
                  <a:gd name="T6" fmla="*/ 132 w 469"/>
                  <a:gd name="T7" fmla="*/ 104 h 413"/>
                  <a:gd name="T8" fmla="*/ 469 w 469"/>
                  <a:gd name="T9" fmla="*/ 140 h 413"/>
                </a:gdLst>
                <a:ahLst/>
                <a:cxnLst>
                  <a:cxn ang="0">
                    <a:pos x="T0" y="T1"/>
                  </a:cxn>
                  <a:cxn ang="0">
                    <a:pos x="T2" y="T3"/>
                  </a:cxn>
                  <a:cxn ang="0">
                    <a:pos x="T4" y="T5"/>
                  </a:cxn>
                  <a:cxn ang="0">
                    <a:pos x="T6" y="T7"/>
                  </a:cxn>
                  <a:cxn ang="0">
                    <a:pos x="T8" y="T9"/>
                  </a:cxn>
                </a:cxnLst>
                <a:rect l="0" t="0" r="r" b="b"/>
                <a:pathLst>
                  <a:path w="469" h="413">
                    <a:moveTo>
                      <a:pt x="469" y="140"/>
                    </a:moveTo>
                    <a:cubicBezTo>
                      <a:pt x="419" y="278"/>
                      <a:pt x="419" y="278"/>
                      <a:pt x="419" y="278"/>
                    </a:cubicBezTo>
                    <a:cubicBezTo>
                      <a:pt x="419" y="278"/>
                      <a:pt x="286" y="413"/>
                      <a:pt x="34" y="390"/>
                    </a:cubicBezTo>
                    <a:cubicBezTo>
                      <a:pt x="34" y="390"/>
                      <a:pt x="0" y="189"/>
                      <a:pt x="132" y="104"/>
                    </a:cubicBezTo>
                    <a:cubicBezTo>
                      <a:pt x="132" y="104"/>
                      <a:pt x="310" y="0"/>
                      <a:pt x="469" y="140"/>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67" name="Freeform 110"/>
              <p:cNvSpPr>
                <a:spLocks/>
              </p:cNvSpPr>
              <p:nvPr/>
            </p:nvSpPr>
            <p:spPr bwMode="gray">
              <a:xfrm>
                <a:off x="1088685" y="3654548"/>
                <a:ext cx="551524" cy="487711"/>
              </a:xfrm>
              <a:custGeom>
                <a:avLst/>
                <a:gdLst>
                  <a:gd name="T0" fmla="*/ 397 w 397"/>
                  <a:gd name="T1" fmla="*/ 77 h 351"/>
                  <a:gd name="T2" fmla="*/ 39 w 397"/>
                  <a:gd name="T3" fmla="*/ 351 h 351"/>
                  <a:gd name="T4" fmla="*/ 98 w 397"/>
                  <a:gd name="T5" fmla="*/ 120 h 351"/>
                  <a:gd name="T6" fmla="*/ 397 w 397"/>
                  <a:gd name="T7" fmla="*/ 77 h 351"/>
                </a:gdLst>
                <a:ahLst/>
                <a:cxnLst>
                  <a:cxn ang="0">
                    <a:pos x="T0" y="T1"/>
                  </a:cxn>
                  <a:cxn ang="0">
                    <a:pos x="T2" y="T3"/>
                  </a:cxn>
                  <a:cxn ang="0">
                    <a:pos x="T4" y="T5"/>
                  </a:cxn>
                  <a:cxn ang="0">
                    <a:pos x="T6" y="T7"/>
                  </a:cxn>
                </a:cxnLst>
                <a:rect l="0" t="0" r="r" b="b"/>
                <a:pathLst>
                  <a:path w="397" h="351">
                    <a:moveTo>
                      <a:pt x="397" y="77"/>
                    </a:moveTo>
                    <a:cubicBezTo>
                      <a:pt x="397" y="77"/>
                      <a:pt x="46" y="26"/>
                      <a:pt x="39" y="351"/>
                    </a:cubicBezTo>
                    <a:cubicBezTo>
                      <a:pt x="39" y="351"/>
                      <a:pt x="0" y="225"/>
                      <a:pt x="98" y="120"/>
                    </a:cubicBezTo>
                    <a:cubicBezTo>
                      <a:pt x="98" y="120"/>
                      <a:pt x="235" y="0"/>
                      <a:pt x="397" y="77"/>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68" name="Freeform 95"/>
              <p:cNvSpPr>
                <a:spLocks/>
              </p:cNvSpPr>
              <p:nvPr/>
            </p:nvSpPr>
            <p:spPr bwMode="gray">
              <a:xfrm>
                <a:off x="1033989" y="3823196"/>
                <a:ext cx="211190" cy="625972"/>
              </a:xfrm>
              <a:custGeom>
                <a:avLst/>
                <a:gdLst>
                  <a:gd name="T0" fmla="*/ 96 w 152"/>
                  <a:gd name="T1" fmla="*/ 302 h 450"/>
                  <a:gd name="T2" fmla="*/ 152 w 152"/>
                  <a:gd name="T3" fmla="*/ 450 h 450"/>
                  <a:gd name="T4" fmla="*/ 48 w 152"/>
                  <a:gd name="T5" fmla="*/ 301 h 450"/>
                  <a:gd name="T6" fmla="*/ 139 w 152"/>
                  <a:gd name="T7" fmla="*/ 0 h 450"/>
                  <a:gd name="T8" fmla="*/ 96 w 152"/>
                  <a:gd name="T9" fmla="*/ 302 h 450"/>
                </a:gdLst>
                <a:ahLst/>
                <a:cxnLst>
                  <a:cxn ang="0">
                    <a:pos x="T0" y="T1"/>
                  </a:cxn>
                  <a:cxn ang="0">
                    <a:pos x="T2" y="T3"/>
                  </a:cxn>
                  <a:cxn ang="0">
                    <a:pos x="T4" y="T5"/>
                  </a:cxn>
                  <a:cxn ang="0">
                    <a:pos x="T6" y="T7"/>
                  </a:cxn>
                  <a:cxn ang="0">
                    <a:pos x="T8" y="T9"/>
                  </a:cxn>
                </a:cxnLst>
                <a:rect l="0" t="0" r="r" b="b"/>
                <a:pathLst>
                  <a:path w="152" h="450">
                    <a:moveTo>
                      <a:pt x="96" y="302"/>
                    </a:moveTo>
                    <a:cubicBezTo>
                      <a:pt x="96" y="302"/>
                      <a:pt x="105" y="404"/>
                      <a:pt x="152" y="450"/>
                    </a:cubicBezTo>
                    <a:cubicBezTo>
                      <a:pt x="152" y="450"/>
                      <a:pt x="74" y="420"/>
                      <a:pt x="48" y="301"/>
                    </a:cubicBezTo>
                    <a:cubicBezTo>
                      <a:pt x="48" y="301"/>
                      <a:pt x="0" y="94"/>
                      <a:pt x="139" y="0"/>
                    </a:cubicBezTo>
                    <a:cubicBezTo>
                      <a:pt x="139" y="0"/>
                      <a:pt x="79" y="250"/>
                      <a:pt x="96" y="302"/>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69" name="Freeform 99"/>
              <p:cNvSpPr>
                <a:spLocks/>
              </p:cNvSpPr>
              <p:nvPr/>
            </p:nvSpPr>
            <p:spPr bwMode="gray">
              <a:xfrm>
                <a:off x="1280124" y="4011596"/>
                <a:ext cx="402627" cy="151934"/>
              </a:xfrm>
              <a:custGeom>
                <a:avLst/>
                <a:gdLst>
                  <a:gd name="T0" fmla="*/ 290 w 290"/>
                  <a:gd name="T1" fmla="*/ 0 h 109"/>
                  <a:gd name="T2" fmla="*/ 0 w 290"/>
                  <a:gd name="T3" fmla="*/ 106 h 109"/>
                  <a:gd name="T4" fmla="*/ 290 w 290"/>
                  <a:gd name="T5" fmla="*/ 0 h 109"/>
                </a:gdLst>
                <a:ahLst/>
                <a:cxnLst>
                  <a:cxn ang="0">
                    <a:pos x="T0" y="T1"/>
                  </a:cxn>
                  <a:cxn ang="0">
                    <a:pos x="T2" y="T3"/>
                  </a:cxn>
                  <a:cxn ang="0">
                    <a:pos x="T4" y="T5"/>
                  </a:cxn>
                </a:cxnLst>
                <a:rect l="0" t="0" r="r" b="b"/>
                <a:pathLst>
                  <a:path w="290" h="109">
                    <a:moveTo>
                      <a:pt x="290" y="0"/>
                    </a:moveTo>
                    <a:cubicBezTo>
                      <a:pt x="208" y="65"/>
                      <a:pt x="17" y="109"/>
                      <a:pt x="0" y="106"/>
                    </a:cubicBezTo>
                    <a:cubicBezTo>
                      <a:pt x="0" y="106"/>
                      <a:pt x="160" y="102"/>
                      <a:pt x="29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0" name="Freeform 100"/>
              <p:cNvSpPr>
                <a:spLocks/>
              </p:cNvSpPr>
              <p:nvPr/>
            </p:nvSpPr>
            <p:spPr bwMode="gray">
              <a:xfrm>
                <a:off x="1678192" y="3829274"/>
                <a:ext cx="164089" cy="349450"/>
              </a:xfrm>
              <a:custGeom>
                <a:avLst/>
                <a:gdLst>
                  <a:gd name="T0" fmla="*/ 0 w 118"/>
                  <a:gd name="T1" fmla="*/ 140 h 252"/>
                  <a:gd name="T2" fmla="*/ 94 w 118"/>
                  <a:gd name="T3" fmla="*/ 252 h 252"/>
                  <a:gd name="T4" fmla="*/ 100 w 118"/>
                  <a:gd name="T5" fmla="*/ 218 h 252"/>
                  <a:gd name="T6" fmla="*/ 113 w 118"/>
                  <a:gd name="T7" fmla="*/ 231 h 252"/>
                  <a:gd name="T8" fmla="*/ 50 w 118"/>
                  <a:gd name="T9" fmla="*/ 0 h 252"/>
                  <a:gd name="T10" fmla="*/ 0 w 118"/>
                  <a:gd name="T11" fmla="*/ 140 h 252"/>
                </a:gdLst>
                <a:ahLst/>
                <a:cxnLst>
                  <a:cxn ang="0">
                    <a:pos x="T0" y="T1"/>
                  </a:cxn>
                  <a:cxn ang="0">
                    <a:pos x="T2" y="T3"/>
                  </a:cxn>
                  <a:cxn ang="0">
                    <a:pos x="T4" y="T5"/>
                  </a:cxn>
                  <a:cxn ang="0">
                    <a:pos x="T6" y="T7"/>
                  </a:cxn>
                  <a:cxn ang="0">
                    <a:pos x="T8" y="T9"/>
                  </a:cxn>
                  <a:cxn ang="0">
                    <a:pos x="T10" y="T11"/>
                  </a:cxn>
                </a:cxnLst>
                <a:rect l="0" t="0" r="r" b="b"/>
                <a:pathLst>
                  <a:path w="118" h="252">
                    <a:moveTo>
                      <a:pt x="0" y="140"/>
                    </a:moveTo>
                    <a:cubicBezTo>
                      <a:pt x="0" y="140"/>
                      <a:pt x="20" y="220"/>
                      <a:pt x="94" y="252"/>
                    </a:cubicBezTo>
                    <a:cubicBezTo>
                      <a:pt x="94" y="252"/>
                      <a:pt x="93" y="220"/>
                      <a:pt x="100" y="218"/>
                    </a:cubicBezTo>
                    <a:cubicBezTo>
                      <a:pt x="100" y="218"/>
                      <a:pt x="111" y="221"/>
                      <a:pt x="113" y="231"/>
                    </a:cubicBezTo>
                    <a:cubicBezTo>
                      <a:pt x="118" y="185"/>
                      <a:pt x="104" y="41"/>
                      <a:pt x="50" y="0"/>
                    </a:cubicBezTo>
                    <a:cubicBezTo>
                      <a:pt x="50" y="0"/>
                      <a:pt x="30" y="94"/>
                      <a:pt x="0" y="140"/>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1" name="Freeform 101"/>
              <p:cNvSpPr>
                <a:spLocks/>
              </p:cNvSpPr>
              <p:nvPr/>
            </p:nvSpPr>
            <p:spPr bwMode="gray">
              <a:xfrm>
                <a:off x="1324184" y="3961457"/>
                <a:ext cx="381356" cy="167128"/>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6"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2" name="Freeform 102"/>
              <p:cNvSpPr>
                <a:spLocks/>
              </p:cNvSpPr>
              <p:nvPr/>
            </p:nvSpPr>
            <p:spPr bwMode="gray">
              <a:xfrm>
                <a:off x="1345455" y="3912838"/>
                <a:ext cx="381356" cy="167128"/>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7"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3" name="Freeform 103"/>
              <p:cNvSpPr>
                <a:spLocks/>
              </p:cNvSpPr>
              <p:nvPr/>
            </p:nvSpPr>
            <p:spPr bwMode="gray">
              <a:xfrm>
                <a:off x="1359130" y="3891567"/>
                <a:ext cx="381356" cy="167128"/>
              </a:xfrm>
              <a:custGeom>
                <a:avLst/>
                <a:gdLst>
                  <a:gd name="T0" fmla="*/ 273 w 275"/>
                  <a:gd name="T1" fmla="*/ 2 h 120"/>
                  <a:gd name="T2" fmla="*/ 0 w 275"/>
                  <a:gd name="T3" fmla="*/ 120 h 120"/>
                  <a:gd name="T4" fmla="*/ 273 w 275"/>
                  <a:gd name="T5" fmla="*/ 2 h 120"/>
                </a:gdLst>
                <a:ahLst/>
                <a:cxnLst>
                  <a:cxn ang="0">
                    <a:pos x="T0" y="T1"/>
                  </a:cxn>
                  <a:cxn ang="0">
                    <a:pos x="T2" y="T3"/>
                  </a:cxn>
                  <a:cxn ang="0">
                    <a:pos x="T4" y="T5"/>
                  </a:cxn>
                </a:cxnLst>
                <a:rect l="0" t="0" r="r" b="b"/>
                <a:pathLst>
                  <a:path w="275" h="120">
                    <a:moveTo>
                      <a:pt x="273" y="2"/>
                    </a:moveTo>
                    <a:cubicBezTo>
                      <a:pt x="275" y="0"/>
                      <a:pt x="198" y="113"/>
                      <a:pt x="0" y="120"/>
                    </a:cubicBezTo>
                    <a:cubicBezTo>
                      <a:pt x="0" y="120"/>
                      <a:pt x="167" y="107"/>
                      <a:pt x="273"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4" name="Freeform 104"/>
              <p:cNvSpPr>
                <a:spLocks/>
              </p:cNvSpPr>
              <p:nvPr/>
            </p:nvSpPr>
            <p:spPr bwMode="gray">
              <a:xfrm>
                <a:off x="1330261" y="3935629"/>
                <a:ext cx="381356" cy="167128"/>
              </a:xfrm>
              <a:custGeom>
                <a:avLst/>
                <a:gdLst>
                  <a:gd name="T0" fmla="*/ 272 w 275"/>
                  <a:gd name="T1" fmla="*/ 3 h 120"/>
                  <a:gd name="T2" fmla="*/ 0 w 275"/>
                  <a:gd name="T3" fmla="*/ 120 h 120"/>
                  <a:gd name="T4" fmla="*/ 272 w 275"/>
                  <a:gd name="T5" fmla="*/ 3 h 120"/>
                </a:gdLst>
                <a:ahLst/>
                <a:cxnLst>
                  <a:cxn ang="0">
                    <a:pos x="T0" y="T1"/>
                  </a:cxn>
                  <a:cxn ang="0">
                    <a:pos x="T2" y="T3"/>
                  </a:cxn>
                  <a:cxn ang="0">
                    <a:pos x="T4" y="T5"/>
                  </a:cxn>
                </a:cxnLst>
                <a:rect l="0" t="0" r="r" b="b"/>
                <a:pathLst>
                  <a:path w="275" h="120">
                    <a:moveTo>
                      <a:pt x="272" y="3"/>
                    </a:moveTo>
                    <a:cubicBezTo>
                      <a:pt x="275" y="0"/>
                      <a:pt x="197" y="113"/>
                      <a:pt x="0" y="120"/>
                    </a:cubicBezTo>
                    <a:cubicBezTo>
                      <a:pt x="0" y="120"/>
                      <a:pt x="167" y="107"/>
                      <a:pt x="272" y="3"/>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5" name="Freeform 105"/>
              <p:cNvSpPr>
                <a:spLocks/>
              </p:cNvSpPr>
              <p:nvPr/>
            </p:nvSpPr>
            <p:spPr bwMode="gray">
              <a:xfrm>
                <a:off x="1693385" y="4019192"/>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6" name="Freeform 106"/>
              <p:cNvSpPr>
                <a:spLocks/>
              </p:cNvSpPr>
              <p:nvPr/>
            </p:nvSpPr>
            <p:spPr bwMode="gray">
              <a:xfrm>
                <a:off x="1694905" y="4000960"/>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7" name="Freeform 107"/>
              <p:cNvSpPr>
                <a:spLocks/>
              </p:cNvSpPr>
              <p:nvPr/>
            </p:nvSpPr>
            <p:spPr bwMode="gray">
              <a:xfrm>
                <a:off x="1702501" y="3987285"/>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3"/>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8" name="Freeform 108"/>
              <p:cNvSpPr>
                <a:spLocks/>
              </p:cNvSpPr>
              <p:nvPr/>
            </p:nvSpPr>
            <p:spPr bwMode="gray">
              <a:xfrm>
                <a:off x="1707060" y="3973612"/>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9" name="Freeform 111"/>
              <p:cNvSpPr>
                <a:spLocks/>
              </p:cNvSpPr>
              <p:nvPr/>
            </p:nvSpPr>
            <p:spPr bwMode="gray">
              <a:xfrm>
                <a:off x="1678192" y="3830792"/>
                <a:ext cx="66851" cy="192958"/>
              </a:xfrm>
              <a:custGeom>
                <a:avLst/>
                <a:gdLst>
                  <a:gd name="T0" fmla="*/ 48 w 48"/>
                  <a:gd name="T1" fmla="*/ 0 h 138"/>
                  <a:gd name="T2" fmla="*/ 0 w 48"/>
                  <a:gd name="T3" fmla="*/ 138 h 138"/>
                  <a:gd name="T4" fmla="*/ 48 w 48"/>
                  <a:gd name="T5" fmla="*/ 0 h 138"/>
                </a:gdLst>
                <a:ahLst/>
                <a:cxnLst>
                  <a:cxn ang="0">
                    <a:pos x="T0" y="T1"/>
                  </a:cxn>
                  <a:cxn ang="0">
                    <a:pos x="T2" y="T3"/>
                  </a:cxn>
                  <a:cxn ang="0">
                    <a:pos x="T4" y="T5"/>
                  </a:cxn>
                </a:cxnLst>
                <a:rect l="0" t="0" r="r" b="b"/>
                <a:pathLst>
                  <a:path w="48" h="138">
                    <a:moveTo>
                      <a:pt x="48" y="0"/>
                    </a:moveTo>
                    <a:cubicBezTo>
                      <a:pt x="48" y="0"/>
                      <a:pt x="6" y="105"/>
                      <a:pt x="0" y="138"/>
                    </a:cubicBezTo>
                    <a:cubicBezTo>
                      <a:pt x="0" y="138"/>
                      <a:pt x="47" y="74"/>
                      <a:pt x="4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16" name="Rechteck 115"/>
              <p:cNvSpPr/>
              <p:nvPr/>
            </p:nvSpPr>
            <p:spPr bwMode="gray">
              <a:xfrm>
                <a:off x="555581" y="5225402"/>
                <a:ext cx="1901239" cy="584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solidFill>
                      <a:schemeClr val="tx1"/>
                    </a:solidFill>
                    <a:latin typeface="+mj-lt"/>
                  </a:rPr>
                  <a:t>GESCHÄFTSPARTNER</a:t>
                </a:r>
              </a:p>
            </p:txBody>
          </p:sp>
        </p:grpSp>
        <p:grpSp>
          <p:nvGrpSpPr>
            <p:cNvPr id="9" name="Gruppieren 8"/>
            <p:cNvGrpSpPr>
              <a:grpSpLocks noChangeAspect="1"/>
            </p:cNvGrpSpPr>
            <p:nvPr/>
          </p:nvGrpSpPr>
          <p:grpSpPr>
            <a:xfrm>
              <a:off x="9641752" y="3665327"/>
              <a:ext cx="2007848" cy="2145072"/>
              <a:chOff x="9641752" y="3665327"/>
              <a:chExt cx="2007848" cy="2145072"/>
            </a:xfrm>
          </p:grpSpPr>
          <p:sp>
            <p:nvSpPr>
              <p:cNvPr id="19" name="Ellipse 18"/>
              <p:cNvSpPr/>
              <p:nvPr/>
            </p:nvSpPr>
            <p:spPr bwMode="gray">
              <a:xfrm>
                <a:off x="9641752" y="5153528"/>
                <a:ext cx="2007848" cy="632428"/>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nvGrpSpPr>
              <p:cNvPr id="29" name="Gruppieren 28"/>
              <p:cNvGrpSpPr/>
              <p:nvPr/>
            </p:nvGrpSpPr>
            <p:grpSpPr bwMode="gray">
              <a:xfrm>
                <a:off x="10330022" y="3808031"/>
                <a:ext cx="752711" cy="1633475"/>
                <a:chOff x="1177494" y="4395897"/>
                <a:chExt cx="463814" cy="1006532"/>
              </a:xfrm>
            </p:grpSpPr>
            <p:sp>
              <p:nvSpPr>
                <p:cNvPr id="56" name="Freeform 448"/>
                <p:cNvSpPr>
                  <a:spLocks/>
                </p:cNvSpPr>
                <p:nvPr/>
              </p:nvSpPr>
              <p:spPr bwMode="gray">
                <a:xfrm>
                  <a:off x="1177494" y="4825316"/>
                  <a:ext cx="432459" cy="577113"/>
                </a:xfrm>
                <a:custGeom>
                  <a:avLst/>
                  <a:gdLst>
                    <a:gd name="T0" fmla="*/ 95 w 486"/>
                    <a:gd name="T1" fmla="*/ 2 h 652"/>
                    <a:gd name="T2" fmla="*/ 73 w 486"/>
                    <a:gd name="T3" fmla="*/ 157 h 652"/>
                    <a:gd name="T4" fmla="*/ 131 w 486"/>
                    <a:gd name="T5" fmla="*/ 578 h 652"/>
                    <a:gd name="T6" fmla="*/ 310 w 486"/>
                    <a:gd name="T7" fmla="*/ 587 h 652"/>
                    <a:gd name="T8" fmla="*/ 378 w 486"/>
                    <a:gd name="T9" fmla="*/ 159 h 652"/>
                    <a:gd name="T10" fmla="*/ 355 w 486"/>
                    <a:gd name="T11" fmla="*/ 0 h 652"/>
                    <a:gd name="T12" fmla="*/ 95 w 486"/>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486" h="652">
                      <a:moveTo>
                        <a:pt x="95" y="2"/>
                      </a:moveTo>
                      <a:cubicBezTo>
                        <a:pt x="95" y="2"/>
                        <a:pt x="95" y="110"/>
                        <a:pt x="73" y="157"/>
                      </a:cubicBezTo>
                      <a:cubicBezTo>
                        <a:pt x="73" y="157"/>
                        <a:pt x="0" y="495"/>
                        <a:pt x="131" y="578"/>
                      </a:cubicBezTo>
                      <a:cubicBezTo>
                        <a:pt x="131" y="578"/>
                        <a:pt x="207" y="652"/>
                        <a:pt x="310" y="587"/>
                      </a:cubicBezTo>
                      <a:cubicBezTo>
                        <a:pt x="310" y="587"/>
                        <a:pt x="486" y="502"/>
                        <a:pt x="378" y="159"/>
                      </a:cubicBezTo>
                      <a:cubicBezTo>
                        <a:pt x="378" y="159"/>
                        <a:pt x="345" y="103"/>
                        <a:pt x="355" y="0"/>
                      </a:cubicBezTo>
                      <a:cubicBezTo>
                        <a:pt x="355" y="0"/>
                        <a:pt x="253" y="111"/>
                        <a:pt x="95"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de-DE" dirty="0"/>
                </a:p>
              </p:txBody>
            </p:sp>
            <p:sp>
              <p:nvSpPr>
                <p:cNvPr id="57" name="Freeform 449"/>
                <p:cNvSpPr>
                  <a:spLocks/>
                </p:cNvSpPr>
                <p:nvPr/>
              </p:nvSpPr>
              <p:spPr bwMode="gray">
                <a:xfrm>
                  <a:off x="1182197" y="4395897"/>
                  <a:ext cx="459111" cy="542110"/>
                </a:xfrm>
                <a:custGeom>
                  <a:avLst/>
                  <a:gdLst>
                    <a:gd name="T0" fmla="*/ 458 w 516"/>
                    <a:gd name="T1" fmla="*/ 328 h 613"/>
                    <a:gd name="T2" fmla="*/ 221 w 516"/>
                    <a:gd name="T3" fmla="*/ 613 h 613"/>
                    <a:gd name="T4" fmla="*/ 0 w 516"/>
                    <a:gd name="T5" fmla="*/ 330 h 613"/>
                    <a:gd name="T6" fmla="*/ 225 w 516"/>
                    <a:gd name="T7" fmla="*/ 0 h 613"/>
                    <a:gd name="T8" fmla="*/ 458 w 516"/>
                    <a:gd name="T9" fmla="*/ 328 h 613"/>
                  </a:gdLst>
                  <a:ahLst/>
                  <a:cxnLst>
                    <a:cxn ang="0">
                      <a:pos x="T0" y="T1"/>
                    </a:cxn>
                    <a:cxn ang="0">
                      <a:pos x="T2" y="T3"/>
                    </a:cxn>
                    <a:cxn ang="0">
                      <a:pos x="T4" y="T5"/>
                    </a:cxn>
                    <a:cxn ang="0">
                      <a:pos x="T6" y="T7"/>
                    </a:cxn>
                    <a:cxn ang="0">
                      <a:pos x="T8" y="T9"/>
                    </a:cxn>
                  </a:cxnLst>
                  <a:rect l="0" t="0" r="r" b="b"/>
                  <a:pathLst>
                    <a:path w="516" h="613">
                      <a:moveTo>
                        <a:pt x="458" y="328"/>
                      </a:moveTo>
                      <a:cubicBezTo>
                        <a:pt x="458" y="452"/>
                        <a:pt x="343" y="613"/>
                        <a:pt x="221" y="613"/>
                      </a:cubicBezTo>
                      <a:cubicBezTo>
                        <a:pt x="116" y="613"/>
                        <a:pt x="0" y="463"/>
                        <a:pt x="0" y="330"/>
                      </a:cubicBezTo>
                      <a:cubicBezTo>
                        <a:pt x="0" y="166"/>
                        <a:pt x="22" y="0"/>
                        <a:pt x="225" y="0"/>
                      </a:cubicBezTo>
                      <a:cubicBezTo>
                        <a:pt x="516" y="0"/>
                        <a:pt x="458" y="311"/>
                        <a:pt x="458" y="32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de-DE" dirty="0"/>
                </a:p>
              </p:txBody>
            </p:sp>
          </p:grpSp>
          <p:grpSp>
            <p:nvGrpSpPr>
              <p:cNvPr id="30" name="Gruppieren 29"/>
              <p:cNvGrpSpPr/>
              <p:nvPr/>
            </p:nvGrpSpPr>
            <p:grpSpPr bwMode="gray">
              <a:xfrm>
                <a:off x="10193871" y="3665327"/>
                <a:ext cx="943209" cy="1163799"/>
                <a:chOff x="1090659" y="4307964"/>
                <a:chExt cx="581197" cy="717122"/>
              </a:xfrm>
            </p:grpSpPr>
            <p:sp>
              <p:nvSpPr>
                <p:cNvPr id="31" name="Freeform 450"/>
                <p:cNvSpPr>
                  <a:spLocks/>
                </p:cNvSpPr>
                <p:nvPr/>
              </p:nvSpPr>
              <p:spPr bwMode="gray">
                <a:xfrm>
                  <a:off x="1266909" y="4307964"/>
                  <a:ext cx="404947" cy="717122"/>
                </a:xfrm>
                <a:custGeom>
                  <a:avLst/>
                  <a:gdLst>
                    <a:gd name="T0" fmla="*/ 48 w 454"/>
                    <a:gd name="T1" fmla="*/ 62 h 811"/>
                    <a:gd name="T2" fmla="*/ 376 w 454"/>
                    <a:gd name="T3" fmla="*/ 222 h 811"/>
                    <a:gd name="T4" fmla="*/ 417 w 454"/>
                    <a:gd name="T5" fmla="*/ 519 h 811"/>
                    <a:gd name="T6" fmla="*/ 454 w 454"/>
                    <a:gd name="T7" fmla="*/ 809 h 811"/>
                    <a:gd name="T8" fmla="*/ 276 w 454"/>
                    <a:gd name="T9" fmla="*/ 735 h 811"/>
                    <a:gd name="T10" fmla="*/ 241 w 454"/>
                    <a:gd name="T11" fmla="*/ 663 h 811"/>
                    <a:gd name="T12" fmla="*/ 348 w 454"/>
                    <a:gd name="T13" fmla="*/ 421 h 811"/>
                    <a:gd name="T14" fmla="*/ 226 w 454"/>
                    <a:gd name="T15" fmla="*/ 207 h 811"/>
                    <a:gd name="T16" fmla="*/ 48 w 454"/>
                    <a:gd name="T17" fmla="*/ 182 h 811"/>
                    <a:gd name="T18" fmla="*/ 48 w 454"/>
                    <a:gd name="T19" fmla="*/ 6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811">
                      <a:moveTo>
                        <a:pt x="48" y="62"/>
                      </a:moveTo>
                      <a:cubicBezTo>
                        <a:pt x="48" y="62"/>
                        <a:pt x="306" y="0"/>
                        <a:pt x="376" y="222"/>
                      </a:cubicBezTo>
                      <a:cubicBezTo>
                        <a:pt x="376" y="222"/>
                        <a:pt x="427" y="354"/>
                        <a:pt x="417" y="519"/>
                      </a:cubicBezTo>
                      <a:cubicBezTo>
                        <a:pt x="417" y="519"/>
                        <a:pt x="403" y="740"/>
                        <a:pt x="454" y="809"/>
                      </a:cubicBezTo>
                      <a:cubicBezTo>
                        <a:pt x="454" y="809"/>
                        <a:pt x="366" y="811"/>
                        <a:pt x="276" y="735"/>
                      </a:cubicBezTo>
                      <a:cubicBezTo>
                        <a:pt x="276" y="735"/>
                        <a:pt x="241" y="686"/>
                        <a:pt x="241" y="663"/>
                      </a:cubicBezTo>
                      <a:cubicBezTo>
                        <a:pt x="241" y="663"/>
                        <a:pt x="331" y="558"/>
                        <a:pt x="348" y="421"/>
                      </a:cubicBezTo>
                      <a:cubicBezTo>
                        <a:pt x="348" y="421"/>
                        <a:pt x="357" y="233"/>
                        <a:pt x="226" y="207"/>
                      </a:cubicBezTo>
                      <a:cubicBezTo>
                        <a:pt x="226" y="207"/>
                        <a:pt x="78" y="242"/>
                        <a:pt x="48" y="182"/>
                      </a:cubicBezTo>
                      <a:cubicBezTo>
                        <a:pt x="48" y="182"/>
                        <a:pt x="0" y="132"/>
                        <a:pt x="48" y="62"/>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2" name="Freeform 452"/>
                <p:cNvSpPr>
                  <a:spLocks/>
                </p:cNvSpPr>
                <p:nvPr/>
              </p:nvSpPr>
              <p:spPr bwMode="gray">
                <a:xfrm>
                  <a:off x="1275507" y="4370285"/>
                  <a:ext cx="355081" cy="589919"/>
                </a:xfrm>
                <a:custGeom>
                  <a:avLst/>
                  <a:gdLst>
                    <a:gd name="T0" fmla="*/ 36 w 399"/>
                    <a:gd name="T1" fmla="*/ 0 h 667"/>
                    <a:gd name="T2" fmla="*/ 29 w 399"/>
                    <a:gd name="T3" fmla="*/ 113 h 667"/>
                    <a:gd name="T4" fmla="*/ 186 w 399"/>
                    <a:gd name="T5" fmla="*/ 148 h 667"/>
                    <a:gd name="T6" fmla="*/ 316 w 399"/>
                    <a:gd name="T7" fmla="*/ 278 h 667"/>
                    <a:gd name="T8" fmla="*/ 287 w 399"/>
                    <a:gd name="T9" fmla="*/ 542 h 667"/>
                    <a:gd name="T10" fmla="*/ 280 w 399"/>
                    <a:gd name="T11" fmla="*/ 667 h 667"/>
                    <a:gd name="T12" fmla="*/ 299 w 399"/>
                    <a:gd name="T13" fmla="*/ 547 h 667"/>
                    <a:gd name="T14" fmla="*/ 330 w 399"/>
                    <a:gd name="T15" fmla="*/ 256 h 667"/>
                    <a:gd name="T16" fmla="*/ 172 w 399"/>
                    <a:gd name="T17" fmla="*/ 133 h 667"/>
                    <a:gd name="T18" fmla="*/ 29 w 399"/>
                    <a:gd name="T19" fmla="*/ 70 h 667"/>
                    <a:gd name="T20" fmla="*/ 36 w 399"/>
                    <a:gd name="T2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667">
                      <a:moveTo>
                        <a:pt x="36" y="0"/>
                      </a:moveTo>
                      <a:cubicBezTo>
                        <a:pt x="36" y="0"/>
                        <a:pt x="0" y="48"/>
                        <a:pt x="29" y="113"/>
                      </a:cubicBezTo>
                      <a:cubicBezTo>
                        <a:pt x="29" y="113"/>
                        <a:pt x="35" y="150"/>
                        <a:pt x="186" y="148"/>
                      </a:cubicBezTo>
                      <a:cubicBezTo>
                        <a:pt x="186" y="148"/>
                        <a:pt x="278" y="125"/>
                        <a:pt x="316" y="278"/>
                      </a:cubicBezTo>
                      <a:cubicBezTo>
                        <a:pt x="316" y="278"/>
                        <a:pt x="376" y="420"/>
                        <a:pt x="287" y="542"/>
                      </a:cubicBezTo>
                      <a:cubicBezTo>
                        <a:pt x="287" y="542"/>
                        <a:pt x="240" y="615"/>
                        <a:pt x="280" y="667"/>
                      </a:cubicBezTo>
                      <a:cubicBezTo>
                        <a:pt x="280" y="667"/>
                        <a:pt x="261" y="595"/>
                        <a:pt x="299" y="547"/>
                      </a:cubicBezTo>
                      <a:cubicBezTo>
                        <a:pt x="299" y="547"/>
                        <a:pt x="399" y="435"/>
                        <a:pt x="330" y="256"/>
                      </a:cubicBezTo>
                      <a:cubicBezTo>
                        <a:pt x="330" y="256"/>
                        <a:pt x="302" y="95"/>
                        <a:pt x="172" y="133"/>
                      </a:cubicBezTo>
                      <a:cubicBezTo>
                        <a:pt x="172" y="133"/>
                        <a:pt x="12" y="143"/>
                        <a:pt x="29" y="70"/>
                      </a:cubicBezTo>
                      <a:lnTo>
                        <a:pt x="36" y="0"/>
                      </a:ln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grpSp>
              <p:nvGrpSpPr>
                <p:cNvPr id="33" name="Gruppieren 32"/>
                <p:cNvGrpSpPr/>
                <p:nvPr/>
              </p:nvGrpSpPr>
              <p:grpSpPr bwMode="gray">
                <a:xfrm>
                  <a:off x="1090659" y="4309671"/>
                  <a:ext cx="571739" cy="713707"/>
                  <a:chOff x="1090659" y="4309671"/>
                  <a:chExt cx="571739" cy="713707"/>
                </a:xfrm>
              </p:grpSpPr>
              <p:sp>
                <p:nvSpPr>
                  <p:cNvPr id="34" name="Freeform 451"/>
                  <p:cNvSpPr>
                    <a:spLocks/>
                  </p:cNvSpPr>
                  <p:nvPr/>
                </p:nvSpPr>
                <p:spPr bwMode="gray">
                  <a:xfrm>
                    <a:off x="1092379" y="4362602"/>
                    <a:ext cx="222678" cy="653947"/>
                  </a:xfrm>
                  <a:custGeom>
                    <a:avLst/>
                    <a:gdLst>
                      <a:gd name="T0" fmla="*/ 238 w 250"/>
                      <a:gd name="T1" fmla="*/ 123 h 739"/>
                      <a:gd name="T2" fmla="*/ 117 w 250"/>
                      <a:gd name="T3" fmla="*/ 270 h 739"/>
                      <a:gd name="T4" fmla="*/ 104 w 250"/>
                      <a:gd name="T5" fmla="*/ 407 h 739"/>
                      <a:gd name="T6" fmla="*/ 192 w 250"/>
                      <a:gd name="T7" fmla="*/ 581 h 739"/>
                      <a:gd name="T8" fmla="*/ 141 w 250"/>
                      <a:gd name="T9" fmla="*/ 698 h 739"/>
                      <a:gd name="T10" fmla="*/ 0 w 250"/>
                      <a:gd name="T11" fmla="*/ 739 h 739"/>
                      <a:gd name="T12" fmla="*/ 50 w 250"/>
                      <a:gd name="T13" fmla="*/ 370 h 739"/>
                      <a:gd name="T14" fmla="*/ 130 w 250"/>
                      <a:gd name="T15" fmla="*/ 58 h 739"/>
                      <a:gd name="T16" fmla="*/ 250 w 250"/>
                      <a:gd name="T17" fmla="*/ 0 h 739"/>
                      <a:gd name="T18" fmla="*/ 238 w 250"/>
                      <a:gd name="T19" fmla="*/ 12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739">
                        <a:moveTo>
                          <a:pt x="238" y="123"/>
                        </a:moveTo>
                        <a:cubicBezTo>
                          <a:pt x="238" y="123"/>
                          <a:pt x="149" y="123"/>
                          <a:pt x="117" y="270"/>
                        </a:cubicBezTo>
                        <a:cubicBezTo>
                          <a:pt x="117" y="270"/>
                          <a:pt x="87" y="355"/>
                          <a:pt x="104" y="407"/>
                        </a:cubicBezTo>
                        <a:cubicBezTo>
                          <a:pt x="104" y="407"/>
                          <a:pt x="141" y="533"/>
                          <a:pt x="192" y="581"/>
                        </a:cubicBezTo>
                        <a:cubicBezTo>
                          <a:pt x="193" y="583"/>
                          <a:pt x="202" y="662"/>
                          <a:pt x="141" y="698"/>
                        </a:cubicBezTo>
                        <a:cubicBezTo>
                          <a:pt x="141" y="698"/>
                          <a:pt x="78" y="714"/>
                          <a:pt x="0" y="739"/>
                        </a:cubicBezTo>
                        <a:cubicBezTo>
                          <a:pt x="0" y="739"/>
                          <a:pt x="76" y="605"/>
                          <a:pt x="50" y="370"/>
                        </a:cubicBezTo>
                        <a:cubicBezTo>
                          <a:pt x="50" y="370"/>
                          <a:pt x="7" y="170"/>
                          <a:pt x="130" y="58"/>
                        </a:cubicBezTo>
                        <a:cubicBezTo>
                          <a:pt x="130" y="58"/>
                          <a:pt x="188" y="5"/>
                          <a:pt x="250" y="0"/>
                        </a:cubicBezTo>
                        <a:cubicBezTo>
                          <a:pt x="250" y="0"/>
                          <a:pt x="222" y="110"/>
                          <a:pt x="238" y="123"/>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35" name="Freeform 453"/>
                  <p:cNvSpPr>
                    <a:spLocks/>
                  </p:cNvSpPr>
                  <p:nvPr/>
                </p:nvSpPr>
                <p:spPr bwMode="gray">
                  <a:xfrm>
                    <a:off x="1316775" y="4309671"/>
                    <a:ext cx="291458" cy="221966"/>
                  </a:xfrm>
                  <a:custGeom>
                    <a:avLst/>
                    <a:gdLst>
                      <a:gd name="T0" fmla="*/ 0 w 327"/>
                      <a:gd name="T1" fmla="*/ 65 h 251"/>
                      <a:gd name="T2" fmla="*/ 327 w 327"/>
                      <a:gd name="T3" fmla="*/ 251 h 251"/>
                      <a:gd name="T4" fmla="*/ 0 w 327"/>
                      <a:gd name="T5" fmla="*/ 65 h 251"/>
                    </a:gdLst>
                    <a:ahLst/>
                    <a:cxnLst>
                      <a:cxn ang="0">
                        <a:pos x="T0" y="T1"/>
                      </a:cxn>
                      <a:cxn ang="0">
                        <a:pos x="T2" y="T3"/>
                      </a:cxn>
                      <a:cxn ang="0">
                        <a:pos x="T4" y="T5"/>
                      </a:cxn>
                    </a:cxnLst>
                    <a:rect l="0" t="0" r="r" b="b"/>
                    <a:pathLst>
                      <a:path w="327" h="251">
                        <a:moveTo>
                          <a:pt x="0" y="65"/>
                        </a:moveTo>
                        <a:cubicBezTo>
                          <a:pt x="0" y="65"/>
                          <a:pt x="242" y="0"/>
                          <a:pt x="327" y="251"/>
                        </a:cubicBezTo>
                        <a:cubicBezTo>
                          <a:pt x="327" y="251"/>
                          <a:pt x="261" y="32"/>
                          <a:pt x="0" y="65"/>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36" name="Freeform 454"/>
                  <p:cNvSpPr>
                    <a:spLocks/>
                  </p:cNvSpPr>
                  <p:nvPr/>
                </p:nvSpPr>
                <p:spPr bwMode="gray">
                  <a:xfrm>
                    <a:off x="1316775" y="4420655"/>
                    <a:ext cx="216659" cy="74274"/>
                  </a:xfrm>
                  <a:custGeom>
                    <a:avLst/>
                    <a:gdLst>
                      <a:gd name="T0" fmla="*/ 0 w 243"/>
                      <a:gd name="T1" fmla="*/ 21 h 84"/>
                      <a:gd name="T2" fmla="*/ 243 w 243"/>
                      <a:gd name="T3" fmla="*/ 84 h 84"/>
                      <a:gd name="T4" fmla="*/ 0 w 243"/>
                      <a:gd name="T5" fmla="*/ 21 h 84"/>
                    </a:gdLst>
                    <a:ahLst/>
                    <a:cxnLst>
                      <a:cxn ang="0">
                        <a:pos x="T0" y="T1"/>
                      </a:cxn>
                      <a:cxn ang="0">
                        <a:pos x="T2" y="T3"/>
                      </a:cxn>
                      <a:cxn ang="0">
                        <a:pos x="T4" y="T5"/>
                      </a:cxn>
                    </a:cxnLst>
                    <a:rect l="0" t="0" r="r" b="b"/>
                    <a:pathLst>
                      <a:path w="243" h="84">
                        <a:moveTo>
                          <a:pt x="0" y="21"/>
                        </a:moveTo>
                        <a:cubicBezTo>
                          <a:pt x="0" y="21"/>
                          <a:pt x="125" y="0"/>
                          <a:pt x="243" y="84"/>
                        </a:cubicBezTo>
                        <a:cubicBezTo>
                          <a:pt x="243" y="84"/>
                          <a:pt x="111" y="16"/>
                          <a:pt x="0" y="21"/>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37" name="Freeform 456"/>
                  <p:cNvSpPr>
                    <a:spLocks/>
                  </p:cNvSpPr>
                  <p:nvPr/>
                </p:nvSpPr>
                <p:spPr bwMode="gray">
                  <a:xfrm>
                    <a:off x="1571264" y="4722870"/>
                    <a:ext cx="91134" cy="300508"/>
                  </a:xfrm>
                  <a:custGeom>
                    <a:avLst/>
                    <a:gdLst>
                      <a:gd name="T0" fmla="*/ 72 w 103"/>
                      <a:gd name="T1" fmla="*/ 0 h 340"/>
                      <a:gd name="T2" fmla="*/ 103 w 103"/>
                      <a:gd name="T3" fmla="*/ 340 h 340"/>
                      <a:gd name="T4" fmla="*/ 72 w 103"/>
                      <a:gd name="T5" fmla="*/ 0 h 340"/>
                    </a:gdLst>
                    <a:ahLst/>
                    <a:cxnLst>
                      <a:cxn ang="0">
                        <a:pos x="T0" y="T1"/>
                      </a:cxn>
                      <a:cxn ang="0">
                        <a:pos x="T2" y="T3"/>
                      </a:cxn>
                      <a:cxn ang="0">
                        <a:pos x="T4" y="T5"/>
                      </a:cxn>
                    </a:cxnLst>
                    <a:rect l="0" t="0" r="r" b="b"/>
                    <a:pathLst>
                      <a:path w="103" h="340">
                        <a:moveTo>
                          <a:pt x="72" y="0"/>
                        </a:moveTo>
                        <a:cubicBezTo>
                          <a:pt x="72" y="0"/>
                          <a:pt x="12" y="200"/>
                          <a:pt x="103" y="340"/>
                        </a:cubicBezTo>
                        <a:cubicBezTo>
                          <a:pt x="103" y="340"/>
                          <a:pt x="0" y="26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38" name="Freeform 457"/>
                  <p:cNvSpPr>
                    <a:spLocks/>
                  </p:cNvSpPr>
                  <p:nvPr/>
                </p:nvSpPr>
                <p:spPr bwMode="gray">
                  <a:xfrm>
                    <a:off x="1120750" y="4462486"/>
                    <a:ext cx="179690" cy="489180"/>
                  </a:xfrm>
                  <a:custGeom>
                    <a:avLst/>
                    <a:gdLst>
                      <a:gd name="T0" fmla="*/ 201 w 201"/>
                      <a:gd name="T1" fmla="*/ 0 h 553"/>
                      <a:gd name="T2" fmla="*/ 98 w 201"/>
                      <a:gd name="T3" fmla="*/ 122 h 553"/>
                      <a:gd name="T4" fmla="*/ 55 w 201"/>
                      <a:gd name="T5" fmla="*/ 242 h 553"/>
                      <a:gd name="T6" fmla="*/ 86 w 201"/>
                      <a:gd name="T7" fmla="*/ 464 h 553"/>
                      <a:gd name="T8" fmla="*/ 93 w 201"/>
                      <a:gd name="T9" fmla="*/ 553 h 553"/>
                      <a:gd name="T10" fmla="*/ 62 w 201"/>
                      <a:gd name="T11" fmla="*/ 440 h 553"/>
                      <a:gd name="T12" fmla="*/ 74 w 201"/>
                      <a:gd name="T13" fmla="*/ 139 h 553"/>
                      <a:gd name="T14" fmla="*/ 93 w 201"/>
                      <a:gd name="T15" fmla="*/ 74 h 553"/>
                      <a:gd name="T16" fmla="*/ 201 w 201"/>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553">
                        <a:moveTo>
                          <a:pt x="201" y="0"/>
                        </a:moveTo>
                        <a:cubicBezTo>
                          <a:pt x="201" y="0"/>
                          <a:pt x="124" y="0"/>
                          <a:pt x="98" y="122"/>
                        </a:cubicBezTo>
                        <a:cubicBezTo>
                          <a:pt x="98" y="122"/>
                          <a:pt x="48" y="208"/>
                          <a:pt x="55" y="242"/>
                        </a:cubicBezTo>
                        <a:cubicBezTo>
                          <a:pt x="55" y="242"/>
                          <a:pt x="43" y="349"/>
                          <a:pt x="86" y="464"/>
                        </a:cubicBezTo>
                        <a:cubicBezTo>
                          <a:pt x="86" y="464"/>
                          <a:pt x="100" y="527"/>
                          <a:pt x="93" y="553"/>
                        </a:cubicBezTo>
                        <a:cubicBezTo>
                          <a:pt x="93" y="553"/>
                          <a:pt x="91" y="493"/>
                          <a:pt x="62" y="440"/>
                        </a:cubicBezTo>
                        <a:cubicBezTo>
                          <a:pt x="62" y="440"/>
                          <a:pt x="0" y="254"/>
                          <a:pt x="74" y="139"/>
                        </a:cubicBezTo>
                        <a:cubicBezTo>
                          <a:pt x="74" y="139"/>
                          <a:pt x="93" y="107"/>
                          <a:pt x="93" y="74"/>
                        </a:cubicBezTo>
                        <a:cubicBezTo>
                          <a:pt x="93" y="74"/>
                          <a:pt x="119" y="2"/>
                          <a:pt x="201"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39" name="Freeform 458"/>
                  <p:cNvSpPr>
                    <a:spLocks/>
                  </p:cNvSpPr>
                  <p:nvPr/>
                </p:nvSpPr>
                <p:spPr bwMode="gray">
                  <a:xfrm>
                    <a:off x="1090659" y="4370285"/>
                    <a:ext cx="210641" cy="303070"/>
                  </a:xfrm>
                  <a:custGeom>
                    <a:avLst/>
                    <a:gdLst>
                      <a:gd name="T0" fmla="*/ 236 w 236"/>
                      <a:gd name="T1" fmla="*/ 0 h 343"/>
                      <a:gd name="T2" fmla="*/ 58 w 236"/>
                      <a:gd name="T3" fmla="*/ 343 h 343"/>
                      <a:gd name="T4" fmla="*/ 236 w 236"/>
                      <a:gd name="T5" fmla="*/ 0 h 343"/>
                    </a:gdLst>
                    <a:ahLst/>
                    <a:cxnLst>
                      <a:cxn ang="0">
                        <a:pos x="T0" y="T1"/>
                      </a:cxn>
                      <a:cxn ang="0">
                        <a:pos x="T2" y="T3"/>
                      </a:cxn>
                      <a:cxn ang="0">
                        <a:pos x="T4" y="T5"/>
                      </a:cxn>
                    </a:cxnLst>
                    <a:rect l="0" t="0" r="r" b="b"/>
                    <a:pathLst>
                      <a:path w="236" h="343">
                        <a:moveTo>
                          <a:pt x="236" y="0"/>
                        </a:moveTo>
                        <a:cubicBezTo>
                          <a:pt x="236" y="0"/>
                          <a:pt x="9" y="62"/>
                          <a:pt x="58" y="343"/>
                        </a:cubicBezTo>
                        <a:cubicBezTo>
                          <a:pt x="58" y="343"/>
                          <a:pt x="0" y="101"/>
                          <a:pt x="236"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0" name="Freeform 459"/>
                  <p:cNvSpPr>
                    <a:spLocks/>
                  </p:cNvSpPr>
                  <p:nvPr/>
                </p:nvSpPr>
                <p:spPr bwMode="gray">
                  <a:xfrm>
                    <a:off x="1321074" y="4339551"/>
                    <a:ext cx="268245" cy="163060"/>
                  </a:xfrm>
                  <a:custGeom>
                    <a:avLst/>
                    <a:gdLst>
                      <a:gd name="T0" fmla="*/ 0 w 302"/>
                      <a:gd name="T1" fmla="*/ 44 h 184"/>
                      <a:gd name="T2" fmla="*/ 302 w 302"/>
                      <a:gd name="T3" fmla="*/ 184 h 184"/>
                      <a:gd name="T4" fmla="*/ 0 w 302"/>
                      <a:gd name="T5" fmla="*/ 44 h 184"/>
                    </a:gdLst>
                    <a:ahLst/>
                    <a:cxnLst>
                      <a:cxn ang="0">
                        <a:pos x="T0" y="T1"/>
                      </a:cxn>
                      <a:cxn ang="0">
                        <a:pos x="T2" y="T3"/>
                      </a:cxn>
                      <a:cxn ang="0">
                        <a:pos x="T4" y="T5"/>
                      </a:cxn>
                    </a:cxnLst>
                    <a:rect l="0" t="0" r="r" b="b"/>
                    <a:pathLst>
                      <a:path w="302" h="184">
                        <a:moveTo>
                          <a:pt x="0" y="44"/>
                        </a:moveTo>
                        <a:cubicBezTo>
                          <a:pt x="0" y="44"/>
                          <a:pt x="195" y="0"/>
                          <a:pt x="302" y="184"/>
                        </a:cubicBezTo>
                        <a:cubicBezTo>
                          <a:pt x="302" y="184"/>
                          <a:pt x="233" y="34"/>
                          <a:pt x="0" y="44"/>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1" name="Freeform 460"/>
                  <p:cNvSpPr>
                    <a:spLocks/>
                  </p:cNvSpPr>
                  <p:nvPr/>
                </p:nvSpPr>
                <p:spPr bwMode="gray">
                  <a:xfrm>
                    <a:off x="1316775" y="4369432"/>
                    <a:ext cx="160775" cy="40978"/>
                  </a:xfrm>
                  <a:custGeom>
                    <a:avLst/>
                    <a:gdLst>
                      <a:gd name="T0" fmla="*/ 0 w 180"/>
                      <a:gd name="T1" fmla="*/ 20 h 47"/>
                      <a:gd name="T2" fmla="*/ 180 w 180"/>
                      <a:gd name="T3" fmla="*/ 47 h 47"/>
                      <a:gd name="T4" fmla="*/ 0 w 180"/>
                      <a:gd name="T5" fmla="*/ 20 h 47"/>
                    </a:gdLst>
                    <a:ahLst/>
                    <a:cxnLst>
                      <a:cxn ang="0">
                        <a:pos x="T0" y="T1"/>
                      </a:cxn>
                      <a:cxn ang="0">
                        <a:pos x="T2" y="T3"/>
                      </a:cxn>
                      <a:cxn ang="0">
                        <a:pos x="T4" y="T5"/>
                      </a:cxn>
                    </a:cxnLst>
                    <a:rect l="0" t="0" r="r" b="b"/>
                    <a:pathLst>
                      <a:path w="180" h="47">
                        <a:moveTo>
                          <a:pt x="0" y="20"/>
                        </a:moveTo>
                        <a:cubicBezTo>
                          <a:pt x="0" y="20"/>
                          <a:pt x="58" y="0"/>
                          <a:pt x="180" y="47"/>
                        </a:cubicBezTo>
                        <a:cubicBezTo>
                          <a:pt x="180" y="47"/>
                          <a:pt x="61" y="21"/>
                          <a:pt x="0" y="2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2" name="Freeform 461"/>
                  <p:cNvSpPr>
                    <a:spLocks/>
                  </p:cNvSpPr>
                  <p:nvPr/>
                </p:nvSpPr>
                <p:spPr bwMode="gray">
                  <a:xfrm>
                    <a:off x="1307318" y="4449681"/>
                    <a:ext cx="130683" cy="62322"/>
                  </a:xfrm>
                  <a:custGeom>
                    <a:avLst/>
                    <a:gdLst>
                      <a:gd name="T0" fmla="*/ 0 w 147"/>
                      <a:gd name="T1" fmla="*/ 0 h 71"/>
                      <a:gd name="T2" fmla="*/ 147 w 147"/>
                      <a:gd name="T3" fmla="*/ 34 h 71"/>
                      <a:gd name="T4" fmla="*/ 0 w 147"/>
                      <a:gd name="T5" fmla="*/ 0 h 71"/>
                    </a:gdLst>
                    <a:ahLst/>
                    <a:cxnLst>
                      <a:cxn ang="0">
                        <a:pos x="T0" y="T1"/>
                      </a:cxn>
                      <a:cxn ang="0">
                        <a:pos x="T2" y="T3"/>
                      </a:cxn>
                      <a:cxn ang="0">
                        <a:pos x="T4" y="T5"/>
                      </a:cxn>
                    </a:cxnLst>
                    <a:rect l="0" t="0" r="r" b="b"/>
                    <a:pathLst>
                      <a:path w="147" h="71">
                        <a:moveTo>
                          <a:pt x="0" y="0"/>
                        </a:moveTo>
                        <a:cubicBezTo>
                          <a:pt x="0" y="0"/>
                          <a:pt x="56" y="54"/>
                          <a:pt x="147" y="34"/>
                        </a:cubicBezTo>
                        <a:cubicBezTo>
                          <a:pt x="147" y="34"/>
                          <a:pt x="65" y="71"/>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3" name="Freeform 462"/>
                  <p:cNvSpPr>
                    <a:spLocks/>
                  </p:cNvSpPr>
                  <p:nvPr/>
                </p:nvSpPr>
                <p:spPr bwMode="gray">
                  <a:xfrm>
                    <a:off x="1317635" y="4375407"/>
                    <a:ext cx="256208" cy="127204"/>
                  </a:xfrm>
                  <a:custGeom>
                    <a:avLst/>
                    <a:gdLst>
                      <a:gd name="T0" fmla="*/ 0 w 287"/>
                      <a:gd name="T1" fmla="*/ 29 h 144"/>
                      <a:gd name="T2" fmla="*/ 287 w 287"/>
                      <a:gd name="T3" fmla="*/ 144 h 144"/>
                      <a:gd name="T4" fmla="*/ 0 w 287"/>
                      <a:gd name="T5" fmla="*/ 29 h 144"/>
                    </a:gdLst>
                    <a:ahLst/>
                    <a:cxnLst>
                      <a:cxn ang="0">
                        <a:pos x="T0" y="T1"/>
                      </a:cxn>
                      <a:cxn ang="0">
                        <a:pos x="T2" y="T3"/>
                      </a:cxn>
                      <a:cxn ang="0">
                        <a:pos x="T4" y="T5"/>
                      </a:cxn>
                    </a:cxnLst>
                    <a:rect l="0" t="0" r="r" b="b"/>
                    <a:pathLst>
                      <a:path w="287" h="144">
                        <a:moveTo>
                          <a:pt x="0" y="29"/>
                        </a:moveTo>
                        <a:cubicBezTo>
                          <a:pt x="0" y="29"/>
                          <a:pt x="194" y="0"/>
                          <a:pt x="287" y="144"/>
                        </a:cubicBezTo>
                        <a:cubicBezTo>
                          <a:pt x="287" y="144"/>
                          <a:pt x="190" y="13"/>
                          <a:pt x="0" y="29"/>
                        </a:cubicBezTo>
                        <a:close/>
                      </a:path>
                    </a:pathLst>
                  </a:custGeom>
                  <a:solidFill>
                    <a:srgbClr val="663300"/>
                  </a:solidFill>
                  <a:ln>
                    <a:noFill/>
                  </a:ln>
                </p:spPr>
                <p:txBody>
                  <a:bodyPr vert="horz" wrap="square" lIns="0" tIns="0" rIns="0" bIns="0" numCol="1" anchor="t" anchorCtr="0" compatLnSpc="1">
                    <a:prstTxWarp prst="textNoShape">
                      <a:avLst/>
                    </a:prstTxWarp>
                  </a:bodyPr>
                  <a:lstStyle/>
                  <a:p>
                    <a:r>
                      <a:rPr lang="de-DE" dirty="0"/>
                      <a:t> </a:t>
                    </a:r>
                  </a:p>
                </p:txBody>
              </p:sp>
              <p:sp>
                <p:nvSpPr>
                  <p:cNvPr id="44" name="Freeform 463"/>
                  <p:cNvSpPr>
                    <a:spLocks/>
                  </p:cNvSpPr>
                  <p:nvPr/>
                </p:nvSpPr>
                <p:spPr bwMode="gray">
                  <a:xfrm>
                    <a:off x="1315056" y="4453096"/>
                    <a:ext cx="158196" cy="30734"/>
                  </a:xfrm>
                  <a:custGeom>
                    <a:avLst/>
                    <a:gdLst>
                      <a:gd name="T0" fmla="*/ 0 w 177"/>
                      <a:gd name="T1" fmla="*/ 0 h 35"/>
                      <a:gd name="T2" fmla="*/ 177 w 177"/>
                      <a:gd name="T3" fmla="*/ 24 h 35"/>
                      <a:gd name="T4" fmla="*/ 0 w 177"/>
                      <a:gd name="T5" fmla="*/ 0 h 35"/>
                    </a:gdLst>
                    <a:ahLst/>
                    <a:cxnLst>
                      <a:cxn ang="0">
                        <a:pos x="T0" y="T1"/>
                      </a:cxn>
                      <a:cxn ang="0">
                        <a:pos x="T2" y="T3"/>
                      </a:cxn>
                      <a:cxn ang="0">
                        <a:pos x="T4" y="T5"/>
                      </a:cxn>
                    </a:cxnLst>
                    <a:rect l="0" t="0" r="r" b="b"/>
                    <a:pathLst>
                      <a:path w="177" h="35">
                        <a:moveTo>
                          <a:pt x="0" y="0"/>
                        </a:moveTo>
                        <a:cubicBezTo>
                          <a:pt x="0" y="0"/>
                          <a:pt x="46" y="35"/>
                          <a:pt x="177" y="24"/>
                        </a:cubicBezTo>
                        <a:cubicBezTo>
                          <a:pt x="177" y="24"/>
                          <a:pt x="78" y="26"/>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5" name="Freeform 464"/>
                  <p:cNvSpPr>
                    <a:spLocks/>
                  </p:cNvSpPr>
                  <p:nvPr/>
                </p:nvSpPr>
                <p:spPr bwMode="gray">
                  <a:xfrm>
                    <a:off x="1143104" y="4383091"/>
                    <a:ext cx="134982" cy="185257"/>
                  </a:xfrm>
                  <a:custGeom>
                    <a:avLst/>
                    <a:gdLst>
                      <a:gd name="T0" fmla="*/ 151 w 151"/>
                      <a:gd name="T1" fmla="*/ 0 h 209"/>
                      <a:gd name="T2" fmla="*/ 0 w 151"/>
                      <a:gd name="T3" fmla="*/ 209 h 209"/>
                      <a:gd name="T4" fmla="*/ 151 w 151"/>
                      <a:gd name="T5" fmla="*/ 0 h 209"/>
                    </a:gdLst>
                    <a:ahLst/>
                    <a:cxnLst>
                      <a:cxn ang="0">
                        <a:pos x="T0" y="T1"/>
                      </a:cxn>
                      <a:cxn ang="0">
                        <a:pos x="T2" y="T3"/>
                      </a:cxn>
                      <a:cxn ang="0">
                        <a:pos x="T4" y="T5"/>
                      </a:cxn>
                    </a:cxnLst>
                    <a:rect l="0" t="0" r="r" b="b"/>
                    <a:pathLst>
                      <a:path w="151" h="209">
                        <a:moveTo>
                          <a:pt x="151" y="0"/>
                        </a:moveTo>
                        <a:cubicBezTo>
                          <a:pt x="151" y="0"/>
                          <a:pt x="40" y="63"/>
                          <a:pt x="0" y="209"/>
                        </a:cubicBezTo>
                        <a:cubicBezTo>
                          <a:pt x="0" y="209"/>
                          <a:pt x="61" y="69"/>
                          <a:pt x="151"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6" name="Freeform 465"/>
                  <p:cNvSpPr>
                    <a:spLocks/>
                  </p:cNvSpPr>
                  <p:nvPr/>
                </p:nvSpPr>
                <p:spPr bwMode="gray">
                  <a:xfrm>
                    <a:off x="1144824" y="4453096"/>
                    <a:ext cx="155617" cy="267214"/>
                  </a:xfrm>
                  <a:custGeom>
                    <a:avLst/>
                    <a:gdLst>
                      <a:gd name="T0" fmla="*/ 174 w 174"/>
                      <a:gd name="T1" fmla="*/ 20 h 302"/>
                      <a:gd name="T2" fmla="*/ 66 w 174"/>
                      <a:gd name="T3" fmla="*/ 122 h 302"/>
                      <a:gd name="T4" fmla="*/ 39 w 174"/>
                      <a:gd name="T5" fmla="*/ 194 h 302"/>
                      <a:gd name="T6" fmla="*/ 18 w 174"/>
                      <a:gd name="T7" fmla="*/ 302 h 302"/>
                      <a:gd name="T8" fmla="*/ 33 w 174"/>
                      <a:gd name="T9" fmla="*/ 188 h 302"/>
                      <a:gd name="T10" fmla="*/ 63 w 174"/>
                      <a:gd name="T11" fmla="*/ 110 h 302"/>
                      <a:gd name="T12" fmla="*/ 174 w 174"/>
                      <a:gd name="T13" fmla="*/ 20 h 302"/>
                    </a:gdLst>
                    <a:ahLst/>
                    <a:cxnLst>
                      <a:cxn ang="0">
                        <a:pos x="T0" y="T1"/>
                      </a:cxn>
                      <a:cxn ang="0">
                        <a:pos x="T2" y="T3"/>
                      </a:cxn>
                      <a:cxn ang="0">
                        <a:pos x="T4" y="T5"/>
                      </a:cxn>
                      <a:cxn ang="0">
                        <a:pos x="T6" y="T7"/>
                      </a:cxn>
                      <a:cxn ang="0">
                        <a:pos x="T8" y="T9"/>
                      </a:cxn>
                      <a:cxn ang="0">
                        <a:pos x="T10" y="T11"/>
                      </a:cxn>
                      <a:cxn ang="0">
                        <a:pos x="T12" y="T13"/>
                      </a:cxn>
                    </a:cxnLst>
                    <a:rect l="0" t="0" r="r" b="b"/>
                    <a:pathLst>
                      <a:path w="174" h="302">
                        <a:moveTo>
                          <a:pt x="174" y="20"/>
                        </a:moveTo>
                        <a:cubicBezTo>
                          <a:pt x="174" y="20"/>
                          <a:pt x="95" y="0"/>
                          <a:pt x="66" y="122"/>
                        </a:cubicBezTo>
                        <a:cubicBezTo>
                          <a:pt x="66" y="122"/>
                          <a:pt x="59" y="159"/>
                          <a:pt x="39" y="194"/>
                        </a:cubicBezTo>
                        <a:cubicBezTo>
                          <a:pt x="39" y="194"/>
                          <a:pt x="1" y="241"/>
                          <a:pt x="18" y="302"/>
                        </a:cubicBezTo>
                        <a:cubicBezTo>
                          <a:pt x="18" y="302"/>
                          <a:pt x="0" y="235"/>
                          <a:pt x="33" y="188"/>
                        </a:cubicBezTo>
                        <a:cubicBezTo>
                          <a:pt x="33" y="188"/>
                          <a:pt x="63" y="157"/>
                          <a:pt x="63" y="110"/>
                        </a:cubicBezTo>
                        <a:cubicBezTo>
                          <a:pt x="63" y="110"/>
                          <a:pt x="80" y="6"/>
                          <a:pt x="174" y="2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7" name="Freeform 466"/>
                  <p:cNvSpPr>
                    <a:spLocks/>
                  </p:cNvSpPr>
                  <p:nvPr/>
                </p:nvSpPr>
                <p:spPr bwMode="gray">
                  <a:xfrm>
                    <a:off x="1224781" y="4422362"/>
                    <a:ext cx="60183" cy="52930"/>
                  </a:xfrm>
                  <a:custGeom>
                    <a:avLst/>
                    <a:gdLst>
                      <a:gd name="T0" fmla="*/ 68 w 68"/>
                      <a:gd name="T1" fmla="*/ 0 h 60"/>
                      <a:gd name="T2" fmla="*/ 0 w 68"/>
                      <a:gd name="T3" fmla="*/ 60 h 60"/>
                      <a:gd name="T4" fmla="*/ 68 w 68"/>
                      <a:gd name="T5" fmla="*/ 0 h 60"/>
                    </a:gdLst>
                    <a:ahLst/>
                    <a:cxnLst>
                      <a:cxn ang="0">
                        <a:pos x="T0" y="T1"/>
                      </a:cxn>
                      <a:cxn ang="0">
                        <a:pos x="T2" y="T3"/>
                      </a:cxn>
                      <a:cxn ang="0">
                        <a:pos x="T4" y="T5"/>
                      </a:cxn>
                    </a:cxnLst>
                    <a:rect l="0" t="0" r="r" b="b"/>
                    <a:pathLst>
                      <a:path w="68" h="60">
                        <a:moveTo>
                          <a:pt x="68" y="0"/>
                        </a:moveTo>
                        <a:cubicBezTo>
                          <a:pt x="68" y="0"/>
                          <a:pt x="17" y="22"/>
                          <a:pt x="0" y="60"/>
                        </a:cubicBezTo>
                        <a:cubicBezTo>
                          <a:pt x="0" y="60"/>
                          <a:pt x="36" y="8"/>
                          <a:pt x="68"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8" name="Freeform 467"/>
                  <p:cNvSpPr>
                    <a:spLocks/>
                  </p:cNvSpPr>
                  <p:nvPr/>
                </p:nvSpPr>
                <p:spPr bwMode="gray">
                  <a:xfrm>
                    <a:off x="1226501" y="4394189"/>
                    <a:ext cx="61043" cy="55492"/>
                  </a:xfrm>
                  <a:custGeom>
                    <a:avLst/>
                    <a:gdLst>
                      <a:gd name="T0" fmla="*/ 69 w 69"/>
                      <a:gd name="T1" fmla="*/ 0 h 63"/>
                      <a:gd name="T2" fmla="*/ 0 w 69"/>
                      <a:gd name="T3" fmla="*/ 63 h 63"/>
                      <a:gd name="T4" fmla="*/ 69 w 69"/>
                      <a:gd name="T5" fmla="*/ 0 h 63"/>
                    </a:gdLst>
                    <a:ahLst/>
                    <a:cxnLst>
                      <a:cxn ang="0">
                        <a:pos x="T0" y="T1"/>
                      </a:cxn>
                      <a:cxn ang="0">
                        <a:pos x="T2" y="T3"/>
                      </a:cxn>
                      <a:cxn ang="0">
                        <a:pos x="T4" y="T5"/>
                      </a:cxn>
                    </a:cxnLst>
                    <a:rect l="0" t="0" r="r" b="b"/>
                    <a:pathLst>
                      <a:path w="69" h="63">
                        <a:moveTo>
                          <a:pt x="69" y="0"/>
                        </a:moveTo>
                        <a:cubicBezTo>
                          <a:pt x="69" y="0"/>
                          <a:pt x="17" y="23"/>
                          <a:pt x="0" y="63"/>
                        </a:cubicBezTo>
                        <a:cubicBezTo>
                          <a:pt x="0" y="63"/>
                          <a:pt x="36" y="9"/>
                          <a:pt x="69"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49" name="Freeform 468"/>
                  <p:cNvSpPr>
                    <a:spLocks/>
                  </p:cNvSpPr>
                  <p:nvPr/>
                </p:nvSpPr>
                <p:spPr bwMode="gray">
                  <a:xfrm>
                    <a:off x="1532575" y="4512002"/>
                    <a:ext cx="105751" cy="466129"/>
                  </a:xfrm>
                  <a:custGeom>
                    <a:avLst/>
                    <a:gdLst>
                      <a:gd name="T0" fmla="*/ 34 w 119"/>
                      <a:gd name="T1" fmla="*/ 0 h 527"/>
                      <a:gd name="T2" fmla="*/ 62 w 119"/>
                      <a:gd name="T3" fmla="*/ 306 h 527"/>
                      <a:gd name="T4" fmla="*/ 82 w 119"/>
                      <a:gd name="T5" fmla="*/ 527 h 527"/>
                      <a:gd name="T6" fmla="*/ 68 w 119"/>
                      <a:gd name="T7" fmla="*/ 306 h 527"/>
                      <a:gd name="T8" fmla="*/ 34 w 119"/>
                      <a:gd name="T9" fmla="*/ 0 h 527"/>
                    </a:gdLst>
                    <a:ahLst/>
                    <a:cxnLst>
                      <a:cxn ang="0">
                        <a:pos x="T0" y="T1"/>
                      </a:cxn>
                      <a:cxn ang="0">
                        <a:pos x="T2" y="T3"/>
                      </a:cxn>
                      <a:cxn ang="0">
                        <a:pos x="T4" y="T5"/>
                      </a:cxn>
                      <a:cxn ang="0">
                        <a:pos x="T6" y="T7"/>
                      </a:cxn>
                      <a:cxn ang="0">
                        <a:pos x="T8" y="T9"/>
                      </a:cxn>
                    </a:cxnLst>
                    <a:rect l="0" t="0" r="r" b="b"/>
                    <a:pathLst>
                      <a:path w="119" h="527">
                        <a:moveTo>
                          <a:pt x="34" y="0"/>
                        </a:moveTo>
                        <a:cubicBezTo>
                          <a:pt x="34" y="0"/>
                          <a:pt x="109" y="163"/>
                          <a:pt x="62" y="306"/>
                        </a:cubicBezTo>
                        <a:cubicBezTo>
                          <a:pt x="62" y="306"/>
                          <a:pt x="0" y="466"/>
                          <a:pt x="82" y="527"/>
                        </a:cubicBezTo>
                        <a:cubicBezTo>
                          <a:pt x="82" y="527"/>
                          <a:pt x="14" y="457"/>
                          <a:pt x="68" y="306"/>
                        </a:cubicBezTo>
                        <a:cubicBezTo>
                          <a:pt x="68" y="306"/>
                          <a:pt x="119" y="102"/>
                          <a:pt x="34"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0" name="Freeform 469"/>
                  <p:cNvSpPr>
                    <a:spLocks/>
                  </p:cNvSpPr>
                  <p:nvPr/>
                </p:nvSpPr>
                <p:spPr bwMode="gray">
                  <a:xfrm>
                    <a:off x="1549770" y="4754458"/>
                    <a:ext cx="98012" cy="265506"/>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1" name="Freeform 470"/>
                  <p:cNvSpPr>
                    <a:spLocks/>
                  </p:cNvSpPr>
                  <p:nvPr/>
                </p:nvSpPr>
                <p:spPr bwMode="gray">
                  <a:xfrm>
                    <a:off x="1528276" y="4738237"/>
                    <a:ext cx="98012" cy="264652"/>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2" name="Freeform 471"/>
                  <p:cNvSpPr>
                    <a:spLocks/>
                  </p:cNvSpPr>
                  <p:nvPr/>
                </p:nvSpPr>
                <p:spPr bwMode="gray">
                  <a:xfrm>
                    <a:off x="1506782" y="4746774"/>
                    <a:ext cx="98873" cy="264652"/>
                  </a:xfrm>
                  <a:custGeom>
                    <a:avLst/>
                    <a:gdLst>
                      <a:gd name="T0" fmla="*/ 72 w 111"/>
                      <a:gd name="T1" fmla="*/ 0 h 299"/>
                      <a:gd name="T2" fmla="*/ 111 w 111"/>
                      <a:gd name="T3" fmla="*/ 299 h 299"/>
                      <a:gd name="T4" fmla="*/ 72 w 111"/>
                      <a:gd name="T5" fmla="*/ 0 h 299"/>
                    </a:gdLst>
                    <a:ahLst/>
                    <a:cxnLst>
                      <a:cxn ang="0">
                        <a:pos x="T0" y="T1"/>
                      </a:cxn>
                      <a:cxn ang="0">
                        <a:pos x="T2" y="T3"/>
                      </a:cxn>
                      <a:cxn ang="0">
                        <a:pos x="T4" y="T5"/>
                      </a:cxn>
                    </a:cxnLst>
                    <a:rect l="0" t="0" r="r" b="b"/>
                    <a:pathLst>
                      <a:path w="111" h="299">
                        <a:moveTo>
                          <a:pt x="72" y="0"/>
                        </a:moveTo>
                        <a:cubicBezTo>
                          <a:pt x="72" y="0"/>
                          <a:pt x="19" y="175"/>
                          <a:pt x="111" y="299"/>
                        </a:cubicBezTo>
                        <a:cubicBezTo>
                          <a:pt x="111" y="299"/>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3" name="Freeform 472"/>
                  <p:cNvSpPr>
                    <a:spLocks/>
                  </p:cNvSpPr>
                  <p:nvPr/>
                </p:nvSpPr>
                <p:spPr bwMode="gray">
                  <a:xfrm>
                    <a:off x="1114732" y="4801412"/>
                    <a:ext cx="7823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4" name="Freeform 473"/>
                  <p:cNvSpPr>
                    <a:spLocks/>
                  </p:cNvSpPr>
                  <p:nvPr/>
                </p:nvSpPr>
                <p:spPr bwMode="gray">
                  <a:xfrm>
                    <a:off x="1142245" y="4801412"/>
                    <a:ext cx="7909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sp>
                <p:nvSpPr>
                  <p:cNvPr id="55" name="Freeform 474"/>
                  <p:cNvSpPr>
                    <a:spLocks/>
                  </p:cNvSpPr>
                  <p:nvPr/>
                </p:nvSpPr>
                <p:spPr bwMode="gray">
                  <a:xfrm>
                    <a:off x="1185233" y="4763849"/>
                    <a:ext cx="81677" cy="204039"/>
                  </a:xfrm>
                  <a:custGeom>
                    <a:avLst/>
                    <a:gdLst>
                      <a:gd name="T0" fmla="*/ 0 w 92"/>
                      <a:gd name="T1" fmla="*/ 0 h 231"/>
                      <a:gd name="T2" fmla="*/ 22 w 92"/>
                      <a:gd name="T3" fmla="*/ 231 h 231"/>
                      <a:gd name="T4" fmla="*/ 0 w 92"/>
                      <a:gd name="T5" fmla="*/ 0 h 231"/>
                    </a:gdLst>
                    <a:ahLst/>
                    <a:cxnLst>
                      <a:cxn ang="0">
                        <a:pos x="T0" y="T1"/>
                      </a:cxn>
                      <a:cxn ang="0">
                        <a:pos x="T2" y="T3"/>
                      </a:cxn>
                      <a:cxn ang="0">
                        <a:pos x="T4" y="T5"/>
                      </a:cxn>
                    </a:cxnLst>
                    <a:rect l="0" t="0" r="r" b="b"/>
                    <a:pathLst>
                      <a:path w="92" h="231">
                        <a:moveTo>
                          <a:pt x="0" y="0"/>
                        </a:moveTo>
                        <a:cubicBezTo>
                          <a:pt x="0" y="0"/>
                          <a:pt x="60" y="118"/>
                          <a:pt x="22" y="231"/>
                        </a:cubicBezTo>
                        <a:cubicBezTo>
                          <a:pt x="22" y="231"/>
                          <a:pt x="92" y="151"/>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de-DE" dirty="0"/>
                  </a:p>
                </p:txBody>
              </p:sp>
            </p:grpSp>
          </p:grpSp>
          <p:sp>
            <p:nvSpPr>
              <p:cNvPr id="22" name="Freeform 441"/>
              <p:cNvSpPr>
                <a:spLocks/>
              </p:cNvSpPr>
              <p:nvPr/>
            </p:nvSpPr>
            <p:spPr bwMode="gray">
              <a:xfrm>
                <a:off x="9869204" y="4695516"/>
                <a:ext cx="1541949" cy="997061"/>
              </a:xfrm>
              <a:custGeom>
                <a:avLst/>
                <a:gdLst/>
                <a:ahLst/>
                <a:cxnLst/>
                <a:rect l="l" t="t" r="r" b="b"/>
                <a:pathLst>
                  <a:path w="950135" h="614380">
                    <a:moveTo>
                      <a:pt x="613395" y="0"/>
                    </a:moveTo>
                    <a:cubicBezTo>
                      <a:pt x="686188" y="64935"/>
                      <a:pt x="863941" y="94857"/>
                      <a:pt x="883317" y="142906"/>
                    </a:cubicBezTo>
                    <a:cubicBezTo>
                      <a:pt x="970668" y="355107"/>
                      <a:pt x="946602" y="430261"/>
                      <a:pt x="948385" y="445292"/>
                    </a:cubicBezTo>
                    <a:cubicBezTo>
                      <a:pt x="951059" y="461207"/>
                      <a:pt x="890448" y="546971"/>
                      <a:pt x="855685" y="561118"/>
                    </a:cubicBezTo>
                    <a:cubicBezTo>
                      <a:pt x="460822" y="689322"/>
                      <a:pt x="74873" y="547855"/>
                      <a:pt x="38328" y="531940"/>
                    </a:cubicBezTo>
                    <a:cubicBezTo>
                      <a:pt x="1800" y="515149"/>
                      <a:pt x="2" y="459490"/>
                      <a:pt x="0" y="459439"/>
                    </a:cubicBezTo>
                    <a:cubicBezTo>
                      <a:pt x="9805" y="165011"/>
                      <a:pt x="64176" y="152632"/>
                      <a:pt x="98047" y="119034"/>
                    </a:cubicBezTo>
                    <a:cubicBezTo>
                      <a:pt x="131027" y="84551"/>
                      <a:pt x="305729" y="41227"/>
                      <a:pt x="327121" y="35922"/>
                    </a:cubicBezTo>
                    <a:cubicBezTo>
                      <a:pt x="328798" y="35367"/>
                      <a:pt x="340987" y="19519"/>
                      <a:pt x="349829" y="7760"/>
                    </a:cubicBezTo>
                    <a:cubicBezTo>
                      <a:pt x="349774" y="9731"/>
                      <a:pt x="349061" y="11382"/>
                      <a:pt x="348321" y="12955"/>
                    </a:cubicBezTo>
                    <a:cubicBezTo>
                      <a:pt x="348310" y="13006"/>
                      <a:pt x="283373" y="312139"/>
                      <a:pt x="399931" y="385600"/>
                    </a:cubicBezTo>
                    <a:cubicBezTo>
                      <a:pt x="399968" y="385636"/>
                      <a:pt x="467584" y="451084"/>
                      <a:pt x="559211" y="393566"/>
                    </a:cubicBezTo>
                    <a:cubicBezTo>
                      <a:pt x="559254" y="393545"/>
                      <a:pt x="715809" y="318288"/>
                      <a:pt x="619720" y="14725"/>
                    </a:cubicBezTo>
                    <a:cubicBezTo>
                      <a:pt x="619714" y="14715"/>
                      <a:pt x="616785" y="9767"/>
                      <a:pt x="613395" y="0"/>
                    </a:cubicBezTo>
                    <a:close/>
                  </a:path>
                </a:pathLst>
              </a:custGeom>
              <a:gradFill>
                <a:gsLst>
                  <a:gs pos="0">
                    <a:schemeClr val="accent1">
                      <a:lumMod val="75000"/>
                    </a:schemeClr>
                  </a:gs>
                  <a:gs pos="100000">
                    <a:schemeClr val="accent1">
                      <a:lumMod val="50000"/>
                    </a:scheme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de-DE" dirty="0"/>
              </a:p>
            </p:txBody>
          </p:sp>
          <p:sp>
            <p:nvSpPr>
              <p:cNvPr id="23" name="Freeform 442"/>
              <p:cNvSpPr>
                <a:spLocks/>
              </p:cNvSpPr>
              <p:nvPr/>
            </p:nvSpPr>
            <p:spPr bwMode="gray">
              <a:xfrm>
                <a:off x="9846878" y="5175494"/>
                <a:ext cx="301381" cy="436425"/>
              </a:xfrm>
              <a:custGeom>
                <a:avLst/>
                <a:gdLst>
                  <a:gd name="T0" fmla="*/ 23 w 209"/>
                  <a:gd name="T1" fmla="*/ 46 h 304"/>
                  <a:gd name="T2" fmla="*/ 201 w 209"/>
                  <a:gd name="T3" fmla="*/ 79 h 304"/>
                  <a:gd name="T4" fmla="*/ 175 w 209"/>
                  <a:gd name="T5" fmla="*/ 304 h 304"/>
                  <a:gd name="T6" fmla="*/ 7 w 209"/>
                  <a:gd name="T7" fmla="*/ 217 h 304"/>
                  <a:gd name="T8" fmla="*/ 23 w 209"/>
                  <a:gd name="T9" fmla="*/ 46 h 304"/>
                </a:gdLst>
                <a:ahLst/>
                <a:cxnLst>
                  <a:cxn ang="0">
                    <a:pos x="T0" y="T1"/>
                  </a:cxn>
                  <a:cxn ang="0">
                    <a:pos x="T2" y="T3"/>
                  </a:cxn>
                  <a:cxn ang="0">
                    <a:pos x="T4" y="T5"/>
                  </a:cxn>
                  <a:cxn ang="0">
                    <a:pos x="T6" y="T7"/>
                  </a:cxn>
                  <a:cxn ang="0">
                    <a:pos x="T8" y="T9"/>
                  </a:cxn>
                </a:cxnLst>
                <a:rect l="0" t="0" r="r" b="b"/>
                <a:pathLst>
                  <a:path w="209" h="304">
                    <a:moveTo>
                      <a:pt x="23" y="46"/>
                    </a:moveTo>
                    <a:cubicBezTo>
                      <a:pt x="23" y="46"/>
                      <a:pt x="129" y="0"/>
                      <a:pt x="201" y="79"/>
                    </a:cubicBezTo>
                    <a:cubicBezTo>
                      <a:pt x="201" y="79"/>
                      <a:pt x="209" y="240"/>
                      <a:pt x="175" y="304"/>
                    </a:cubicBezTo>
                    <a:cubicBezTo>
                      <a:pt x="175" y="304"/>
                      <a:pt x="0" y="286"/>
                      <a:pt x="7" y="217"/>
                    </a:cubicBezTo>
                    <a:cubicBezTo>
                      <a:pt x="7" y="217"/>
                      <a:pt x="8" y="111"/>
                      <a:pt x="23" y="46"/>
                    </a:cubicBezTo>
                    <a:close/>
                  </a:path>
                </a:pathLst>
              </a:custGeom>
              <a:gradFill flip="none" rotWithShape="1">
                <a:gsLst>
                  <a:gs pos="100000">
                    <a:srgbClr val="F1CA9F">
                      <a:lumMod val="88000"/>
                    </a:srgbClr>
                  </a:gs>
                  <a:gs pos="0">
                    <a:srgbClr val="F1CA9F">
                      <a:lumMod val="91000"/>
                      <a:lumOff val="9000"/>
                    </a:srgbClr>
                  </a:gs>
                </a:gsLst>
                <a:lin ang="1080000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24" name="Freeform 443"/>
              <p:cNvSpPr>
                <a:spLocks/>
              </p:cNvSpPr>
              <p:nvPr/>
            </p:nvSpPr>
            <p:spPr bwMode="gray">
              <a:xfrm>
                <a:off x="11134721" y="5192120"/>
                <a:ext cx="293008" cy="435039"/>
              </a:xfrm>
              <a:custGeom>
                <a:avLst/>
                <a:gdLst>
                  <a:gd name="T0" fmla="*/ 188 w 203"/>
                  <a:gd name="T1" fmla="*/ 46 h 303"/>
                  <a:gd name="T2" fmla="*/ 9 w 203"/>
                  <a:gd name="T3" fmla="*/ 79 h 303"/>
                  <a:gd name="T4" fmla="*/ 34 w 203"/>
                  <a:gd name="T5" fmla="*/ 303 h 303"/>
                  <a:gd name="T6" fmla="*/ 200 w 203"/>
                  <a:gd name="T7" fmla="*/ 217 h 303"/>
                  <a:gd name="T8" fmla="*/ 188 w 203"/>
                  <a:gd name="T9" fmla="*/ 46 h 303"/>
                </a:gdLst>
                <a:ahLst/>
                <a:cxnLst>
                  <a:cxn ang="0">
                    <a:pos x="T0" y="T1"/>
                  </a:cxn>
                  <a:cxn ang="0">
                    <a:pos x="T2" y="T3"/>
                  </a:cxn>
                  <a:cxn ang="0">
                    <a:pos x="T4" y="T5"/>
                  </a:cxn>
                  <a:cxn ang="0">
                    <a:pos x="T6" y="T7"/>
                  </a:cxn>
                  <a:cxn ang="0">
                    <a:pos x="T8" y="T9"/>
                  </a:cxn>
                </a:cxnLst>
                <a:rect l="0" t="0" r="r" b="b"/>
                <a:pathLst>
                  <a:path w="203" h="303">
                    <a:moveTo>
                      <a:pt x="188" y="46"/>
                    </a:moveTo>
                    <a:cubicBezTo>
                      <a:pt x="188" y="46"/>
                      <a:pt x="82" y="0"/>
                      <a:pt x="9" y="79"/>
                    </a:cubicBezTo>
                    <a:cubicBezTo>
                      <a:pt x="9" y="79"/>
                      <a:pt x="0" y="239"/>
                      <a:pt x="34" y="303"/>
                    </a:cubicBezTo>
                    <a:cubicBezTo>
                      <a:pt x="34" y="303"/>
                      <a:pt x="194" y="278"/>
                      <a:pt x="200" y="217"/>
                    </a:cubicBezTo>
                    <a:cubicBezTo>
                      <a:pt x="200" y="217"/>
                      <a:pt x="203" y="111"/>
                      <a:pt x="188" y="46"/>
                    </a:cubicBezTo>
                    <a:close/>
                  </a:path>
                </a:pathLst>
              </a:custGeom>
              <a:gradFill flip="none" rotWithShape="1">
                <a:gsLst>
                  <a:gs pos="100000">
                    <a:srgbClr val="F1CA9F">
                      <a:lumMod val="88000"/>
                    </a:srgbClr>
                  </a:gs>
                  <a:gs pos="0">
                    <a:srgbClr val="F1CA9F">
                      <a:lumMod val="91000"/>
                      <a:lumOff val="9000"/>
                    </a:srgbClr>
                  </a:gs>
                </a:gsLst>
                <a:lin ang="0" scaled="1"/>
                <a:tileRect/>
              </a:gradFill>
              <a:ln>
                <a:noFill/>
              </a:ln>
            </p:spPr>
            <p:txBody>
              <a:bodyPr vert="horz" wrap="square" lIns="0" tIns="0" rIns="0" bIns="0" numCol="1" anchor="t" anchorCtr="0" compatLnSpc="1">
                <a:prstTxWarp prst="textNoShape">
                  <a:avLst/>
                </a:prstTxWarp>
              </a:bodyPr>
              <a:lstStyle/>
              <a:p>
                <a:endParaRPr lang="de-DE" dirty="0"/>
              </a:p>
            </p:txBody>
          </p:sp>
          <p:sp>
            <p:nvSpPr>
              <p:cNvPr id="25" name="Freeform 444"/>
              <p:cNvSpPr>
                <a:spLocks/>
              </p:cNvSpPr>
              <p:nvPr/>
            </p:nvSpPr>
            <p:spPr bwMode="gray">
              <a:xfrm>
                <a:off x="11147279" y="5181036"/>
                <a:ext cx="259522" cy="124693"/>
              </a:xfrm>
              <a:custGeom>
                <a:avLst/>
                <a:gdLst>
                  <a:gd name="T0" fmla="*/ 0 w 179"/>
                  <a:gd name="T1" fmla="*/ 87 h 87"/>
                  <a:gd name="T2" fmla="*/ 179 w 179"/>
                  <a:gd name="T3" fmla="*/ 54 h 87"/>
                  <a:gd name="T4" fmla="*/ 175 w 179"/>
                  <a:gd name="T5" fmla="*/ 40 h 87"/>
                  <a:gd name="T6" fmla="*/ 2 w 179"/>
                  <a:gd name="T7" fmla="*/ 72 h 87"/>
                  <a:gd name="T8" fmla="*/ 0 w 179"/>
                  <a:gd name="T9" fmla="*/ 87 h 87"/>
                </a:gdLst>
                <a:ahLst/>
                <a:cxnLst>
                  <a:cxn ang="0">
                    <a:pos x="T0" y="T1"/>
                  </a:cxn>
                  <a:cxn ang="0">
                    <a:pos x="T2" y="T3"/>
                  </a:cxn>
                  <a:cxn ang="0">
                    <a:pos x="T4" y="T5"/>
                  </a:cxn>
                  <a:cxn ang="0">
                    <a:pos x="T6" y="T7"/>
                  </a:cxn>
                  <a:cxn ang="0">
                    <a:pos x="T8" y="T9"/>
                  </a:cxn>
                </a:cxnLst>
                <a:rect l="0" t="0" r="r" b="b"/>
                <a:pathLst>
                  <a:path w="179" h="87">
                    <a:moveTo>
                      <a:pt x="0" y="87"/>
                    </a:moveTo>
                    <a:cubicBezTo>
                      <a:pt x="0" y="87"/>
                      <a:pt x="60" y="13"/>
                      <a:pt x="179" y="54"/>
                    </a:cubicBezTo>
                    <a:cubicBezTo>
                      <a:pt x="175" y="40"/>
                      <a:pt x="175" y="40"/>
                      <a:pt x="175" y="40"/>
                    </a:cubicBezTo>
                    <a:cubicBezTo>
                      <a:pt x="175" y="40"/>
                      <a:pt x="76" y="0"/>
                      <a:pt x="2" y="72"/>
                    </a:cubicBezTo>
                    <a:lnTo>
                      <a:pt x="0" y="87"/>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6" name="Freeform 445"/>
              <p:cNvSpPr>
                <a:spLocks/>
              </p:cNvSpPr>
              <p:nvPr/>
            </p:nvSpPr>
            <p:spPr bwMode="gray">
              <a:xfrm>
                <a:off x="9880364" y="5164411"/>
                <a:ext cx="263709" cy="130234"/>
              </a:xfrm>
              <a:custGeom>
                <a:avLst/>
                <a:gdLst>
                  <a:gd name="T0" fmla="*/ 4 w 183"/>
                  <a:gd name="T1" fmla="*/ 30 h 91"/>
                  <a:gd name="T2" fmla="*/ 0 w 183"/>
                  <a:gd name="T3" fmla="*/ 54 h 91"/>
                  <a:gd name="T4" fmla="*/ 179 w 183"/>
                  <a:gd name="T5" fmla="*/ 91 h 91"/>
                  <a:gd name="T6" fmla="*/ 183 w 183"/>
                  <a:gd name="T7" fmla="*/ 73 h 91"/>
                  <a:gd name="T8" fmla="*/ 4 w 183"/>
                  <a:gd name="T9" fmla="*/ 30 h 91"/>
                </a:gdLst>
                <a:ahLst/>
                <a:cxnLst>
                  <a:cxn ang="0">
                    <a:pos x="T0" y="T1"/>
                  </a:cxn>
                  <a:cxn ang="0">
                    <a:pos x="T2" y="T3"/>
                  </a:cxn>
                  <a:cxn ang="0">
                    <a:pos x="T4" y="T5"/>
                  </a:cxn>
                  <a:cxn ang="0">
                    <a:pos x="T6" y="T7"/>
                  </a:cxn>
                  <a:cxn ang="0">
                    <a:pos x="T8" y="T9"/>
                  </a:cxn>
                </a:cxnLst>
                <a:rect l="0" t="0" r="r" b="b"/>
                <a:pathLst>
                  <a:path w="183" h="91">
                    <a:moveTo>
                      <a:pt x="4" y="30"/>
                    </a:moveTo>
                    <a:cubicBezTo>
                      <a:pt x="0" y="54"/>
                      <a:pt x="0" y="54"/>
                      <a:pt x="0" y="54"/>
                    </a:cubicBezTo>
                    <a:cubicBezTo>
                      <a:pt x="0" y="54"/>
                      <a:pt x="123" y="14"/>
                      <a:pt x="179" y="91"/>
                    </a:cubicBezTo>
                    <a:cubicBezTo>
                      <a:pt x="183" y="73"/>
                      <a:pt x="183" y="73"/>
                      <a:pt x="183" y="73"/>
                    </a:cubicBezTo>
                    <a:cubicBezTo>
                      <a:pt x="183" y="73"/>
                      <a:pt x="142" y="0"/>
                      <a:pt x="4" y="3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7" name="Freeform 446"/>
              <p:cNvSpPr>
                <a:spLocks/>
              </p:cNvSpPr>
              <p:nvPr/>
            </p:nvSpPr>
            <p:spPr bwMode="gray">
              <a:xfrm>
                <a:off x="10290577" y="4759852"/>
                <a:ext cx="192549" cy="570815"/>
              </a:xfrm>
              <a:custGeom>
                <a:avLst/>
                <a:gdLst>
                  <a:gd name="T0" fmla="*/ 88 w 133"/>
                  <a:gd name="T1" fmla="*/ 0 h 398"/>
                  <a:gd name="T2" fmla="*/ 133 w 133"/>
                  <a:gd name="T3" fmla="*/ 398 h 398"/>
                  <a:gd name="T4" fmla="*/ 88 w 133"/>
                  <a:gd name="T5" fmla="*/ 0 h 398"/>
                </a:gdLst>
                <a:ahLst/>
                <a:cxnLst>
                  <a:cxn ang="0">
                    <a:pos x="T0" y="T1"/>
                  </a:cxn>
                  <a:cxn ang="0">
                    <a:pos x="T2" y="T3"/>
                  </a:cxn>
                  <a:cxn ang="0">
                    <a:pos x="T4" y="T5"/>
                  </a:cxn>
                </a:cxnLst>
                <a:rect l="0" t="0" r="r" b="b"/>
                <a:pathLst>
                  <a:path w="133" h="398">
                    <a:moveTo>
                      <a:pt x="88" y="0"/>
                    </a:moveTo>
                    <a:cubicBezTo>
                      <a:pt x="88" y="0"/>
                      <a:pt x="18" y="270"/>
                      <a:pt x="133" y="398"/>
                    </a:cubicBezTo>
                    <a:cubicBezTo>
                      <a:pt x="133" y="398"/>
                      <a:pt x="0" y="273"/>
                      <a:pt x="88"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28" name="Freeform 447"/>
              <p:cNvSpPr>
                <a:spLocks/>
              </p:cNvSpPr>
              <p:nvPr/>
            </p:nvSpPr>
            <p:spPr bwMode="gray">
              <a:xfrm>
                <a:off x="10844502" y="4741841"/>
                <a:ext cx="220454" cy="574973"/>
              </a:xfrm>
              <a:custGeom>
                <a:avLst/>
                <a:gdLst>
                  <a:gd name="T0" fmla="*/ 22 w 153"/>
                  <a:gd name="T1" fmla="*/ 0 h 400"/>
                  <a:gd name="T2" fmla="*/ 0 w 153"/>
                  <a:gd name="T3" fmla="*/ 400 h 400"/>
                  <a:gd name="T4" fmla="*/ 22 w 153"/>
                  <a:gd name="T5" fmla="*/ 0 h 400"/>
                </a:gdLst>
                <a:ahLst/>
                <a:cxnLst>
                  <a:cxn ang="0">
                    <a:pos x="T0" y="T1"/>
                  </a:cxn>
                  <a:cxn ang="0">
                    <a:pos x="T2" y="T3"/>
                  </a:cxn>
                  <a:cxn ang="0">
                    <a:pos x="T4" y="T5"/>
                  </a:cxn>
                </a:cxnLst>
                <a:rect l="0" t="0" r="r" b="b"/>
                <a:pathLst>
                  <a:path w="153" h="400">
                    <a:moveTo>
                      <a:pt x="22" y="0"/>
                    </a:moveTo>
                    <a:cubicBezTo>
                      <a:pt x="22" y="0"/>
                      <a:pt x="153" y="223"/>
                      <a:pt x="0" y="400"/>
                    </a:cubicBezTo>
                    <a:cubicBezTo>
                      <a:pt x="0" y="400"/>
                      <a:pt x="125" y="223"/>
                      <a:pt x="22"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117" name="Rechteck 116"/>
              <p:cNvSpPr/>
              <p:nvPr/>
            </p:nvSpPr>
            <p:spPr bwMode="gray">
              <a:xfrm>
                <a:off x="9735785" y="5225402"/>
                <a:ext cx="1901239" cy="584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200" b="1" dirty="0">
                    <a:solidFill>
                      <a:schemeClr val="tx1"/>
                    </a:solidFill>
                    <a:latin typeface="+mj-lt"/>
                  </a:rPr>
                  <a:t>KUNDE</a:t>
                </a:r>
              </a:p>
            </p:txBody>
          </p:sp>
        </p:grpSp>
        <p:sp>
          <p:nvSpPr>
            <p:cNvPr id="7" name="Rechteck 6"/>
            <p:cNvSpPr/>
            <p:nvPr/>
          </p:nvSpPr>
          <p:spPr bwMode="gray">
            <a:xfrm>
              <a:off x="540000" y="1511999"/>
              <a:ext cx="11109600" cy="369332"/>
            </a:xfrm>
            <a:prstGeom prst="rect">
              <a:avLst/>
            </a:prstGeom>
            <a:solidFill>
              <a:schemeClr val="tx2"/>
            </a:solidFill>
          </p:spPr>
          <p:txBody>
            <a:bodyPr wrap="square" lIns="0" tIns="0" rIns="0" bIns="0">
              <a:spAutoFit/>
            </a:bodyPr>
            <a:lstStyle/>
            <a:p>
              <a:pPr algn="ctr"/>
              <a:r>
                <a:rPr lang="de-DE" sz="2400" dirty="0">
                  <a:solidFill>
                    <a:schemeClr val="bg1"/>
                  </a:solidFill>
                  <a:latin typeface="Bebas Neue" panose="020B0506020202020201" pitchFamily="34" charset="0"/>
                </a:rPr>
                <a:t>E-business</a:t>
              </a:r>
            </a:p>
          </p:txBody>
        </p:sp>
        <p:grpSp>
          <p:nvGrpSpPr>
            <p:cNvPr id="16" name="Gruppieren 15"/>
            <p:cNvGrpSpPr/>
            <p:nvPr/>
          </p:nvGrpSpPr>
          <p:grpSpPr bwMode="gray">
            <a:xfrm>
              <a:off x="2981952" y="4261889"/>
              <a:ext cx="2013605" cy="360000"/>
              <a:chOff x="3437463" y="3592639"/>
              <a:chExt cx="2013605" cy="360000"/>
            </a:xfrm>
          </p:grpSpPr>
          <p:sp>
            <p:nvSpPr>
              <p:cNvPr id="115" name="Pfeil nach links und rechts 114"/>
              <p:cNvSpPr/>
              <p:nvPr/>
            </p:nvSpPr>
            <p:spPr bwMode="gray">
              <a:xfrm>
                <a:off x="3437463"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extranet</a:t>
                </a:r>
              </a:p>
            </p:txBody>
          </p:sp>
          <p:cxnSp>
            <p:nvCxnSpPr>
              <p:cNvPr id="13" name="Gerader Verbinder 12"/>
              <p:cNvCxnSpPr>
                <a:cxnSpLocks/>
              </p:cNvCxnSpPr>
              <p:nvPr/>
            </p:nvCxnSpPr>
            <p:spPr bwMode="gray">
              <a:xfrm>
                <a:off x="3437463"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p:nvGrpSpPr>
          <p:grpSpPr bwMode="gray">
            <a:xfrm>
              <a:off x="7203811" y="4255823"/>
              <a:ext cx="2013605" cy="360000"/>
              <a:chOff x="7343780" y="3592639"/>
              <a:chExt cx="2013605" cy="360000"/>
            </a:xfrm>
          </p:grpSpPr>
          <p:sp>
            <p:nvSpPr>
              <p:cNvPr id="114" name="Pfeil nach links und rechts 113"/>
              <p:cNvSpPr/>
              <p:nvPr/>
            </p:nvSpPr>
            <p:spPr bwMode="gray">
              <a:xfrm>
                <a:off x="7343780"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internet</a:t>
                </a:r>
              </a:p>
            </p:txBody>
          </p:sp>
          <p:cxnSp>
            <p:nvCxnSpPr>
              <p:cNvPr id="126" name="Gerader Verbinder 125"/>
              <p:cNvCxnSpPr>
                <a:cxnSpLocks/>
              </p:cNvCxnSpPr>
              <p:nvPr/>
            </p:nvCxnSpPr>
            <p:spPr bwMode="gray">
              <a:xfrm>
                <a:off x="7343780"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bwMode="gray">
            <a:xfrm>
              <a:off x="2981611" y="5450399"/>
              <a:ext cx="2014287" cy="360000"/>
              <a:chOff x="3437463" y="4710640"/>
              <a:chExt cx="2014287" cy="360000"/>
            </a:xfrm>
          </p:grpSpPr>
          <p:sp>
            <p:nvSpPr>
              <p:cNvPr id="122" name="Pfeil nach links und rechts 121"/>
              <p:cNvSpPr/>
              <p:nvPr/>
            </p:nvSpPr>
            <p:spPr bwMode="gray">
              <a:xfrm>
                <a:off x="3450368"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e-commerce</a:t>
                </a:r>
              </a:p>
            </p:txBody>
          </p:sp>
          <p:cxnSp>
            <p:nvCxnSpPr>
              <p:cNvPr id="127" name="Gerader Verbinder 126"/>
              <p:cNvCxnSpPr>
                <a:cxnSpLocks/>
              </p:cNvCxnSpPr>
              <p:nvPr/>
            </p:nvCxnSpPr>
            <p:spPr bwMode="gray">
              <a:xfrm>
                <a:off x="3437463"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p:nvGrpSpPr>
          <p:grpSpPr bwMode="gray">
            <a:xfrm>
              <a:off x="7203469" y="5450399"/>
              <a:ext cx="2014287" cy="360000"/>
              <a:chOff x="7343780" y="4710640"/>
              <a:chExt cx="2014287" cy="360000"/>
            </a:xfrm>
          </p:grpSpPr>
          <p:sp>
            <p:nvSpPr>
              <p:cNvPr id="123" name="Pfeil nach links und rechts 122"/>
              <p:cNvSpPr/>
              <p:nvPr/>
            </p:nvSpPr>
            <p:spPr bwMode="gray">
              <a:xfrm>
                <a:off x="7356685"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e-commerce</a:t>
                </a:r>
              </a:p>
            </p:txBody>
          </p:sp>
          <p:cxnSp>
            <p:nvCxnSpPr>
              <p:cNvPr id="128" name="Gerader Verbinder 127"/>
              <p:cNvCxnSpPr>
                <a:cxnSpLocks/>
              </p:cNvCxnSpPr>
              <p:nvPr/>
            </p:nvCxnSpPr>
            <p:spPr bwMode="gray">
              <a:xfrm>
                <a:off x="7343780"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Gruppieren 14"/>
            <p:cNvGrpSpPr/>
            <p:nvPr/>
          </p:nvGrpSpPr>
          <p:grpSpPr bwMode="gray">
            <a:xfrm>
              <a:off x="2973252" y="2987801"/>
              <a:ext cx="2048406" cy="445579"/>
              <a:chOff x="3420063" y="2481521"/>
              <a:chExt cx="2048406" cy="445579"/>
            </a:xfrm>
          </p:grpSpPr>
          <p:sp>
            <p:nvSpPr>
              <p:cNvPr id="119" name="Pfeil nach links und rechts 118"/>
              <p:cNvSpPr/>
              <p:nvPr/>
            </p:nvSpPr>
            <p:spPr bwMode="gray">
              <a:xfrm>
                <a:off x="3420063" y="2481521"/>
                <a:ext cx="2048406" cy="445579"/>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Business-to-Business</a:t>
                </a:r>
              </a:p>
            </p:txBody>
          </p:sp>
          <p:cxnSp>
            <p:nvCxnSpPr>
              <p:cNvPr id="130" name="Gerader Verbinder 129"/>
              <p:cNvCxnSpPr>
                <a:cxnSpLocks/>
              </p:cNvCxnSpPr>
              <p:nvPr/>
            </p:nvCxnSpPr>
            <p:spPr bwMode="gray">
              <a:xfrm>
                <a:off x="3437463"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5" name="Gruppieren 144"/>
            <p:cNvGrpSpPr/>
            <p:nvPr/>
          </p:nvGrpSpPr>
          <p:grpSpPr bwMode="gray">
            <a:xfrm>
              <a:off x="7212511" y="2987801"/>
              <a:ext cx="2013605" cy="433447"/>
              <a:chOff x="7343780" y="2493653"/>
              <a:chExt cx="2013605" cy="433447"/>
            </a:xfrm>
          </p:grpSpPr>
          <p:sp>
            <p:nvSpPr>
              <p:cNvPr id="120" name="Pfeil nach links und rechts 119"/>
              <p:cNvSpPr/>
              <p:nvPr/>
            </p:nvSpPr>
            <p:spPr bwMode="gray">
              <a:xfrm>
                <a:off x="7349891" y="2493653"/>
                <a:ext cx="2001382" cy="433447"/>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dirty="0">
                    <a:solidFill>
                      <a:schemeClr val="bg1"/>
                    </a:solidFill>
                    <a:latin typeface="Bebas Neue" panose="020B0506020202020201" pitchFamily="34" charset="0"/>
                  </a:rPr>
                  <a:t>Business-to-customer</a:t>
                </a:r>
              </a:p>
            </p:txBody>
          </p:sp>
          <p:cxnSp>
            <p:nvCxnSpPr>
              <p:cNvPr id="131" name="Gerader Verbinder 130"/>
              <p:cNvCxnSpPr>
                <a:cxnSpLocks/>
              </p:cNvCxnSpPr>
              <p:nvPr/>
            </p:nvCxnSpPr>
            <p:spPr bwMode="gray">
              <a:xfrm>
                <a:off x="7343780"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a:off x="5434406" y="2987801"/>
              <a:ext cx="1330555" cy="2822598"/>
              <a:chOff x="5434406" y="2987801"/>
              <a:chExt cx="1330555" cy="2822598"/>
            </a:xfrm>
          </p:grpSpPr>
          <p:grpSp>
            <p:nvGrpSpPr>
              <p:cNvPr id="11" name="Gruppieren 10"/>
              <p:cNvGrpSpPr/>
              <p:nvPr/>
            </p:nvGrpSpPr>
            <p:grpSpPr bwMode="gray">
              <a:xfrm>
                <a:off x="5434406" y="2987801"/>
                <a:ext cx="1330555" cy="2822598"/>
                <a:chOff x="5421012" y="2272485"/>
                <a:chExt cx="1330555" cy="2822598"/>
              </a:xfrm>
            </p:grpSpPr>
            <p:grpSp>
              <p:nvGrpSpPr>
                <p:cNvPr id="6" name="Gruppieren 5"/>
                <p:cNvGrpSpPr/>
                <p:nvPr/>
              </p:nvGrpSpPr>
              <p:grpSpPr bwMode="gray">
                <a:xfrm>
                  <a:off x="5421012" y="2272485"/>
                  <a:ext cx="1330555" cy="2822598"/>
                  <a:chOff x="4906418" y="1154776"/>
                  <a:chExt cx="2026397" cy="4298736"/>
                </a:xfrm>
              </p:grpSpPr>
              <p:sp>
                <p:nvSpPr>
                  <p:cNvPr id="108" name="Rechteck 107"/>
                  <p:cNvSpPr/>
                  <p:nvPr/>
                </p:nvSpPr>
                <p:spPr bwMode="gray">
                  <a:xfrm>
                    <a:off x="5702531" y="2502131"/>
                    <a:ext cx="739833" cy="2951381"/>
                  </a:xfrm>
                  <a:prstGeom prst="rect">
                    <a:avLst/>
                  </a:prstGeom>
                  <a:solidFill>
                    <a:schemeClr val="bg1">
                      <a:lumMod val="65000"/>
                    </a:schemeClr>
                  </a:solidFill>
                  <a:ln w="12700">
                    <a:noFill/>
                    <a:round/>
                    <a:headEnd/>
                    <a:tailEnd/>
                  </a:ln>
                </p:spPr>
                <p:txBody>
                  <a:bodyPr lIns="0" tIns="0" rIns="0" bIns="0" rtlCol="0" anchor="ctr"/>
                  <a:lstStyle/>
                  <a:p>
                    <a:pPr algn="ctr"/>
                    <a:endParaRPr lang="de-DE" dirty="0"/>
                  </a:p>
                </p:txBody>
              </p:sp>
              <p:sp>
                <p:nvSpPr>
                  <p:cNvPr id="109" name="Freeform 6"/>
                  <p:cNvSpPr>
                    <a:spLocks/>
                  </p:cNvSpPr>
                  <p:nvPr/>
                </p:nvSpPr>
                <p:spPr bwMode="gray">
                  <a:xfrm flipH="1">
                    <a:off x="4906418" y="1154776"/>
                    <a:ext cx="987902" cy="4298124"/>
                  </a:xfrm>
                  <a:custGeom>
                    <a:avLst/>
                    <a:gdLst>
                      <a:gd name="T0" fmla="*/ 1154 w 1247"/>
                      <a:gd name="T1" fmla="*/ 389 h 751"/>
                      <a:gd name="T2" fmla="*/ 1154 w 1247"/>
                      <a:gd name="T3" fmla="*/ 267 h 751"/>
                      <a:gd name="T4" fmla="*/ 857 w 1247"/>
                      <a:gd name="T5" fmla="*/ 130 h 751"/>
                      <a:gd name="T6" fmla="*/ 857 w 1247"/>
                      <a:gd name="T7" fmla="*/ 389 h 751"/>
                      <a:gd name="T8" fmla="*/ 819 w 1247"/>
                      <a:gd name="T9" fmla="*/ 389 h 751"/>
                      <a:gd name="T10" fmla="*/ 819 w 1247"/>
                      <a:gd name="T11" fmla="*/ 267 h 751"/>
                      <a:gd name="T12" fmla="*/ 519 w 1247"/>
                      <a:gd name="T13" fmla="*/ 130 h 751"/>
                      <a:gd name="T14" fmla="*/ 519 w 1247"/>
                      <a:gd name="T15" fmla="*/ 389 h 751"/>
                      <a:gd name="T16" fmla="*/ 425 w 1247"/>
                      <a:gd name="T17" fmla="*/ 389 h 751"/>
                      <a:gd name="T18" fmla="*/ 425 w 1247"/>
                      <a:gd name="T19" fmla="*/ 0 h 751"/>
                      <a:gd name="T20" fmla="*/ 295 w 1247"/>
                      <a:gd name="T21" fmla="*/ 0 h 751"/>
                      <a:gd name="T22" fmla="*/ 295 w 1247"/>
                      <a:gd name="T23" fmla="*/ 389 h 751"/>
                      <a:gd name="T24" fmla="*/ 243 w 1247"/>
                      <a:gd name="T25" fmla="*/ 389 h 751"/>
                      <a:gd name="T26" fmla="*/ 243 w 1247"/>
                      <a:gd name="T27" fmla="*/ 0 h 751"/>
                      <a:gd name="T28" fmla="*/ 113 w 1247"/>
                      <a:gd name="T29" fmla="*/ 0 h 751"/>
                      <a:gd name="T30" fmla="*/ 113 w 1247"/>
                      <a:gd name="T31" fmla="*/ 389 h 751"/>
                      <a:gd name="T32" fmla="*/ 0 w 1247"/>
                      <a:gd name="T33" fmla="*/ 389 h 751"/>
                      <a:gd name="T34" fmla="*/ 0 w 1247"/>
                      <a:gd name="T35" fmla="*/ 751 h 751"/>
                      <a:gd name="T36" fmla="*/ 1247 w 1247"/>
                      <a:gd name="T37" fmla="*/ 751 h 751"/>
                      <a:gd name="T38" fmla="*/ 1247 w 1247"/>
                      <a:gd name="T39" fmla="*/ 389 h 751"/>
                      <a:gd name="T40" fmla="*/ 1154 w 1247"/>
                      <a:gd name="T41" fmla="*/ 389 h 751"/>
                      <a:gd name="connsiteX0" fmla="*/ 10000 w 10000"/>
                      <a:gd name="connsiteY0" fmla="*/ 5180 h 10000"/>
                      <a:gd name="connsiteX1" fmla="*/ 9254 w 10000"/>
                      <a:gd name="connsiteY1" fmla="*/ 3555 h 10000"/>
                      <a:gd name="connsiteX2" fmla="*/ 6872 w 10000"/>
                      <a:gd name="connsiteY2" fmla="*/ 1731 h 10000"/>
                      <a:gd name="connsiteX3" fmla="*/ 6872 w 10000"/>
                      <a:gd name="connsiteY3" fmla="*/ 5180 h 10000"/>
                      <a:gd name="connsiteX4" fmla="*/ 6568 w 10000"/>
                      <a:gd name="connsiteY4" fmla="*/ 5180 h 10000"/>
                      <a:gd name="connsiteX5" fmla="*/ 6568 w 10000"/>
                      <a:gd name="connsiteY5" fmla="*/ 3555 h 10000"/>
                      <a:gd name="connsiteX6" fmla="*/ 4162 w 10000"/>
                      <a:gd name="connsiteY6" fmla="*/ 1731 h 10000"/>
                      <a:gd name="connsiteX7" fmla="*/ 4162 w 10000"/>
                      <a:gd name="connsiteY7" fmla="*/ 5180 h 10000"/>
                      <a:gd name="connsiteX8" fmla="*/ 3408 w 10000"/>
                      <a:gd name="connsiteY8" fmla="*/ 5180 h 10000"/>
                      <a:gd name="connsiteX9" fmla="*/ 3408 w 10000"/>
                      <a:gd name="connsiteY9" fmla="*/ 0 h 10000"/>
                      <a:gd name="connsiteX10" fmla="*/ 2366 w 10000"/>
                      <a:gd name="connsiteY10" fmla="*/ 0 h 10000"/>
                      <a:gd name="connsiteX11" fmla="*/ 2366 w 10000"/>
                      <a:gd name="connsiteY11" fmla="*/ 5180 h 10000"/>
                      <a:gd name="connsiteX12" fmla="*/ 1949 w 10000"/>
                      <a:gd name="connsiteY12" fmla="*/ 5180 h 10000"/>
                      <a:gd name="connsiteX13" fmla="*/ 1949 w 10000"/>
                      <a:gd name="connsiteY13" fmla="*/ 0 h 10000"/>
                      <a:gd name="connsiteX14" fmla="*/ 906 w 10000"/>
                      <a:gd name="connsiteY14" fmla="*/ 0 h 10000"/>
                      <a:gd name="connsiteX15" fmla="*/ 906 w 10000"/>
                      <a:gd name="connsiteY15" fmla="*/ 5180 h 10000"/>
                      <a:gd name="connsiteX16" fmla="*/ 0 w 10000"/>
                      <a:gd name="connsiteY16" fmla="*/ 5180 h 10000"/>
                      <a:gd name="connsiteX17" fmla="*/ 0 w 10000"/>
                      <a:gd name="connsiteY17" fmla="*/ 10000 h 10000"/>
                      <a:gd name="connsiteX18" fmla="*/ 10000 w 10000"/>
                      <a:gd name="connsiteY18" fmla="*/ 10000 h 10000"/>
                      <a:gd name="connsiteX19" fmla="*/ 10000 w 10000"/>
                      <a:gd name="connsiteY19" fmla="*/ 5180 h 10000"/>
                      <a:gd name="connsiteX0" fmla="*/ 10000 w 10000"/>
                      <a:gd name="connsiteY0" fmla="*/ 5180 h 10000"/>
                      <a:gd name="connsiteX1" fmla="*/ 6872 w 10000"/>
                      <a:gd name="connsiteY1" fmla="*/ 1731 h 10000"/>
                      <a:gd name="connsiteX2" fmla="*/ 6872 w 10000"/>
                      <a:gd name="connsiteY2" fmla="*/ 5180 h 10000"/>
                      <a:gd name="connsiteX3" fmla="*/ 6568 w 10000"/>
                      <a:gd name="connsiteY3" fmla="*/ 5180 h 10000"/>
                      <a:gd name="connsiteX4" fmla="*/ 6568 w 10000"/>
                      <a:gd name="connsiteY4" fmla="*/ 3555 h 10000"/>
                      <a:gd name="connsiteX5" fmla="*/ 4162 w 10000"/>
                      <a:gd name="connsiteY5" fmla="*/ 1731 h 10000"/>
                      <a:gd name="connsiteX6" fmla="*/ 4162 w 10000"/>
                      <a:gd name="connsiteY6" fmla="*/ 5180 h 10000"/>
                      <a:gd name="connsiteX7" fmla="*/ 3408 w 10000"/>
                      <a:gd name="connsiteY7" fmla="*/ 5180 h 10000"/>
                      <a:gd name="connsiteX8" fmla="*/ 3408 w 10000"/>
                      <a:gd name="connsiteY8" fmla="*/ 0 h 10000"/>
                      <a:gd name="connsiteX9" fmla="*/ 2366 w 10000"/>
                      <a:gd name="connsiteY9" fmla="*/ 0 h 10000"/>
                      <a:gd name="connsiteX10" fmla="*/ 2366 w 10000"/>
                      <a:gd name="connsiteY10" fmla="*/ 5180 h 10000"/>
                      <a:gd name="connsiteX11" fmla="*/ 1949 w 10000"/>
                      <a:gd name="connsiteY11" fmla="*/ 5180 h 10000"/>
                      <a:gd name="connsiteX12" fmla="*/ 1949 w 10000"/>
                      <a:gd name="connsiteY12" fmla="*/ 0 h 10000"/>
                      <a:gd name="connsiteX13" fmla="*/ 906 w 10000"/>
                      <a:gd name="connsiteY13" fmla="*/ 0 h 10000"/>
                      <a:gd name="connsiteX14" fmla="*/ 906 w 10000"/>
                      <a:gd name="connsiteY14" fmla="*/ 5180 h 10000"/>
                      <a:gd name="connsiteX15" fmla="*/ 0 w 10000"/>
                      <a:gd name="connsiteY15" fmla="*/ 5180 h 10000"/>
                      <a:gd name="connsiteX16" fmla="*/ 0 w 10000"/>
                      <a:gd name="connsiteY16" fmla="*/ 10000 h 10000"/>
                      <a:gd name="connsiteX17" fmla="*/ 10000 w 10000"/>
                      <a:gd name="connsiteY17" fmla="*/ 10000 h 10000"/>
                      <a:gd name="connsiteX18" fmla="*/ 10000 w 10000"/>
                      <a:gd name="connsiteY18" fmla="*/ 5180 h 10000"/>
                      <a:gd name="connsiteX0" fmla="*/ 10000 w 10034"/>
                      <a:gd name="connsiteY0" fmla="*/ 6895 h 11715"/>
                      <a:gd name="connsiteX1" fmla="*/ 10034 w 10034"/>
                      <a:gd name="connsiteY1" fmla="*/ 0 h 11715"/>
                      <a:gd name="connsiteX2" fmla="*/ 6872 w 10034"/>
                      <a:gd name="connsiteY2" fmla="*/ 6895 h 11715"/>
                      <a:gd name="connsiteX3" fmla="*/ 6568 w 10034"/>
                      <a:gd name="connsiteY3" fmla="*/ 6895 h 11715"/>
                      <a:gd name="connsiteX4" fmla="*/ 6568 w 10034"/>
                      <a:gd name="connsiteY4" fmla="*/ 5270 h 11715"/>
                      <a:gd name="connsiteX5" fmla="*/ 4162 w 10034"/>
                      <a:gd name="connsiteY5" fmla="*/ 3446 h 11715"/>
                      <a:gd name="connsiteX6" fmla="*/ 4162 w 10034"/>
                      <a:gd name="connsiteY6" fmla="*/ 6895 h 11715"/>
                      <a:gd name="connsiteX7" fmla="*/ 3408 w 10034"/>
                      <a:gd name="connsiteY7" fmla="*/ 6895 h 11715"/>
                      <a:gd name="connsiteX8" fmla="*/ 3408 w 10034"/>
                      <a:gd name="connsiteY8" fmla="*/ 1715 h 11715"/>
                      <a:gd name="connsiteX9" fmla="*/ 2366 w 10034"/>
                      <a:gd name="connsiteY9" fmla="*/ 1715 h 11715"/>
                      <a:gd name="connsiteX10" fmla="*/ 2366 w 10034"/>
                      <a:gd name="connsiteY10" fmla="*/ 6895 h 11715"/>
                      <a:gd name="connsiteX11" fmla="*/ 1949 w 10034"/>
                      <a:gd name="connsiteY11" fmla="*/ 6895 h 11715"/>
                      <a:gd name="connsiteX12" fmla="*/ 1949 w 10034"/>
                      <a:gd name="connsiteY12" fmla="*/ 1715 h 11715"/>
                      <a:gd name="connsiteX13" fmla="*/ 906 w 10034"/>
                      <a:gd name="connsiteY13" fmla="*/ 1715 h 11715"/>
                      <a:gd name="connsiteX14" fmla="*/ 906 w 10034"/>
                      <a:gd name="connsiteY14" fmla="*/ 6895 h 11715"/>
                      <a:gd name="connsiteX15" fmla="*/ 0 w 10034"/>
                      <a:gd name="connsiteY15" fmla="*/ 6895 h 11715"/>
                      <a:gd name="connsiteX16" fmla="*/ 0 w 10034"/>
                      <a:gd name="connsiteY16" fmla="*/ 11715 h 11715"/>
                      <a:gd name="connsiteX17" fmla="*/ 10000 w 10034"/>
                      <a:gd name="connsiteY17" fmla="*/ 11715 h 11715"/>
                      <a:gd name="connsiteX18" fmla="*/ 10000 w 10034"/>
                      <a:gd name="connsiteY18" fmla="*/ 6895 h 11715"/>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2471 h 17291"/>
                      <a:gd name="connsiteX4" fmla="*/ 6568 w 10034"/>
                      <a:gd name="connsiteY4" fmla="*/ 10846 h 17291"/>
                      <a:gd name="connsiteX5" fmla="*/ 4162 w 10034"/>
                      <a:gd name="connsiteY5" fmla="*/ 9022 h 17291"/>
                      <a:gd name="connsiteX6" fmla="*/ 4162 w 10034"/>
                      <a:gd name="connsiteY6" fmla="*/ 12471 h 17291"/>
                      <a:gd name="connsiteX7" fmla="*/ 3408 w 10034"/>
                      <a:gd name="connsiteY7" fmla="*/ 12471 h 17291"/>
                      <a:gd name="connsiteX8" fmla="*/ 3408 w 10034"/>
                      <a:gd name="connsiteY8" fmla="*/ 7291 h 17291"/>
                      <a:gd name="connsiteX9" fmla="*/ 2366 w 10034"/>
                      <a:gd name="connsiteY9" fmla="*/ 7291 h 17291"/>
                      <a:gd name="connsiteX10" fmla="*/ 2366 w 10034"/>
                      <a:gd name="connsiteY10" fmla="*/ 12471 h 17291"/>
                      <a:gd name="connsiteX11" fmla="*/ 1949 w 10034"/>
                      <a:gd name="connsiteY11" fmla="*/ 12471 h 17291"/>
                      <a:gd name="connsiteX12" fmla="*/ 1949 w 10034"/>
                      <a:gd name="connsiteY12" fmla="*/ 7291 h 17291"/>
                      <a:gd name="connsiteX13" fmla="*/ 906 w 10034"/>
                      <a:gd name="connsiteY13" fmla="*/ 7291 h 17291"/>
                      <a:gd name="connsiteX14" fmla="*/ 906 w 10034"/>
                      <a:gd name="connsiteY14" fmla="*/ 12471 h 17291"/>
                      <a:gd name="connsiteX15" fmla="*/ 0 w 10034"/>
                      <a:gd name="connsiteY15" fmla="*/ 12471 h 17291"/>
                      <a:gd name="connsiteX16" fmla="*/ 0 w 10034"/>
                      <a:gd name="connsiteY16" fmla="*/ 17291 h 17291"/>
                      <a:gd name="connsiteX17" fmla="*/ 10000 w 10034"/>
                      <a:gd name="connsiteY17" fmla="*/ 17291 h 17291"/>
                      <a:gd name="connsiteX18" fmla="*/ 10000 w 10034"/>
                      <a:gd name="connsiteY18"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12471 h 17291"/>
                      <a:gd name="connsiteX7" fmla="*/ 3408 w 10034"/>
                      <a:gd name="connsiteY7" fmla="*/ 7291 h 17291"/>
                      <a:gd name="connsiteX8" fmla="*/ 2366 w 10034"/>
                      <a:gd name="connsiteY8" fmla="*/ 7291 h 17291"/>
                      <a:gd name="connsiteX9" fmla="*/ 2366 w 10034"/>
                      <a:gd name="connsiteY9" fmla="*/ 12471 h 17291"/>
                      <a:gd name="connsiteX10" fmla="*/ 1949 w 10034"/>
                      <a:gd name="connsiteY10" fmla="*/ 12471 h 17291"/>
                      <a:gd name="connsiteX11" fmla="*/ 1949 w 10034"/>
                      <a:gd name="connsiteY11" fmla="*/ 7291 h 17291"/>
                      <a:gd name="connsiteX12" fmla="*/ 906 w 10034"/>
                      <a:gd name="connsiteY12" fmla="*/ 7291 h 17291"/>
                      <a:gd name="connsiteX13" fmla="*/ 906 w 10034"/>
                      <a:gd name="connsiteY13" fmla="*/ 12471 h 17291"/>
                      <a:gd name="connsiteX14" fmla="*/ 0 w 10034"/>
                      <a:gd name="connsiteY14" fmla="*/ 12471 h 17291"/>
                      <a:gd name="connsiteX15" fmla="*/ 0 w 10034"/>
                      <a:gd name="connsiteY15" fmla="*/ 17291 h 17291"/>
                      <a:gd name="connsiteX16" fmla="*/ 10000 w 10034"/>
                      <a:gd name="connsiteY16" fmla="*/ 17291 h 17291"/>
                      <a:gd name="connsiteX17" fmla="*/ 10000 w 10034"/>
                      <a:gd name="connsiteY17"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7291 h 17291"/>
                      <a:gd name="connsiteX7" fmla="*/ 2366 w 10034"/>
                      <a:gd name="connsiteY7" fmla="*/ 7291 h 17291"/>
                      <a:gd name="connsiteX8" fmla="*/ 2366 w 10034"/>
                      <a:gd name="connsiteY8" fmla="*/ 12471 h 17291"/>
                      <a:gd name="connsiteX9" fmla="*/ 1949 w 10034"/>
                      <a:gd name="connsiteY9" fmla="*/ 12471 h 17291"/>
                      <a:gd name="connsiteX10" fmla="*/ 1949 w 10034"/>
                      <a:gd name="connsiteY10" fmla="*/ 7291 h 17291"/>
                      <a:gd name="connsiteX11" fmla="*/ 906 w 10034"/>
                      <a:gd name="connsiteY11" fmla="*/ 7291 h 17291"/>
                      <a:gd name="connsiteX12" fmla="*/ 906 w 10034"/>
                      <a:gd name="connsiteY12" fmla="*/ 12471 h 17291"/>
                      <a:gd name="connsiteX13" fmla="*/ 0 w 10034"/>
                      <a:gd name="connsiteY13" fmla="*/ 12471 h 17291"/>
                      <a:gd name="connsiteX14" fmla="*/ 0 w 10034"/>
                      <a:gd name="connsiteY14" fmla="*/ 17291 h 17291"/>
                      <a:gd name="connsiteX15" fmla="*/ 10000 w 10034"/>
                      <a:gd name="connsiteY15" fmla="*/ 17291 h 17291"/>
                      <a:gd name="connsiteX16" fmla="*/ 10000 w 10034"/>
                      <a:gd name="connsiteY16"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7291 h 17291"/>
                      <a:gd name="connsiteX7" fmla="*/ 2366 w 10034"/>
                      <a:gd name="connsiteY7" fmla="*/ 12471 h 17291"/>
                      <a:gd name="connsiteX8" fmla="*/ 1949 w 10034"/>
                      <a:gd name="connsiteY8" fmla="*/ 12471 h 17291"/>
                      <a:gd name="connsiteX9" fmla="*/ 1949 w 10034"/>
                      <a:gd name="connsiteY9" fmla="*/ 7291 h 17291"/>
                      <a:gd name="connsiteX10" fmla="*/ 906 w 10034"/>
                      <a:gd name="connsiteY10" fmla="*/ 7291 h 17291"/>
                      <a:gd name="connsiteX11" fmla="*/ 906 w 10034"/>
                      <a:gd name="connsiteY11" fmla="*/ 12471 h 17291"/>
                      <a:gd name="connsiteX12" fmla="*/ 0 w 10034"/>
                      <a:gd name="connsiteY12" fmla="*/ 12471 h 17291"/>
                      <a:gd name="connsiteX13" fmla="*/ 0 w 10034"/>
                      <a:gd name="connsiteY13" fmla="*/ 17291 h 17291"/>
                      <a:gd name="connsiteX14" fmla="*/ 10000 w 10034"/>
                      <a:gd name="connsiteY14" fmla="*/ 17291 h 17291"/>
                      <a:gd name="connsiteX15" fmla="*/ 10000 w 10034"/>
                      <a:gd name="connsiteY15"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12471 h 17291"/>
                      <a:gd name="connsiteX8" fmla="*/ 1949 w 10034"/>
                      <a:gd name="connsiteY8" fmla="*/ 7291 h 17291"/>
                      <a:gd name="connsiteX9" fmla="*/ 906 w 10034"/>
                      <a:gd name="connsiteY9" fmla="*/ 7291 h 17291"/>
                      <a:gd name="connsiteX10" fmla="*/ 906 w 10034"/>
                      <a:gd name="connsiteY10" fmla="*/ 12471 h 17291"/>
                      <a:gd name="connsiteX11" fmla="*/ 0 w 10034"/>
                      <a:gd name="connsiteY11" fmla="*/ 12471 h 17291"/>
                      <a:gd name="connsiteX12" fmla="*/ 0 w 10034"/>
                      <a:gd name="connsiteY12" fmla="*/ 17291 h 17291"/>
                      <a:gd name="connsiteX13" fmla="*/ 10000 w 10034"/>
                      <a:gd name="connsiteY13" fmla="*/ 17291 h 17291"/>
                      <a:gd name="connsiteX14" fmla="*/ 10000 w 10034"/>
                      <a:gd name="connsiteY14"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7291 h 17291"/>
                      <a:gd name="connsiteX8" fmla="*/ 906 w 10034"/>
                      <a:gd name="connsiteY8" fmla="*/ 7291 h 17291"/>
                      <a:gd name="connsiteX9" fmla="*/ 906 w 10034"/>
                      <a:gd name="connsiteY9" fmla="*/ 12471 h 17291"/>
                      <a:gd name="connsiteX10" fmla="*/ 0 w 10034"/>
                      <a:gd name="connsiteY10" fmla="*/ 12471 h 17291"/>
                      <a:gd name="connsiteX11" fmla="*/ 0 w 10034"/>
                      <a:gd name="connsiteY11" fmla="*/ 17291 h 17291"/>
                      <a:gd name="connsiteX12" fmla="*/ 10000 w 10034"/>
                      <a:gd name="connsiteY12" fmla="*/ 17291 h 17291"/>
                      <a:gd name="connsiteX13" fmla="*/ 10000 w 10034"/>
                      <a:gd name="connsiteY13"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1949 w 10034"/>
                      <a:gd name="connsiteY6" fmla="*/ 7291 h 17291"/>
                      <a:gd name="connsiteX7" fmla="*/ 906 w 10034"/>
                      <a:gd name="connsiteY7" fmla="*/ 7291 h 17291"/>
                      <a:gd name="connsiteX8" fmla="*/ 906 w 10034"/>
                      <a:gd name="connsiteY8" fmla="*/ 12471 h 17291"/>
                      <a:gd name="connsiteX9" fmla="*/ 0 w 10034"/>
                      <a:gd name="connsiteY9" fmla="*/ 12471 h 17291"/>
                      <a:gd name="connsiteX10" fmla="*/ 0 w 10034"/>
                      <a:gd name="connsiteY10" fmla="*/ 17291 h 17291"/>
                      <a:gd name="connsiteX11" fmla="*/ 10000 w 10034"/>
                      <a:gd name="connsiteY11" fmla="*/ 17291 h 17291"/>
                      <a:gd name="connsiteX12" fmla="*/ 10000 w 10034"/>
                      <a:gd name="connsiteY12"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7291 h 17291"/>
                      <a:gd name="connsiteX7" fmla="*/ 906 w 10034"/>
                      <a:gd name="connsiteY7" fmla="*/ 12471 h 17291"/>
                      <a:gd name="connsiteX8" fmla="*/ 0 w 10034"/>
                      <a:gd name="connsiteY8" fmla="*/ 12471 h 17291"/>
                      <a:gd name="connsiteX9" fmla="*/ 0 w 10034"/>
                      <a:gd name="connsiteY9" fmla="*/ 17291 h 17291"/>
                      <a:gd name="connsiteX10" fmla="*/ 10000 w 10034"/>
                      <a:gd name="connsiteY10" fmla="*/ 17291 h 17291"/>
                      <a:gd name="connsiteX11" fmla="*/ 10000 w 10034"/>
                      <a:gd name="connsiteY11"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12471 h 17291"/>
                      <a:gd name="connsiteX7" fmla="*/ 0 w 10034"/>
                      <a:gd name="connsiteY7" fmla="*/ 12471 h 17291"/>
                      <a:gd name="connsiteX8" fmla="*/ 0 w 10034"/>
                      <a:gd name="connsiteY8" fmla="*/ 17291 h 17291"/>
                      <a:gd name="connsiteX9" fmla="*/ 10000 w 10034"/>
                      <a:gd name="connsiteY9" fmla="*/ 17291 h 17291"/>
                      <a:gd name="connsiteX10" fmla="*/ 10000 w 10034"/>
                      <a:gd name="connsiteY10"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0 w 10034"/>
                      <a:gd name="connsiteY6" fmla="*/ 12471 h 17291"/>
                      <a:gd name="connsiteX7" fmla="*/ 0 w 10034"/>
                      <a:gd name="connsiteY7" fmla="*/ 17291 h 17291"/>
                      <a:gd name="connsiteX8" fmla="*/ 10000 w 10034"/>
                      <a:gd name="connsiteY8" fmla="*/ 17291 h 17291"/>
                      <a:gd name="connsiteX9" fmla="*/ 10000 w 10034"/>
                      <a:gd name="connsiteY9" fmla="*/ 12471 h 17291"/>
                      <a:gd name="connsiteX0" fmla="*/ 10138 w 10172"/>
                      <a:gd name="connsiteY0" fmla="*/ 12471 h 17291"/>
                      <a:gd name="connsiteX1" fmla="*/ 10172 w 10172"/>
                      <a:gd name="connsiteY1" fmla="*/ 5576 h 17291"/>
                      <a:gd name="connsiteX2" fmla="*/ 6664 w 10172"/>
                      <a:gd name="connsiteY2" fmla="*/ 0 h 17291"/>
                      <a:gd name="connsiteX3" fmla="*/ 6706 w 10172"/>
                      <a:gd name="connsiteY3" fmla="*/ 10846 h 17291"/>
                      <a:gd name="connsiteX4" fmla="*/ 4300 w 10172"/>
                      <a:gd name="connsiteY4" fmla="*/ 9022 h 17291"/>
                      <a:gd name="connsiteX5" fmla="*/ 4300 w 10172"/>
                      <a:gd name="connsiteY5" fmla="*/ 12471 h 17291"/>
                      <a:gd name="connsiteX6" fmla="*/ 138 w 10172"/>
                      <a:gd name="connsiteY6" fmla="*/ 17291 h 17291"/>
                      <a:gd name="connsiteX7" fmla="*/ 10138 w 10172"/>
                      <a:gd name="connsiteY7" fmla="*/ 17291 h 17291"/>
                      <a:gd name="connsiteX8" fmla="*/ 10138 w 10172"/>
                      <a:gd name="connsiteY8" fmla="*/ 12471 h 17291"/>
                      <a:gd name="connsiteX0" fmla="*/ 5838 w 5872"/>
                      <a:gd name="connsiteY0" fmla="*/ 12471 h 17291"/>
                      <a:gd name="connsiteX1" fmla="*/ 5872 w 5872"/>
                      <a:gd name="connsiteY1" fmla="*/ 5576 h 17291"/>
                      <a:gd name="connsiteX2" fmla="*/ 2364 w 5872"/>
                      <a:gd name="connsiteY2" fmla="*/ 0 h 17291"/>
                      <a:gd name="connsiteX3" fmla="*/ 2406 w 5872"/>
                      <a:gd name="connsiteY3" fmla="*/ 10846 h 17291"/>
                      <a:gd name="connsiteX4" fmla="*/ 0 w 5872"/>
                      <a:gd name="connsiteY4" fmla="*/ 9022 h 17291"/>
                      <a:gd name="connsiteX5" fmla="*/ 0 w 5872"/>
                      <a:gd name="connsiteY5" fmla="*/ 12471 h 17291"/>
                      <a:gd name="connsiteX6" fmla="*/ 5838 w 5872"/>
                      <a:gd name="connsiteY6" fmla="*/ 17291 h 17291"/>
                      <a:gd name="connsiteX7" fmla="*/ 5838 w 5872"/>
                      <a:gd name="connsiteY7" fmla="*/ 12471 h 17291"/>
                      <a:gd name="connsiteX0" fmla="*/ 9942 w 10000"/>
                      <a:gd name="connsiteY0" fmla="*/ 7212 h 10141"/>
                      <a:gd name="connsiteX1" fmla="*/ 10000 w 10000"/>
                      <a:gd name="connsiteY1" fmla="*/ 3225 h 10141"/>
                      <a:gd name="connsiteX2" fmla="*/ 4026 w 10000"/>
                      <a:gd name="connsiteY2" fmla="*/ 0 h 10141"/>
                      <a:gd name="connsiteX3" fmla="*/ 4097 w 10000"/>
                      <a:gd name="connsiteY3" fmla="*/ 6273 h 10141"/>
                      <a:gd name="connsiteX4" fmla="*/ 0 w 10000"/>
                      <a:gd name="connsiteY4" fmla="*/ 5218 h 10141"/>
                      <a:gd name="connsiteX5" fmla="*/ 0 w 10000"/>
                      <a:gd name="connsiteY5" fmla="*/ 9679 h 10141"/>
                      <a:gd name="connsiteX6" fmla="*/ 9942 w 10000"/>
                      <a:gd name="connsiteY6" fmla="*/ 10000 h 10141"/>
                      <a:gd name="connsiteX7" fmla="*/ 9942 w 10000"/>
                      <a:gd name="connsiteY7" fmla="*/ 7212 h 10141"/>
                      <a:gd name="connsiteX0" fmla="*/ 9942 w 10000"/>
                      <a:gd name="connsiteY0" fmla="*/ 7212 h 10000"/>
                      <a:gd name="connsiteX1" fmla="*/ 10000 w 10000"/>
                      <a:gd name="connsiteY1" fmla="*/ 3225 h 10000"/>
                      <a:gd name="connsiteX2" fmla="*/ 4026 w 10000"/>
                      <a:gd name="connsiteY2" fmla="*/ 0 h 10000"/>
                      <a:gd name="connsiteX3" fmla="*/ 4097 w 10000"/>
                      <a:gd name="connsiteY3" fmla="*/ 6273 h 10000"/>
                      <a:gd name="connsiteX4" fmla="*/ 0 w 10000"/>
                      <a:gd name="connsiteY4" fmla="*/ 5218 h 10000"/>
                      <a:gd name="connsiteX5" fmla="*/ 0 w 10000"/>
                      <a:gd name="connsiteY5" fmla="*/ 9679 h 10000"/>
                      <a:gd name="connsiteX6" fmla="*/ 9942 w 10000"/>
                      <a:gd name="connsiteY6" fmla="*/ 10000 h 10000"/>
                      <a:gd name="connsiteX7" fmla="*/ 9942 w 10000"/>
                      <a:gd name="connsiteY7" fmla="*/ 7212 h 10000"/>
                      <a:gd name="connsiteX0" fmla="*/ 9942 w 10000"/>
                      <a:gd name="connsiteY0" fmla="*/ 7212 h 9810"/>
                      <a:gd name="connsiteX1" fmla="*/ 10000 w 10000"/>
                      <a:gd name="connsiteY1" fmla="*/ 3225 h 9810"/>
                      <a:gd name="connsiteX2" fmla="*/ 4026 w 10000"/>
                      <a:gd name="connsiteY2" fmla="*/ 0 h 9810"/>
                      <a:gd name="connsiteX3" fmla="*/ 4097 w 10000"/>
                      <a:gd name="connsiteY3" fmla="*/ 6273 h 9810"/>
                      <a:gd name="connsiteX4" fmla="*/ 0 w 10000"/>
                      <a:gd name="connsiteY4" fmla="*/ 5218 h 9810"/>
                      <a:gd name="connsiteX5" fmla="*/ 0 w 10000"/>
                      <a:gd name="connsiteY5" fmla="*/ 9679 h 9810"/>
                      <a:gd name="connsiteX6" fmla="*/ 9942 w 10000"/>
                      <a:gd name="connsiteY6" fmla="*/ 9810 h 9810"/>
                      <a:gd name="connsiteX7" fmla="*/ 9942 w 10000"/>
                      <a:gd name="connsiteY7" fmla="*/ 7212 h 9810"/>
                      <a:gd name="connsiteX0" fmla="*/ 9942 w 10000"/>
                      <a:gd name="connsiteY0" fmla="*/ 7352 h 10014"/>
                      <a:gd name="connsiteX1" fmla="*/ 10000 w 10000"/>
                      <a:gd name="connsiteY1" fmla="*/ 3287 h 10014"/>
                      <a:gd name="connsiteX2" fmla="*/ 4026 w 10000"/>
                      <a:gd name="connsiteY2" fmla="*/ 0 h 10014"/>
                      <a:gd name="connsiteX3" fmla="*/ 4097 w 10000"/>
                      <a:gd name="connsiteY3" fmla="*/ 6394 h 10014"/>
                      <a:gd name="connsiteX4" fmla="*/ 0 w 10000"/>
                      <a:gd name="connsiteY4" fmla="*/ 5319 h 10014"/>
                      <a:gd name="connsiteX5" fmla="*/ 64 w 10000"/>
                      <a:gd name="connsiteY5" fmla="*/ 10014 h 10014"/>
                      <a:gd name="connsiteX6" fmla="*/ 9942 w 10000"/>
                      <a:gd name="connsiteY6" fmla="*/ 10000 h 10014"/>
                      <a:gd name="connsiteX7" fmla="*/ 9942 w 10000"/>
                      <a:gd name="connsiteY7" fmla="*/ 7352 h 10014"/>
                      <a:gd name="connsiteX0" fmla="*/ 9942 w 10000"/>
                      <a:gd name="connsiteY0" fmla="*/ 7352 h 12336"/>
                      <a:gd name="connsiteX1" fmla="*/ 10000 w 10000"/>
                      <a:gd name="connsiteY1" fmla="*/ 3287 h 12336"/>
                      <a:gd name="connsiteX2" fmla="*/ 4026 w 10000"/>
                      <a:gd name="connsiteY2" fmla="*/ 0 h 12336"/>
                      <a:gd name="connsiteX3" fmla="*/ 4097 w 10000"/>
                      <a:gd name="connsiteY3" fmla="*/ 6394 h 12336"/>
                      <a:gd name="connsiteX4" fmla="*/ 0 w 10000"/>
                      <a:gd name="connsiteY4" fmla="*/ 5319 h 12336"/>
                      <a:gd name="connsiteX5" fmla="*/ 64 w 10000"/>
                      <a:gd name="connsiteY5" fmla="*/ 10014 h 12336"/>
                      <a:gd name="connsiteX6" fmla="*/ 9942 w 10000"/>
                      <a:gd name="connsiteY6" fmla="*/ 12336 h 12336"/>
                      <a:gd name="connsiteX7" fmla="*/ 9942 w 10000"/>
                      <a:gd name="connsiteY7" fmla="*/ 7352 h 12336"/>
                      <a:gd name="connsiteX0" fmla="*/ 9942 w 10000"/>
                      <a:gd name="connsiteY0" fmla="*/ 7352 h 12350"/>
                      <a:gd name="connsiteX1" fmla="*/ 10000 w 10000"/>
                      <a:gd name="connsiteY1" fmla="*/ 3287 h 12350"/>
                      <a:gd name="connsiteX2" fmla="*/ 4026 w 10000"/>
                      <a:gd name="connsiteY2" fmla="*/ 0 h 12350"/>
                      <a:gd name="connsiteX3" fmla="*/ 4097 w 10000"/>
                      <a:gd name="connsiteY3" fmla="*/ 6394 h 12350"/>
                      <a:gd name="connsiteX4" fmla="*/ 0 w 10000"/>
                      <a:gd name="connsiteY4" fmla="*/ 5319 h 12350"/>
                      <a:gd name="connsiteX5" fmla="*/ 148 w 10000"/>
                      <a:gd name="connsiteY5" fmla="*/ 12350 h 12350"/>
                      <a:gd name="connsiteX6" fmla="*/ 9942 w 10000"/>
                      <a:gd name="connsiteY6" fmla="*/ 12336 h 12350"/>
                      <a:gd name="connsiteX7" fmla="*/ 9942 w 10000"/>
                      <a:gd name="connsiteY7" fmla="*/ 7352 h 12350"/>
                      <a:gd name="connsiteX0" fmla="*/ 9966 w 10024"/>
                      <a:gd name="connsiteY0" fmla="*/ 7352 h 12336"/>
                      <a:gd name="connsiteX1" fmla="*/ 10024 w 10024"/>
                      <a:gd name="connsiteY1" fmla="*/ 3287 h 12336"/>
                      <a:gd name="connsiteX2" fmla="*/ 4050 w 10024"/>
                      <a:gd name="connsiteY2" fmla="*/ 0 h 12336"/>
                      <a:gd name="connsiteX3" fmla="*/ 4121 w 10024"/>
                      <a:gd name="connsiteY3" fmla="*/ 6394 h 12336"/>
                      <a:gd name="connsiteX4" fmla="*/ 24 w 10024"/>
                      <a:gd name="connsiteY4" fmla="*/ 5319 h 12336"/>
                      <a:gd name="connsiteX5" fmla="*/ 4 w 10024"/>
                      <a:gd name="connsiteY5" fmla="*/ 12325 h 12336"/>
                      <a:gd name="connsiteX6" fmla="*/ 9966 w 10024"/>
                      <a:gd name="connsiteY6" fmla="*/ 12336 h 12336"/>
                      <a:gd name="connsiteX7" fmla="*/ 9966 w 10024"/>
                      <a:gd name="connsiteY7" fmla="*/ 7352 h 12336"/>
                      <a:gd name="connsiteX0" fmla="*/ 9942 w 10000"/>
                      <a:gd name="connsiteY0" fmla="*/ 7352 h 12400"/>
                      <a:gd name="connsiteX1" fmla="*/ 10000 w 10000"/>
                      <a:gd name="connsiteY1" fmla="*/ 3287 h 12400"/>
                      <a:gd name="connsiteX2" fmla="*/ 4026 w 10000"/>
                      <a:gd name="connsiteY2" fmla="*/ 0 h 12400"/>
                      <a:gd name="connsiteX3" fmla="*/ 4097 w 10000"/>
                      <a:gd name="connsiteY3" fmla="*/ 6394 h 12400"/>
                      <a:gd name="connsiteX4" fmla="*/ 0 w 10000"/>
                      <a:gd name="connsiteY4" fmla="*/ 5319 h 12400"/>
                      <a:gd name="connsiteX5" fmla="*/ 148 w 10000"/>
                      <a:gd name="connsiteY5" fmla="*/ 12400 h 12400"/>
                      <a:gd name="connsiteX6" fmla="*/ 9942 w 10000"/>
                      <a:gd name="connsiteY6" fmla="*/ 12336 h 12400"/>
                      <a:gd name="connsiteX7" fmla="*/ 9942 w 10000"/>
                      <a:gd name="connsiteY7" fmla="*/ 7352 h 12400"/>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6893 w 10000"/>
                      <a:gd name="connsiteY6" fmla="*/ 12340 h 12362"/>
                      <a:gd name="connsiteX7" fmla="*/ 9942 w 10000"/>
                      <a:gd name="connsiteY7" fmla="*/ 12336 h 12362"/>
                      <a:gd name="connsiteX8" fmla="*/ 9942 w 10000"/>
                      <a:gd name="connsiteY8" fmla="*/ 7352 h 12362"/>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838 w 10000"/>
                      <a:gd name="connsiteY6" fmla="*/ 12968 h 12968"/>
                      <a:gd name="connsiteX7" fmla="*/ 9942 w 10000"/>
                      <a:gd name="connsiteY7" fmla="*/ 12336 h 12968"/>
                      <a:gd name="connsiteX8" fmla="*/ 9942 w 10000"/>
                      <a:gd name="connsiteY8" fmla="*/ 7352 h 12968"/>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902 w 10000"/>
                      <a:gd name="connsiteY6" fmla="*/ 12968 h 12968"/>
                      <a:gd name="connsiteX7" fmla="*/ 9942 w 10000"/>
                      <a:gd name="connsiteY7" fmla="*/ 12336 h 12968"/>
                      <a:gd name="connsiteX8" fmla="*/ 9942 w 10000"/>
                      <a:gd name="connsiteY8" fmla="*/ 7352 h 12968"/>
                      <a:gd name="connsiteX0" fmla="*/ 9942 w 10000"/>
                      <a:gd name="connsiteY0" fmla="*/ 7352 h 12976"/>
                      <a:gd name="connsiteX1" fmla="*/ 10000 w 10000"/>
                      <a:gd name="connsiteY1" fmla="*/ 3287 h 12976"/>
                      <a:gd name="connsiteX2" fmla="*/ 4026 w 10000"/>
                      <a:gd name="connsiteY2" fmla="*/ 0 h 12976"/>
                      <a:gd name="connsiteX3" fmla="*/ 4097 w 10000"/>
                      <a:gd name="connsiteY3" fmla="*/ 6394 h 12976"/>
                      <a:gd name="connsiteX4" fmla="*/ 0 w 10000"/>
                      <a:gd name="connsiteY4" fmla="*/ 5319 h 12976"/>
                      <a:gd name="connsiteX5" fmla="*/ 180 w 10000"/>
                      <a:gd name="connsiteY5" fmla="*/ 12976 h 12976"/>
                      <a:gd name="connsiteX6" fmla="*/ 9902 w 10000"/>
                      <a:gd name="connsiteY6" fmla="*/ 12968 h 12976"/>
                      <a:gd name="connsiteX7" fmla="*/ 9942 w 10000"/>
                      <a:gd name="connsiteY7" fmla="*/ 12336 h 12976"/>
                      <a:gd name="connsiteX8" fmla="*/ 9942 w 10000"/>
                      <a:gd name="connsiteY8" fmla="*/ 7352 h 12976"/>
                      <a:gd name="connsiteX0" fmla="*/ 9942 w 10000"/>
                      <a:gd name="connsiteY0" fmla="*/ 7352 h 12995"/>
                      <a:gd name="connsiteX1" fmla="*/ 10000 w 10000"/>
                      <a:gd name="connsiteY1" fmla="*/ 3287 h 12995"/>
                      <a:gd name="connsiteX2" fmla="*/ 4026 w 10000"/>
                      <a:gd name="connsiteY2" fmla="*/ 0 h 12995"/>
                      <a:gd name="connsiteX3" fmla="*/ 4097 w 10000"/>
                      <a:gd name="connsiteY3" fmla="*/ 6394 h 12995"/>
                      <a:gd name="connsiteX4" fmla="*/ 0 w 10000"/>
                      <a:gd name="connsiteY4" fmla="*/ 5319 h 12995"/>
                      <a:gd name="connsiteX5" fmla="*/ 212 w 10000"/>
                      <a:gd name="connsiteY5" fmla="*/ 12995 h 12995"/>
                      <a:gd name="connsiteX6" fmla="*/ 9902 w 10000"/>
                      <a:gd name="connsiteY6" fmla="*/ 12968 h 12995"/>
                      <a:gd name="connsiteX7" fmla="*/ 9942 w 10000"/>
                      <a:gd name="connsiteY7" fmla="*/ 12336 h 12995"/>
                      <a:gd name="connsiteX8" fmla="*/ 9942 w 10000"/>
                      <a:gd name="connsiteY8" fmla="*/ 7352 h 1299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336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983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66 w 10000"/>
                      <a:gd name="connsiteY6" fmla="*/ 12976 h 12985"/>
                      <a:gd name="connsiteX7" fmla="*/ 9942 w 10000"/>
                      <a:gd name="connsiteY7" fmla="*/ 7352 h 1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2985">
                        <a:moveTo>
                          <a:pt x="9942" y="7352"/>
                        </a:moveTo>
                        <a:cubicBezTo>
                          <a:pt x="9961" y="5997"/>
                          <a:pt x="9981" y="4642"/>
                          <a:pt x="10000" y="3287"/>
                        </a:cubicBezTo>
                        <a:lnTo>
                          <a:pt x="4026" y="0"/>
                        </a:lnTo>
                        <a:cubicBezTo>
                          <a:pt x="4050" y="2131"/>
                          <a:pt x="4074" y="4263"/>
                          <a:pt x="4097" y="6394"/>
                        </a:cubicBezTo>
                        <a:lnTo>
                          <a:pt x="0" y="5319"/>
                        </a:lnTo>
                        <a:cubicBezTo>
                          <a:pt x="21" y="6884"/>
                          <a:pt x="191" y="11420"/>
                          <a:pt x="212" y="12985"/>
                        </a:cubicBezTo>
                        <a:lnTo>
                          <a:pt x="9966" y="12976"/>
                        </a:lnTo>
                        <a:cubicBezTo>
                          <a:pt x="9958" y="11101"/>
                          <a:pt x="9950" y="9227"/>
                          <a:pt x="9942" y="7352"/>
                        </a:cubicBezTo>
                        <a:close/>
                      </a:path>
                    </a:pathLst>
                  </a:custGeom>
                  <a:solidFill>
                    <a:schemeClr val="tx1">
                      <a:lumMod val="75000"/>
                      <a:lumOff val="25000"/>
                    </a:schemeClr>
                  </a:solidFill>
                  <a:ln>
                    <a:noFill/>
                  </a:ln>
                </p:spPr>
                <p:txBody>
                  <a:bodyPr vert="horz" wrap="square" lIns="0" tIns="0" rIns="0" bIns="0" numCol="1" anchor="t" anchorCtr="0" compatLnSpc="1">
                    <a:prstTxWarp prst="textNoShape">
                      <a:avLst/>
                    </a:prstTxWarp>
                  </a:bodyPr>
                  <a:lstStyle/>
                  <a:p>
                    <a:endParaRPr lang="de-DE" dirty="0"/>
                  </a:p>
                </p:txBody>
              </p:sp>
              <p:sp>
                <p:nvSpPr>
                  <p:cNvPr id="110" name="Rechteck 10"/>
                  <p:cNvSpPr/>
                  <p:nvPr/>
                </p:nvSpPr>
                <p:spPr bwMode="gray">
                  <a:xfrm>
                    <a:off x="6292706" y="3898669"/>
                    <a:ext cx="640109" cy="1554231"/>
                  </a:xfrm>
                  <a:custGeom>
                    <a:avLst/>
                    <a:gdLst>
                      <a:gd name="connsiteX0" fmla="*/ 0 w 640109"/>
                      <a:gd name="connsiteY0" fmla="*/ 0 h 1105774"/>
                      <a:gd name="connsiteX1" fmla="*/ 640109 w 640109"/>
                      <a:gd name="connsiteY1" fmla="*/ 0 h 1105774"/>
                      <a:gd name="connsiteX2" fmla="*/ 640109 w 640109"/>
                      <a:gd name="connsiteY2" fmla="*/ 1105774 h 1105774"/>
                      <a:gd name="connsiteX3" fmla="*/ 0 w 640109"/>
                      <a:gd name="connsiteY3" fmla="*/ 1105774 h 1105774"/>
                      <a:gd name="connsiteX4" fmla="*/ 0 w 640109"/>
                      <a:gd name="connsiteY4" fmla="*/ 0 h 1105774"/>
                      <a:gd name="connsiteX0" fmla="*/ 0 w 640109"/>
                      <a:gd name="connsiteY0" fmla="*/ 0 h 1105774"/>
                      <a:gd name="connsiteX1" fmla="*/ 640109 w 640109"/>
                      <a:gd name="connsiteY1" fmla="*/ 382385 h 1105774"/>
                      <a:gd name="connsiteX2" fmla="*/ 640109 w 640109"/>
                      <a:gd name="connsiteY2" fmla="*/ 1105774 h 1105774"/>
                      <a:gd name="connsiteX3" fmla="*/ 0 w 640109"/>
                      <a:gd name="connsiteY3" fmla="*/ 1105774 h 1105774"/>
                      <a:gd name="connsiteX4" fmla="*/ 0 w 640109"/>
                      <a:gd name="connsiteY4" fmla="*/ 0 h 11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109" h="1105774">
                        <a:moveTo>
                          <a:pt x="0" y="0"/>
                        </a:moveTo>
                        <a:lnTo>
                          <a:pt x="640109" y="382385"/>
                        </a:lnTo>
                        <a:lnTo>
                          <a:pt x="640109" y="1105774"/>
                        </a:lnTo>
                        <a:lnTo>
                          <a:pt x="0" y="1105774"/>
                        </a:lnTo>
                        <a:lnTo>
                          <a:pt x="0" y="0"/>
                        </a:lnTo>
                        <a:close/>
                      </a:path>
                    </a:pathLst>
                  </a:custGeom>
                  <a:solidFill>
                    <a:schemeClr val="tx1">
                      <a:lumMod val="65000"/>
                      <a:lumOff val="35000"/>
                    </a:schemeClr>
                  </a:solidFill>
                  <a:ln w="12700">
                    <a:noFill/>
                    <a:round/>
                    <a:headEnd/>
                    <a:tailEnd/>
                  </a:ln>
                </p:spPr>
                <p:txBody>
                  <a:bodyPr lIns="0" tIns="0" rIns="0" bIns="0" rtlCol="0" anchor="ctr"/>
                  <a:lstStyle/>
                  <a:p>
                    <a:pPr algn="ctr"/>
                    <a:endParaRPr lang="de-DE" dirty="0"/>
                  </a:p>
                </p:txBody>
              </p:sp>
              <p:sp>
                <p:nvSpPr>
                  <p:cNvPr id="111" name="Rechteck 110"/>
                  <p:cNvSpPr/>
                  <p:nvPr/>
                </p:nvSpPr>
                <p:spPr bwMode="gray">
                  <a:xfrm>
                    <a:off x="5013200" y="5372891"/>
                    <a:ext cx="739833" cy="75705"/>
                  </a:xfrm>
                  <a:prstGeom prst="rect">
                    <a:avLst/>
                  </a:prstGeom>
                  <a:solidFill>
                    <a:schemeClr val="bg1">
                      <a:lumMod val="75000"/>
                    </a:schemeClr>
                  </a:solidFill>
                  <a:ln w="12700">
                    <a:noFill/>
                    <a:round/>
                    <a:headEnd/>
                    <a:tailEnd/>
                  </a:ln>
                </p:spPr>
                <p:txBody>
                  <a:bodyPr rtlCol="0" anchor="ctr"/>
                  <a:lstStyle/>
                  <a:p>
                    <a:pPr algn="ctr"/>
                    <a:endParaRPr lang="de-DE" dirty="0"/>
                  </a:p>
                </p:txBody>
              </p:sp>
            </p:grpSp>
            <p:sp>
              <p:nvSpPr>
                <p:cNvPr id="118" name="Rechteck 117"/>
                <p:cNvSpPr/>
                <p:nvPr/>
              </p:nvSpPr>
              <p:spPr bwMode="gray">
                <a:xfrm>
                  <a:off x="5427587" y="4510086"/>
                  <a:ext cx="1323980" cy="58176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UNTERNEHMEN</a:t>
                  </a:r>
                </a:p>
              </p:txBody>
            </p:sp>
          </p:grpSp>
          <p:sp>
            <p:nvSpPr>
              <p:cNvPr id="134" name="Ellipse 133"/>
              <p:cNvSpPr/>
              <p:nvPr/>
            </p:nvSpPr>
            <p:spPr bwMode="gray">
              <a:xfrm>
                <a:off x="5434406" y="3798311"/>
                <a:ext cx="1323979" cy="1323979"/>
              </a:xfrm>
              <a:prstGeom prst="ellipse">
                <a:avLst/>
              </a:prstGeom>
              <a:solidFill>
                <a:schemeClr val="bg1">
                  <a:alpha val="5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solidFill>
                      <a:schemeClr val="tx1"/>
                    </a:solidFill>
                    <a:latin typeface="Bebas Neue" panose="020B0506020202020201" pitchFamily="34" charset="0"/>
                  </a:rPr>
                  <a:t>intranet</a:t>
                </a:r>
              </a:p>
            </p:txBody>
          </p:sp>
        </p:grpSp>
      </p:grpSp>
    </p:spTree>
    <p:extLst>
      <p:ext uri="{BB962C8B-B14F-4D97-AF65-F5344CB8AC3E}">
        <p14:creationId xmlns:p14="http://schemas.microsoft.com/office/powerpoint/2010/main" val="100586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ZUSAMMENFASSUNG UND ZUKUNFTSAUSSICHTEN</a:t>
            </a:r>
          </a:p>
        </p:txBody>
      </p:sp>
      <p:sp>
        <p:nvSpPr>
          <p:cNvPr id="4" name="Textplatzhalter 3"/>
          <p:cNvSpPr>
            <a:spLocks noGrp="1"/>
          </p:cNvSpPr>
          <p:nvPr>
            <p:ph type="body" sz="quarter" idx="13"/>
          </p:nvPr>
        </p:nvSpPr>
        <p:spPr bwMode="gray"/>
        <p:txBody>
          <a:bodyPr/>
          <a:lstStyle/>
          <a:p>
            <a:r>
              <a:rPr lang="de-DE" dirty="0"/>
              <a:t>Chancen und Verbesserungsmöglichkeiten</a:t>
            </a:r>
          </a:p>
          <a:p>
            <a:endParaRPr lang="de-DE" dirty="0"/>
          </a:p>
        </p:txBody>
      </p:sp>
      <p:sp>
        <p:nvSpPr>
          <p:cNvPr id="8" name="Subtitle"/>
          <p:cNvSpPr>
            <a:spLocks noGrp="1"/>
          </p:cNvSpPr>
          <p:nvPr>
            <p:ph type="body" idx="1"/>
          </p:nvPr>
        </p:nvSpPr>
        <p:spPr bwMode="gray">
          <a:xfrm>
            <a:off x="540000" y="1512000"/>
            <a:ext cx="5346000" cy="558340"/>
          </a:xfrm>
          <a:solidFill>
            <a:schemeClr val="tx1">
              <a:lumMod val="75000"/>
              <a:lumOff val="25000"/>
            </a:schemeClr>
          </a:solidFill>
        </p:spPr>
        <p:txBody>
          <a:bodyPr/>
          <a:lstStyle/>
          <a:p>
            <a:r>
              <a:rPr lang="de-DE" dirty="0">
                <a:latin typeface="Bebas Neue" panose="020B0506020202020201" pitchFamily="34" charset="0"/>
              </a:rPr>
              <a:t>Die Bedenken der Kunden beim Online-Kauf:</a:t>
            </a:r>
          </a:p>
        </p:txBody>
      </p:sp>
      <p:sp>
        <p:nvSpPr>
          <p:cNvPr id="7" name="Content"/>
          <p:cNvSpPr>
            <a:spLocks noGrp="1"/>
          </p:cNvSpPr>
          <p:nvPr>
            <p:ph sz="half" idx="2"/>
          </p:nvPr>
        </p:nvSpPr>
        <p:spPr bwMode="gray">
          <a:xfrm>
            <a:off x="540000" y="2070340"/>
            <a:ext cx="5346000" cy="3740059"/>
          </a:xfrm>
        </p:spPr>
        <p:txBody>
          <a:bodyPr/>
          <a:lstStyle/>
          <a:p>
            <a:r>
              <a:rPr lang="de-DE" dirty="0"/>
              <a:t>Beurteilung des Produkts (Qualität, Größe, Farbe etc.)</a:t>
            </a:r>
          </a:p>
          <a:p>
            <a:r>
              <a:rPr lang="de-DE" dirty="0"/>
              <a:t>Menge der angebotenen Produkte und deren Vergleichbarkeit</a:t>
            </a:r>
          </a:p>
          <a:p>
            <a:r>
              <a:rPr lang="de-DE" dirty="0"/>
              <a:t>Kosten und Abwicklung des Versands</a:t>
            </a:r>
          </a:p>
          <a:p>
            <a:r>
              <a:rPr lang="de-DE" dirty="0"/>
              <a:t>Vertrauen</a:t>
            </a:r>
          </a:p>
        </p:txBody>
      </p:sp>
      <p:sp>
        <p:nvSpPr>
          <p:cNvPr id="2" name="Textplatzhalter 1"/>
          <p:cNvSpPr>
            <a:spLocks noGrp="1"/>
          </p:cNvSpPr>
          <p:nvPr>
            <p:ph type="body" sz="quarter" idx="3"/>
          </p:nvPr>
        </p:nvSpPr>
        <p:spPr bwMode="gray">
          <a:xfrm>
            <a:off x="6303600" y="1512000"/>
            <a:ext cx="5346000" cy="558340"/>
          </a:xfrm>
          <a:solidFill>
            <a:schemeClr val="tx1">
              <a:lumMod val="50000"/>
              <a:lumOff val="50000"/>
            </a:schemeClr>
          </a:solidFill>
        </p:spPr>
        <p:txBody>
          <a:bodyPr/>
          <a:lstStyle/>
          <a:p>
            <a:pPr>
              <a:lnSpc>
                <a:spcPct val="80000"/>
              </a:lnSpc>
              <a:spcAft>
                <a:spcPts val="0"/>
              </a:spcAft>
            </a:pPr>
            <a:r>
              <a:rPr lang="de-DE" dirty="0">
                <a:latin typeface="Bebas Neue" panose="020B0506020202020201" pitchFamily="34" charset="0"/>
              </a:rPr>
              <a:t>Die wichtigsten Herausforderungen </a:t>
            </a:r>
            <a:br>
              <a:rPr lang="de-DE" dirty="0">
                <a:latin typeface="Bebas Neue" panose="020B0506020202020201" pitchFamily="34" charset="0"/>
              </a:rPr>
            </a:br>
            <a:r>
              <a:rPr lang="de-DE" dirty="0">
                <a:latin typeface="Bebas Neue" panose="020B0506020202020201" pitchFamily="34" charset="0"/>
              </a:rPr>
              <a:t>für Onlineshop-Betreiber:</a:t>
            </a:r>
          </a:p>
        </p:txBody>
      </p:sp>
      <p:sp>
        <p:nvSpPr>
          <p:cNvPr id="3" name="Inhaltsplatzhalter 2"/>
          <p:cNvSpPr>
            <a:spLocks noGrp="1"/>
          </p:cNvSpPr>
          <p:nvPr>
            <p:ph sz="quarter" idx="4"/>
          </p:nvPr>
        </p:nvSpPr>
        <p:spPr bwMode="gray">
          <a:xfrm>
            <a:off x="6303600" y="2070340"/>
            <a:ext cx="5346000" cy="3740059"/>
          </a:xfrm>
        </p:spPr>
        <p:txBody>
          <a:bodyPr/>
          <a:lstStyle/>
          <a:p>
            <a:r>
              <a:rPr lang="de-DE" dirty="0"/>
              <a:t>Konkurrenz und Wettbewerb</a:t>
            </a:r>
          </a:p>
          <a:p>
            <a:r>
              <a:rPr lang="de-DE" dirty="0"/>
              <a:t>Kosten des Marketings</a:t>
            </a:r>
          </a:p>
          <a:p>
            <a:r>
              <a:rPr lang="de-DE" dirty="0"/>
              <a:t>Abwicklung der Retouren</a:t>
            </a:r>
          </a:p>
          <a:p>
            <a:r>
              <a:rPr lang="de-DE" dirty="0"/>
              <a:t>Abmahnungen bei fehlendem Zahlungseingang</a:t>
            </a:r>
          </a:p>
          <a:p>
            <a:r>
              <a:rPr lang="de-DE" dirty="0"/>
              <a:t>Innovationsdruck</a:t>
            </a:r>
          </a:p>
          <a:p>
            <a:pPr marL="0" indent="0">
              <a:buNone/>
            </a:pPr>
            <a:endParaRPr lang="de-DE" dirty="0"/>
          </a:p>
        </p:txBody>
      </p:sp>
      <p:pic>
        <p:nvPicPr>
          <p:cNvPr id="1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12190413"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1. GRUNDLAGEN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96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de-DE" dirty="0"/>
              <a:t>ZUSAMMENFASSUNG UND ZUKUNFTSAUSSICHTEN</a:t>
            </a:r>
          </a:p>
        </p:txBody>
      </p:sp>
      <p:sp>
        <p:nvSpPr>
          <p:cNvPr id="12" name="Subtitle"/>
          <p:cNvSpPr>
            <a:spLocks noGrp="1"/>
          </p:cNvSpPr>
          <p:nvPr>
            <p:ph type="body" sz="quarter" idx="13"/>
          </p:nvPr>
        </p:nvSpPr>
        <p:spPr bwMode="gray"/>
        <p:txBody>
          <a:bodyPr/>
          <a:lstStyle/>
          <a:p>
            <a:r>
              <a:rPr lang="de-DE" dirty="0"/>
              <a:t>Stichwörter des E-Business und E-Commerce</a:t>
            </a:r>
          </a:p>
        </p:txBody>
      </p:sp>
      <p:sp>
        <p:nvSpPr>
          <p:cNvPr id="8" name="Text Placeholder 1"/>
          <p:cNvSpPr>
            <a:spLocks noGrp="1"/>
          </p:cNvSpPr>
          <p:nvPr>
            <p:ph type="body" idx="1"/>
          </p:nvPr>
        </p:nvSpPr>
        <p:spPr bwMode="gray">
          <a:xfrm>
            <a:off x="540000" y="1511999"/>
            <a:ext cx="5346000" cy="791814"/>
          </a:xfrm>
          <a:solidFill>
            <a:schemeClr val="accent6">
              <a:lumMod val="75000"/>
            </a:schemeClr>
          </a:solidFill>
        </p:spPr>
        <p:txBody>
          <a:bodyPr/>
          <a:lstStyle/>
          <a:p>
            <a:pPr algn="ctr">
              <a:spcAft>
                <a:spcPts val="0"/>
              </a:spcAft>
            </a:pPr>
            <a:r>
              <a:rPr lang="de-DE" sz="2800" dirty="0">
                <a:latin typeface="Bebas Neue" panose="020B0506020202020201" pitchFamily="34" charset="0"/>
              </a:rPr>
              <a:t>E-Business</a:t>
            </a:r>
          </a:p>
          <a:p>
            <a:pPr algn="ctr">
              <a:spcAft>
                <a:spcPts val="0"/>
              </a:spcAft>
            </a:pPr>
            <a:r>
              <a:rPr lang="de-DE" sz="1600" dirty="0"/>
              <a:t>Alle Aktivitäten elektronischer Geschäftsprozesse</a:t>
            </a:r>
          </a:p>
        </p:txBody>
      </p:sp>
      <p:sp>
        <p:nvSpPr>
          <p:cNvPr id="9" name="Content Placeholder 1"/>
          <p:cNvSpPr>
            <a:spLocks noGrp="1"/>
          </p:cNvSpPr>
          <p:nvPr>
            <p:ph sz="half" idx="2"/>
          </p:nvPr>
        </p:nvSpPr>
        <p:spPr bwMode="gray">
          <a:xfrm>
            <a:off x="539999" y="2303814"/>
            <a:ext cx="5346000" cy="3519136"/>
          </a:xfrm>
        </p:spPr>
        <p:txBody>
          <a:bodyPr/>
          <a:lstStyle/>
          <a:p>
            <a:pPr>
              <a:spcAft>
                <a:spcPts val="300"/>
              </a:spcAft>
            </a:pPr>
            <a:r>
              <a:rPr lang="de-DE" dirty="0"/>
              <a:t>Ist sowohl für ältere als auch für neue Unternehmen von Bedeutung</a:t>
            </a:r>
          </a:p>
          <a:p>
            <a:pPr>
              <a:spcAft>
                <a:spcPts val="300"/>
              </a:spcAft>
            </a:pPr>
            <a:r>
              <a:rPr lang="de-DE" b="1" dirty="0">
                <a:latin typeface="+mj-lt"/>
              </a:rPr>
              <a:t>Wertschöpfungsprozesse: </a:t>
            </a:r>
            <a:r>
              <a:rPr lang="de-DE" dirty="0"/>
              <a:t>Informationssammlung, </a:t>
            </a:r>
            <a:r>
              <a:rPr lang="de-DE" dirty="0" smtClean="0"/>
              <a:t/>
            </a:r>
            <a:br>
              <a:rPr lang="de-DE" dirty="0" smtClean="0"/>
            </a:br>
            <a:r>
              <a:rPr lang="de-DE" dirty="0" smtClean="0"/>
              <a:t>-</a:t>
            </a:r>
            <a:r>
              <a:rPr lang="de-DE" dirty="0"/>
              <a:t>verarbeitung und -übergabe</a:t>
            </a:r>
          </a:p>
          <a:p>
            <a:pPr>
              <a:spcAft>
                <a:spcPts val="300"/>
              </a:spcAft>
            </a:pPr>
            <a:r>
              <a:rPr lang="de-DE" b="1" dirty="0">
                <a:latin typeface="+mj-lt"/>
              </a:rPr>
              <a:t>Schlüsselbereiche:</a:t>
            </a:r>
            <a:r>
              <a:rPr lang="de-DE" b="1" dirty="0"/>
              <a:t> </a:t>
            </a:r>
            <a:r>
              <a:rPr lang="de-DE" dirty="0"/>
              <a:t>E-Information, E-Kommunikation, </a:t>
            </a:r>
            <a:r>
              <a:rPr lang="de-DE" dirty="0" smtClean="0"/>
              <a:t/>
            </a:r>
            <a:br>
              <a:rPr lang="de-DE" dirty="0" smtClean="0"/>
            </a:br>
            <a:r>
              <a:rPr lang="de-DE" dirty="0" smtClean="0"/>
              <a:t>E-Trading</a:t>
            </a:r>
            <a:r>
              <a:rPr lang="de-DE" dirty="0"/>
              <a:t>, E-Entertainment</a:t>
            </a:r>
          </a:p>
          <a:p>
            <a:pPr>
              <a:spcAft>
                <a:spcPts val="300"/>
              </a:spcAft>
            </a:pPr>
            <a:r>
              <a:rPr lang="de-DE" b="1" dirty="0">
                <a:latin typeface="+mj-lt"/>
              </a:rPr>
              <a:t>Schlüsselfunktionen:</a:t>
            </a:r>
            <a:r>
              <a:rPr lang="de-DE" b="1" dirty="0"/>
              <a:t> </a:t>
            </a:r>
            <a:r>
              <a:rPr lang="de-DE" dirty="0"/>
              <a:t>Suche, Evaluation, Transaktion, Problemlösung</a:t>
            </a:r>
          </a:p>
          <a:p>
            <a:pPr>
              <a:spcAft>
                <a:spcPts val="300"/>
              </a:spcAft>
            </a:pPr>
            <a:r>
              <a:rPr lang="de-DE" b="1" dirty="0">
                <a:latin typeface="+mj-lt"/>
              </a:rPr>
              <a:t>Informations- und Kommunikationstechnologien: </a:t>
            </a:r>
            <a:r>
              <a:rPr lang="de-DE" dirty="0"/>
              <a:t>Internet-Technologien (Internet, Intranet, Extranet) </a:t>
            </a:r>
            <a:r>
              <a:rPr lang="de-DE" dirty="0" smtClean="0"/>
              <a:t/>
            </a:r>
            <a:br>
              <a:rPr lang="de-DE" dirty="0" smtClean="0"/>
            </a:br>
            <a:r>
              <a:rPr lang="de-DE" dirty="0" smtClean="0"/>
              <a:t>und </a:t>
            </a:r>
            <a:r>
              <a:rPr lang="de-DE" dirty="0"/>
              <a:t>Mobile Endgeräte (M-Business)</a:t>
            </a:r>
          </a:p>
          <a:p>
            <a:pPr>
              <a:spcAft>
                <a:spcPts val="300"/>
              </a:spcAft>
            </a:pPr>
            <a:r>
              <a:rPr lang="de-DE" b="1" dirty="0">
                <a:latin typeface="+mj-lt"/>
              </a:rPr>
              <a:t>Geschäftsmodelle:</a:t>
            </a:r>
            <a:r>
              <a:rPr lang="de-DE" b="1" dirty="0"/>
              <a:t> </a:t>
            </a:r>
            <a:r>
              <a:rPr lang="de-DE" dirty="0"/>
              <a:t>Content, Commerce, Context, Connection</a:t>
            </a:r>
          </a:p>
        </p:txBody>
      </p:sp>
      <p:sp>
        <p:nvSpPr>
          <p:cNvPr id="10" name="Text Placeholder 2"/>
          <p:cNvSpPr>
            <a:spLocks noGrp="1"/>
          </p:cNvSpPr>
          <p:nvPr>
            <p:ph type="body" sz="quarter" idx="3"/>
          </p:nvPr>
        </p:nvSpPr>
        <p:spPr bwMode="gray">
          <a:xfrm>
            <a:off x="6303600" y="1511999"/>
            <a:ext cx="5346000" cy="791813"/>
          </a:xfrm>
          <a:solidFill>
            <a:schemeClr val="accent6"/>
          </a:solidFill>
        </p:spPr>
        <p:txBody>
          <a:bodyPr/>
          <a:lstStyle/>
          <a:p>
            <a:pPr algn="ctr">
              <a:spcAft>
                <a:spcPts val="0"/>
              </a:spcAft>
            </a:pPr>
            <a:r>
              <a:rPr lang="de-DE" sz="2800" dirty="0">
                <a:latin typeface="Bebas Neue" panose="020B0506020202020201" pitchFamily="34" charset="0"/>
              </a:rPr>
              <a:t>E-Commerce</a:t>
            </a:r>
          </a:p>
          <a:p>
            <a:pPr algn="ctr"/>
            <a:r>
              <a:rPr lang="de-DE" sz="1600" dirty="0"/>
              <a:t>Elektronische Geschäftsprozesse des Kaufs und Verkaufs</a:t>
            </a:r>
          </a:p>
        </p:txBody>
      </p:sp>
      <p:sp>
        <p:nvSpPr>
          <p:cNvPr id="11" name="Content Placeholder 2"/>
          <p:cNvSpPr>
            <a:spLocks noGrp="1"/>
          </p:cNvSpPr>
          <p:nvPr>
            <p:ph sz="quarter" idx="4"/>
          </p:nvPr>
        </p:nvSpPr>
        <p:spPr bwMode="gray">
          <a:xfrm>
            <a:off x="6303075" y="2303813"/>
            <a:ext cx="5346000" cy="3519137"/>
          </a:xfrm>
        </p:spPr>
        <p:txBody>
          <a:bodyPr/>
          <a:lstStyle/>
          <a:p>
            <a:pPr>
              <a:spcAft>
                <a:spcPts val="300"/>
              </a:spcAft>
            </a:pPr>
            <a:r>
              <a:rPr lang="de-DE" dirty="0"/>
              <a:t>Die Unternehmens-Website ist hier nur die Darstellung der Systemintegration</a:t>
            </a:r>
          </a:p>
          <a:p>
            <a:pPr>
              <a:spcAft>
                <a:spcPts val="300"/>
              </a:spcAft>
            </a:pPr>
            <a:r>
              <a:rPr lang="de-DE" b="1" dirty="0">
                <a:latin typeface="+mj-lt"/>
              </a:rPr>
              <a:t>Marketing-Maßnahmen: </a:t>
            </a:r>
            <a:r>
              <a:rPr lang="de-DE" dirty="0"/>
              <a:t>SEM (Search Engine Marketing), SEO (Search Engine Optimization)</a:t>
            </a:r>
          </a:p>
          <a:p>
            <a:pPr>
              <a:spcAft>
                <a:spcPts val="300"/>
              </a:spcAft>
            </a:pPr>
            <a:r>
              <a:rPr lang="de-DE" b="1" dirty="0">
                <a:latin typeface="+mj-lt"/>
              </a:rPr>
              <a:t>E-Commerce Strategie:</a:t>
            </a:r>
          </a:p>
          <a:p>
            <a:pPr>
              <a:spcAft>
                <a:spcPts val="300"/>
              </a:spcAft>
            </a:pPr>
            <a:endParaRPr lang="de-DE" dirty="0"/>
          </a:p>
          <a:p>
            <a:pPr>
              <a:spcAft>
                <a:spcPts val="300"/>
              </a:spcAft>
            </a:pPr>
            <a:endParaRPr lang="de-DE" dirty="0"/>
          </a:p>
          <a:p>
            <a:pPr>
              <a:spcAft>
                <a:spcPts val="300"/>
              </a:spcAft>
            </a:pPr>
            <a:r>
              <a:rPr lang="de-DE" b="1" dirty="0">
                <a:latin typeface="+mj-lt"/>
              </a:rPr>
              <a:t>Navigator:</a:t>
            </a:r>
            <a:r>
              <a:rPr lang="de-DE" b="1" dirty="0"/>
              <a:t> </a:t>
            </a:r>
            <a:r>
              <a:rPr lang="de-DE" dirty="0"/>
              <a:t>Positionierung, Wertschöpfung, </a:t>
            </a:r>
            <a:r>
              <a:rPr lang="de-DE" dirty="0" smtClean="0"/>
              <a:t/>
            </a:r>
            <a:br>
              <a:rPr lang="de-DE" dirty="0" smtClean="0"/>
            </a:br>
            <a:r>
              <a:rPr lang="de-DE" dirty="0" smtClean="0"/>
              <a:t>Best </a:t>
            </a:r>
            <a:r>
              <a:rPr lang="de-DE" dirty="0"/>
              <a:t>Practices, Veränderung</a:t>
            </a:r>
          </a:p>
          <a:p>
            <a:pPr>
              <a:spcAft>
                <a:spcPts val="300"/>
              </a:spcAft>
            </a:pPr>
            <a:r>
              <a:rPr lang="de-DE" b="1" dirty="0">
                <a:latin typeface="+mj-lt"/>
              </a:rPr>
              <a:t>Methoden:</a:t>
            </a:r>
            <a:r>
              <a:rPr lang="de-DE" b="1" dirty="0"/>
              <a:t> </a:t>
            </a:r>
            <a:r>
              <a:rPr lang="de-DE" dirty="0"/>
              <a:t>ERP (Enterprise-Resource-Plannung), CRM (Customer-Relationship-Managament), PIM (Product-Information-Management)</a:t>
            </a:r>
          </a:p>
        </p:txBody>
      </p:sp>
      <p:grpSp>
        <p:nvGrpSpPr>
          <p:cNvPr id="2" name="Gruppieren 1"/>
          <p:cNvGrpSpPr/>
          <p:nvPr/>
        </p:nvGrpSpPr>
        <p:grpSpPr bwMode="gray">
          <a:xfrm>
            <a:off x="6303600" y="3827165"/>
            <a:ext cx="5346001" cy="349632"/>
            <a:chOff x="6303600" y="3760482"/>
            <a:chExt cx="5346001" cy="473085"/>
          </a:xfrm>
        </p:grpSpPr>
        <p:sp>
          <p:nvSpPr>
            <p:cNvPr id="13" name="Pfeil nach rechts 12"/>
            <p:cNvSpPr/>
            <p:nvPr/>
          </p:nvSpPr>
          <p:spPr bwMode="gray">
            <a:xfrm>
              <a:off x="6303600" y="3760482"/>
              <a:ext cx="701357" cy="4730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Traffic</a:t>
              </a:r>
            </a:p>
          </p:txBody>
        </p:sp>
        <p:sp>
          <p:nvSpPr>
            <p:cNvPr id="14" name="Rechteck 13"/>
            <p:cNvSpPr/>
            <p:nvPr/>
          </p:nvSpPr>
          <p:spPr bwMode="gray">
            <a:xfrm>
              <a:off x="7111093" y="3842605"/>
              <a:ext cx="751114"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Besucher</a:t>
              </a:r>
            </a:p>
          </p:txBody>
        </p:sp>
        <p:sp>
          <p:nvSpPr>
            <p:cNvPr id="15" name="Rechteck 14"/>
            <p:cNvSpPr/>
            <p:nvPr/>
          </p:nvSpPr>
          <p:spPr bwMode="gray">
            <a:xfrm>
              <a:off x="8142489" y="3859810"/>
              <a:ext cx="898902" cy="2723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Konversion</a:t>
              </a:r>
            </a:p>
          </p:txBody>
        </p:sp>
        <p:sp>
          <p:nvSpPr>
            <p:cNvPr id="16" name="Rechteck 15"/>
            <p:cNvSpPr/>
            <p:nvPr/>
          </p:nvSpPr>
          <p:spPr bwMode="gray">
            <a:xfrm>
              <a:off x="9270438" y="3842605"/>
              <a:ext cx="951248"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Bestellungen</a:t>
              </a:r>
            </a:p>
          </p:txBody>
        </p:sp>
        <p:sp>
          <p:nvSpPr>
            <p:cNvPr id="17" name="Rechteck 16"/>
            <p:cNvSpPr/>
            <p:nvPr/>
          </p:nvSpPr>
          <p:spPr bwMode="gray">
            <a:xfrm>
              <a:off x="11031739" y="3842605"/>
              <a:ext cx="617862"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Umsatz</a:t>
              </a:r>
            </a:p>
          </p:txBody>
        </p:sp>
        <p:sp>
          <p:nvSpPr>
            <p:cNvPr id="18" name="Textfeld 17"/>
            <p:cNvSpPr txBox="1"/>
            <p:nvPr/>
          </p:nvSpPr>
          <p:spPr bwMode="gray">
            <a:xfrm>
              <a:off x="7862207" y="3855144"/>
              <a:ext cx="229047" cy="374806"/>
            </a:xfrm>
            <a:prstGeom prst="rect">
              <a:avLst/>
            </a:prstGeom>
            <a:noFill/>
          </p:spPr>
          <p:txBody>
            <a:bodyPr wrap="square" rtlCol="0" anchor="ctr">
              <a:spAutoFit/>
            </a:bodyPr>
            <a:lstStyle/>
            <a:p>
              <a:pPr algn="ctr"/>
              <a:r>
                <a:rPr lang="de-DE" sz="1200" dirty="0"/>
                <a:t>X</a:t>
              </a:r>
            </a:p>
          </p:txBody>
        </p:sp>
        <p:sp>
          <p:nvSpPr>
            <p:cNvPr id="19" name="Textfeld 18"/>
            <p:cNvSpPr txBox="1"/>
            <p:nvPr/>
          </p:nvSpPr>
          <p:spPr bwMode="gray">
            <a:xfrm>
              <a:off x="9041391" y="3809621"/>
              <a:ext cx="229047" cy="374806"/>
            </a:xfrm>
            <a:prstGeom prst="rect">
              <a:avLst/>
            </a:prstGeom>
            <a:noFill/>
          </p:spPr>
          <p:txBody>
            <a:bodyPr wrap="square" rtlCol="0" anchor="ctr">
              <a:spAutoFit/>
            </a:bodyPr>
            <a:lstStyle/>
            <a:p>
              <a:pPr algn="ctr"/>
              <a:r>
                <a:rPr lang="de-DE" sz="1200" dirty="0"/>
                <a:t>=</a:t>
              </a:r>
            </a:p>
          </p:txBody>
        </p:sp>
        <p:sp>
          <p:nvSpPr>
            <p:cNvPr id="20" name="Pfeil nach rechts 19"/>
            <p:cNvSpPr/>
            <p:nvPr/>
          </p:nvSpPr>
          <p:spPr bwMode="gray">
            <a:xfrm>
              <a:off x="10295166" y="3760482"/>
              <a:ext cx="701357" cy="4730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Traffic</a:t>
              </a:r>
            </a:p>
          </p:txBody>
        </p:sp>
      </p:grpSp>
    </p:spTree>
    <p:extLst>
      <p:ext uri="{BB962C8B-B14F-4D97-AF65-F5344CB8AC3E}">
        <p14:creationId xmlns:p14="http://schemas.microsoft.com/office/powerpoint/2010/main" val="13389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de-DE" dirty="0"/>
              <a:t>ZUSAMMENFASSUNG UND ZUKUNFTSAUSSICHTEN</a:t>
            </a:r>
          </a:p>
        </p:txBody>
      </p:sp>
      <p:sp>
        <p:nvSpPr>
          <p:cNvPr id="8" name="Subtitle"/>
          <p:cNvSpPr>
            <a:spLocks noGrp="1"/>
          </p:cNvSpPr>
          <p:nvPr>
            <p:ph type="body" sz="quarter" idx="13"/>
          </p:nvPr>
        </p:nvSpPr>
        <p:spPr bwMode="gray">
          <a:xfrm>
            <a:off x="540000" y="972000"/>
            <a:ext cx="11109600" cy="540000"/>
          </a:xfrm>
        </p:spPr>
        <p:txBody>
          <a:bodyPr/>
          <a:lstStyle/>
          <a:p>
            <a:r>
              <a:rPr lang="de-DE" dirty="0"/>
              <a:t>Aktuelle Trends</a:t>
            </a:r>
          </a:p>
        </p:txBody>
      </p:sp>
      <p:sp>
        <p:nvSpPr>
          <p:cNvPr id="7" name="Content"/>
          <p:cNvSpPr>
            <a:spLocks noGrp="1"/>
          </p:cNvSpPr>
          <p:nvPr>
            <p:ph sz="half" idx="1"/>
          </p:nvPr>
        </p:nvSpPr>
        <p:spPr bwMode="gray">
          <a:xfrm>
            <a:off x="540000" y="1512000"/>
            <a:ext cx="11096625" cy="4284811"/>
          </a:xfrm>
        </p:spPr>
        <p:txBody>
          <a:bodyPr/>
          <a:lstStyle/>
          <a:p>
            <a:pPr marL="0" indent="0" algn="ctr">
              <a:buNone/>
            </a:pPr>
            <a:endParaRPr lang="de-DE" sz="4000" dirty="0">
              <a:latin typeface="Bebas Neue" panose="020B0506020202020201" pitchFamily="34" charset="0"/>
            </a:endParaRPr>
          </a:p>
          <a:p>
            <a:pPr marL="0" indent="0" algn="ctr">
              <a:buNone/>
            </a:pPr>
            <a:r>
              <a:rPr lang="de-DE" sz="4000" dirty="0">
                <a:latin typeface="Bebas Neue" panose="020B0506020202020201" pitchFamily="34" charset="0"/>
              </a:rPr>
              <a:t>„Das Haltbarkeitsdatum von Daten war </a:t>
            </a:r>
            <a:br>
              <a:rPr lang="de-DE" sz="4000" dirty="0">
                <a:latin typeface="Bebas Neue" panose="020B0506020202020201" pitchFamily="34" charset="0"/>
              </a:rPr>
            </a:br>
            <a:r>
              <a:rPr lang="de-DE" sz="4000" dirty="0">
                <a:latin typeface="Bebas Neue" panose="020B0506020202020201" pitchFamily="34" charset="0"/>
              </a:rPr>
              <a:t>noch nie so kurz wie heute“</a:t>
            </a:r>
          </a:p>
          <a:p>
            <a:pPr marL="0" indent="0" algn="ctr">
              <a:buNone/>
            </a:pPr>
            <a:r>
              <a:rPr lang="de-DE" sz="1800" dirty="0"/>
              <a:t>Axel Schäfer, Head of Strategic Marketing EMEA bei Adobe Systems</a:t>
            </a:r>
          </a:p>
          <a:p>
            <a:endParaRPr lang="de-DE" dirty="0"/>
          </a:p>
          <a:p>
            <a:pPr marL="0" indent="0" algn="ctr">
              <a:buNone/>
            </a:pPr>
            <a:r>
              <a:rPr lang="de-DE" sz="2400" dirty="0"/>
              <a:t>Die Sammlung von Kundendaten war noch nie so wichtig wie heute. Nur wer seinen Kunden kennt, kann diesen auch entsprechend mit Angeboten ansprechen. Der Erfolg hierbei hängt nicht zuletzt vom Timing ab. Es sollte stets so schnell wie möglich agiert werden, um das Interesse des Kunden nicht zu verlieren.</a:t>
            </a:r>
          </a:p>
          <a:p>
            <a:endParaRPr lang="de-DE" dirty="0"/>
          </a:p>
          <a:p>
            <a:endParaRPr lang="de-DE" dirty="0"/>
          </a:p>
        </p:txBody>
      </p:sp>
    </p:spTree>
    <p:extLst>
      <p:ext uri="{BB962C8B-B14F-4D97-AF65-F5344CB8AC3E}">
        <p14:creationId xmlns:p14="http://schemas.microsoft.com/office/powerpoint/2010/main" val="388008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de-DE" dirty="0">
                <a:solidFill>
                  <a:schemeClr val="bg1"/>
                </a:solidFill>
              </a:rPr>
              <a:t>ZUSAMMENFASSUNG UND ZUKUNFTSAUSSICHTEN</a:t>
            </a:r>
          </a:p>
        </p:txBody>
      </p:sp>
      <p:sp>
        <p:nvSpPr>
          <p:cNvPr id="8" name="Subtitle"/>
          <p:cNvSpPr>
            <a:spLocks noGrp="1"/>
          </p:cNvSpPr>
          <p:nvPr>
            <p:ph type="body" sz="quarter" idx="13"/>
          </p:nvPr>
        </p:nvSpPr>
        <p:spPr bwMode="gray">
          <a:xfrm>
            <a:off x="540000" y="972000"/>
            <a:ext cx="11109600" cy="540000"/>
          </a:xfrm>
        </p:spPr>
        <p:txBody>
          <a:bodyPr/>
          <a:lstStyle/>
          <a:p>
            <a:r>
              <a:rPr lang="de-DE" dirty="0"/>
              <a:t>Aktuelle Trends</a:t>
            </a:r>
          </a:p>
        </p:txBody>
      </p:sp>
      <p:sp>
        <p:nvSpPr>
          <p:cNvPr id="7" name="Content"/>
          <p:cNvSpPr>
            <a:spLocks noGrp="1"/>
          </p:cNvSpPr>
          <p:nvPr>
            <p:ph sz="half" idx="1"/>
          </p:nvPr>
        </p:nvSpPr>
        <p:spPr bwMode="gray">
          <a:xfrm>
            <a:off x="539999" y="1512000"/>
            <a:ext cx="11109076" cy="4284811"/>
          </a:xfrm>
        </p:spPr>
        <p:txBody>
          <a:bodyPr/>
          <a:lstStyle/>
          <a:p>
            <a:pPr marL="0" indent="0" algn="ctr">
              <a:buNone/>
            </a:pPr>
            <a:endParaRPr lang="de-DE" sz="4000" dirty="0">
              <a:solidFill>
                <a:schemeClr val="bg1"/>
              </a:solidFill>
              <a:latin typeface="Bebas Neue" panose="020B0506020202020201" pitchFamily="34" charset="0"/>
            </a:endParaRPr>
          </a:p>
          <a:p>
            <a:pPr marL="0" indent="0" algn="ctr">
              <a:buNone/>
            </a:pPr>
            <a:r>
              <a:rPr lang="de-DE" sz="4000" dirty="0">
                <a:solidFill>
                  <a:schemeClr val="bg1"/>
                </a:solidFill>
                <a:latin typeface="Bebas Neue" panose="020B0506020202020201" pitchFamily="34" charset="0"/>
              </a:rPr>
              <a:t>„Ein wichtiger digitaler Trend im eCommerce wird die Verknüpfung von Kreation und Innovation sein“</a:t>
            </a:r>
          </a:p>
          <a:p>
            <a:pPr marL="0" indent="0" algn="ctr">
              <a:buNone/>
            </a:pPr>
            <a:r>
              <a:rPr lang="de-DE" sz="1800" dirty="0">
                <a:solidFill>
                  <a:schemeClr val="bg1"/>
                </a:solidFill>
              </a:rPr>
              <a:t>Preethi Mariappan, Razorfish</a:t>
            </a:r>
          </a:p>
          <a:p>
            <a:pPr marL="0" indent="0">
              <a:buNone/>
            </a:pPr>
            <a:endParaRPr lang="de-DE" dirty="0">
              <a:solidFill>
                <a:schemeClr val="bg1"/>
              </a:solidFill>
            </a:endParaRPr>
          </a:p>
          <a:p>
            <a:pPr marL="0" indent="0">
              <a:buNone/>
            </a:pPr>
            <a:r>
              <a:rPr lang="de-DE" sz="2400" dirty="0">
                <a:solidFill>
                  <a:schemeClr val="bg1"/>
                </a:solidFill>
              </a:rPr>
              <a:t>Kreativität in Verbindung mit digitaler Innovation. Ein Beispiel hierfür ist die Option des virtuellen Anprobierens von Brillen bei Ray-Ban.</a:t>
            </a:r>
          </a:p>
          <a:p>
            <a:pPr marL="0" indent="0">
              <a:buNone/>
            </a:pPr>
            <a:endParaRPr lang="de-DE" dirty="0">
              <a:solidFill>
                <a:schemeClr val="bg1"/>
              </a:solidFill>
            </a:endParaRPr>
          </a:p>
          <a:p>
            <a:endParaRPr lang="de-DE" dirty="0">
              <a:solidFill>
                <a:schemeClr val="bg1"/>
              </a:solidFill>
            </a:endParaRPr>
          </a:p>
        </p:txBody>
      </p:sp>
    </p:spTree>
    <p:extLst>
      <p:ext uri="{BB962C8B-B14F-4D97-AF65-F5344CB8AC3E}">
        <p14:creationId xmlns:p14="http://schemas.microsoft.com/office/powerpoint/2010/main" val="92254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de-DE" dirty="0"/>
              <a:t>ZUSAMMENFASSUNG UND ZUKUNFTSAUSSICHTEN</a:t>
            </a:r>
          </a:p>
        </p:txBody>
      </p:sp>
      <p:sp>
        <p:nvSpPr>
          <p:cNvPr id="8" name="Subtitle"/>
          <p:cNvSpPr>
            <a:spLocks noGrp="1"/>
          </p:cNvSpPr>
          <p:nvPr>
            <p:ph type="body" sz="quarter" idx="13"/>
          </p:nvPr>
        </p:nvSpPr>
        <p:spPr bwMode="gray">
          <a:xfrm>
            <a:off x="540000" y="972000"/>
            <a:ext cx="11109600" cy="540000"/>
          </a:xfrm>
        </p:spPr>
        <p:txBody>
          <a:bodyPr/>
          <a:lstStyle/>
          <a:p>
            <a:r>
              <a:rPr lang="de-DE" dirty="0"/>
              <a:t>Aktuelle Trends</a:t>
            </a:r>
          </a:p>
        </p:txBody>
      </p:sp>
      <p:sp>
        <p:nvSpPr>
          <p:cNvPr id="7" name="Content"/>
          <p:cNvSpPr>
            <a:spLocks noGrp="1"/>
          </p:cNvSpPr>
          <p:nvPr>
            <p:ph sz="half" idx="1"/>
          </p:nvPr>
        </p:nvSpPr>
        <p:spPr bwMode="gray">
          <a:xfrm>
            <a:off x="539999" y="1512000"/>
            <a:ext cx="11109075" cy="4284811"/>
          </a:xfrm>
        </p:spPr>
        <p:txBody>
          <a:bodyPr/>
          <a:lstStyle/>
          <a:p>
            <a:pPr marL="0" indent="0" algn="ctr">
              <a:buNone/>
            </a:pPr>
            <a:endParaRPr lang="de-DE" sz="4000" dirty="0">
              <a:latin typeface="Bebas Neue" panose="020B0506020202020201" pitchFamily="34" charset="0"/>
            </a:endParaRPr>
          </a:p>
          <a:p>
            <a:pPr marL="0" indent="0" algn="ctr">
              <a:buNone/>
            </a:pPr>
            <a:r>
              <a:rPr lang="de-DE" sz="4000" dirty="0">
                <a:latin typeface="Bebas Neue" panose="020B0506020202020201" pitchFamily="34" charset="0"/>
              </a:rPr>
              <a:t>„Das Thema </a:t>
            </a:r>
            <a:r>
              <a:rPr lang="de-DE" sz="4000" noProof="1">
                <a:latin typeface="Bebas Neue" panose="020B0506020202020201" pitchFamily="34" charset="0"/>
              </a:rPr>
              <a:t>Conversion</a:t>
            </a:r>
            <a:r>
              <a:rPr lang="de-DE" sz="4000" dirty="0">
                <a:latin typeface="Bebas Neue" panose="020B0506020202020201" pitchFamily="34" charset="0"/>
              </a:rPr>
              <a:t> </a:t>
            </a:r>
            <a:r>
              <a:rPr lang="de-DE" sz="4000" noProof="1">
                <a:latin typeface="Bebas Neue" panose="020B0506020202020201" pitchFamily="34" charset="0"/>
              </a:rPr>
              <a:t>Optimization</a:t>
            </a:r>
            <a:r>
              <a:rPr lang="de-DE" sz="4000" dirty="0">
                <a:latin typeface="Bebas Neue" panose="020B0506020202020201" pitchFamily="34" charset="0"/>
              </a:rPr>
              <a:t> hat sich in den vergangenen Jahren endgültig durchgesetzt “</a:t>
            </a:r>
          </a:p>
          <a:p>
            <a:pPr marL="0" indent="0" algn="ctr">
              <a:buNone/>
            </a:pPr>
            <a:r>
              <a:rPr lang="de-DE" sz="1800" dirty="0"/>
              <a:t>Marcus Tandler, Geschäftsführer von OnPage.org</a:t>
            </a:r>
            <a:endParaRPr lang="de-DE" dirty="0"/>
          </a:p>
          <a:p>
            <a:pPr marL="0" indent="0" algn="ctr">
              <a:buNone/>
            </a:pPr>
            <a:endParaRPr lang="de-DE" sz="2400" dirty="0"/>
          </a:p>
          <a:p>
            <a:pPr marL="0" indent="0" algn="ctr">
              <a:buNone/>
            </a:pPr>
            <a:r>
              <a:rPr lang="de-DE" sz="2400" dirty="0"/>
              <a:t>Die Optimierung der vollständigen User Experience durch personalisierte Angebote und individuelle Ansprache auf passenden Kanälen wird anvisiert.</a:t>
            </a:r>
          </a:p>
        </p:txBody>
      </p:sp>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1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de-DE" dirty="0"/>
              <a:t>ZUSAMMENFASSUNG UND ZUKUNFTSAUSSICHTEN</a:t>
            </a:r>
          </a:p>
        </p:txBody>
      </p:sp>
      <p:sp>
        <p:nvSpPr>
          <p:cNvPr id="8" name="Subtitle"/>
          <p:cNvSpPr>
            <a:spLocks noGrp="1"/>
          </p:cNvSpPr>
          <p:nvPr>
            <p:ph type="body" sz="quarter" idx="13"/>
          </p:nvPr>
        </p:nvSpPr>
        <p:spPr bwMode="gray">
          <a:xfrm>
            <a:off x="540000" y="972000"/>
            <a:ext cx="11109600" cy="540000"/>
          </a:xfrm>
        </p:spPr>
        <p:txBody>
          <a:bodyPr/>
          <a:lstStyle/>
          <a:p>
            <a:r>
              <a:rPr lang="de-DE" dirty="0"/>
              <a:t>Aktuelle Trends</a:t>
            </a:r>
          </a:p>
        </p:txBody>
      </p:sp>
      <p:sp>
        <p:nvSpPr>
          <p:cNvPr id="7" name="Content"/>
          <p:cNvSpPr>
            <a:spLocks noGrp="1"/>
          </p:cNvSpPr>
          <p:nvPr>
            <p:ph sz="half" idx="1"/>
          </p:nvPr>
        </p:nvSpPr>
        <p:spPr bwMode="gray">
          <a:xfrm>
            <a:off x="540001" y="1512000"/>
            <a:ext cx="11109074" cy="4284811"/>
          </a:xfrm>
        </p:spPr>
        <p:txBody>
          <a:bodyPr/>
          <a:lstStyle/>
          <a:p>
            <a:pPr marL="0" indent="0" algn="ctr">
              <a:buNone/>
            </a:pPr>
            <a:endParaRPr lang="de-DE" sz="3200" i="1" dirty="0"/>
          </a:p>
          <a:p>
            <a:pPr marL="0" indent="0" algn="ctr">
              <a:buNone/>
            </a:pPr>
            <a:r>
              <a:rPr lang="de-DE" sz="4000" dirty="0">
                <a:latin typeface="Bebas Neue" panose="020B0506020202020201" pitchFamily="34" charset="0"/>
              </a:rPr>
              <a:t>„Die Loyalität gegenüber Händlern und </a:t>
            </a:r>
            <a:br>
              <a:rPr lang="de-DE" sz="4000" dirty="0">
                <a:latin typeface="Bebas Neue" panose="020B0506020202020201" pitchFamily="34" charset="0"/>
              </a:rPr>
            </a:br>
            <a:r>
              <a:rPr lang="de-DE" sz="4000" dirty="0">
                <a:latin typeface="Bebas Neue" panose="020B0506020202020201" pitchFamily="34" charset="0"/>
              </a:rPr>
              <a:t>Plattformen nimmt massiv ab“</a:t>
            </a:r>
          </a:p>
          <a:p>
            <a:pPr marL="0" indent="0" algn="ctr">
              <a:buNone/>
            </a:pPr>
            <a:r>
              <a:rPr lang="de-DE" sz="1800" dirty="0"/>
              <a:t>Dr. Stephan Zoll, Deutschland-Chef von eBay</a:t>
            </a:r>
          </a:p>
          <a:p>
            <a:endParaRPr lang="de-DE" dirty="0"/>
          </a:p>
          <a:p>
            <a:pPr marL="0" indent="0">
              <a:buNone/>
            </a:pPr>
            <a:r>
              <a:rPr lang="de-DE" sz="2400" dirty="0"/>
              <a:t>Der Grund hierfür ist die schiere Vielfalt an Angeboten. Bei Amazon beispielsweise besteht die Möglichkeit des direkten Vergleichs vieler ähnlicher Produkte. Ausgewählt wird dann nach Preisen oder Kundenrezensionen und weniger nach Händlern.</a:t>
            </a:r>
          </a:p>
          <a:p>
            <a:endParaRPr lang="de-DE" dirty="0"/>
          </a:p>
          <a:p>
            <a:endParaRPr lang="de-DE" dirty="0"/>
          </a:p>
        </p:txBody>
      </p:sp>
    </p:spTree>
    <p:extLst>
      <p:ext uri="{BB962C8B-B14F-4D97-AF65-F5344CB8AC3E}">
        <p14:creationId xmlns:p14="http://schemas.microsoft.com/office/powerpoint/2010/main" val="317944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325"/>
          <a:stretch/>
        </p:blipFill>
        <p:spPr bwMode="gray">
          <a:xfrm>
            <a:off x="0" y="0"/>
            <a:ext cx="12190413"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Umsetzung und Checklisten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grpSp>
        <p:nvGrpSpPr>
          <p:cNvPr id="12" name="Gruppieren 11"/>
          <p:cNvGrpSpPr/>
          <p:nvPr/>
        </p:nvGrpSpPr>
        <p:grpSpPr bwMode="gray">
          <a:xfrm>
            <a:off x="0" y="1520626"/>
            <a:ext cx="12190413" cy="846272"/>
            <a:chOff x="0" y="4545912"/>
            <a:chExt cx="12190413" cy="2718573"/>
          </a:xfrm>
          <a:solidFill>
            <a:schemeClr val="tx2"/>
          </a:solidFill>
        </p:grpSpPr>
        <p:sp>
          <p:nvSpPr>
            <p:cNvPr id="13" name="Rectangle 20"/>
            <p:cNvSpPr>
              <a:spLocks noChangeArrowheads="1"/>
            </p:cNvSpPr>
            <p:nvPr/>
          </p:nvSpPr>
          <p:spPr bwMode="gray">
            <a:xfrm>
              <a:off x="0" y="4545912"/>
              <a:ext cx="12190413" cy="2274509"/>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800" dirty="0">
                  <a:solidFill>
                    <a:srgbClr val="FFFFFF"/>
                  </a:solidFill>
                  <a:latin typeface="Bebas Neue" panose="020B0506020202020201" pitchFamily="34" charset="0"/>
                </a:rPr>
                <a:t>Basisfragen und strategische Überlegungen:</a:t>
              </a:r>
            </a:p>
          </p:txBody>
        </p:sp>
        <p:sp>
          <p:nvSpPr>
            <p:cNvPr id="14" name="Gleichschenkliges Dreieck 13"/>
            <p:cNvSpPr/>
            <p:nvPr/>
          </p:nvSpPr>
          <p:spPr bwMode="gray">
            <a:xfrm rot="10800000">
              <a:off x="1325471" y="6756977"/>
              <a:ext cx="651247" cy="507508"/>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
        <p:nvSpPr>
          <p:cNvPr id="15" name="Textfeld 14"/>
          <p:cNvSpPr txBox="1"/>
          <p:nvPr/>
        </p:nvSpPr>
        <p:spPr bwMode="gray">
          <a:xfrm>
            <a:off x="555471" y="2482021"/>
            <a:ext cx="2078867" cy="954105"/>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Bedeutung hat </a:t>
            </a:r>
            <a:r>
              <a:rPr lang="de-DE" sz="1400" dirty="0" smtClean="0">
                <a:solidFill>
                  <a:schemeClr val="bg1"/>
                </a:solidFill>
              </a:rPr>
              <a:t/>
            </a:r>
            <a:br>
              <a:rPr lang="de-DE" sz="1400" dirty="0" smtClean="0">
                <a:solidFill>
                  <a:schemeClr val="bg1"/>
                </a:solidFill>
              </a:rPr>
            </a:br>
            <a:r>
              <a:rPr lang="de-DE" sz="1400" dirty="0" smtClean="0">
                <a:solidFill>
                  <a:schemeClr val="bg1"/>
                </a:solidFill>
              </a:rPr>
              <a:t>E-Commerce </a:t>
            </a:r>
            <a:r>
              <a:rPr lang="de-DE" sz="1400" dirty="0">
                <a:solidFill>
                  <a:schemeClr val="bg1"/>
                </a:solidFill>
              </a:rPr>
              <a:t>für die Absätze Ihres Unternehmen?</a:t>
            </a:r>
          </a:p>
        </p:txBody>
      </p:sp>
      <p:sp>
        <p:nvSpPr>
          <p:cNvPr id="17" name="Textfeld 16"/>
          <p:cNvSpPr txBox="1"/>
          <p:nvPr/>
        </p:nvSpPr>
        <p:spPr bwMode="gray">
          <a:xfrm>
            <a:off x="2797071" y="2482020"/>
            <a:ext cx="2078866" cy="954107"/>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Prozesse des Unternehmens sind involviert?</a:t>
            </a:r>
          </a:p>
        </p:txBody>
      </p:sp>
      <p:sp>
        <p:nvSpPr>
          <p:cNvPr id="18" name="Textfeld 17"/>
          <p:cNvSpPr txBox="1"/>
          <p:nvPr/>
        </p:nvSpPr>
        <p:spPr bwMode="gray">
          <a:xfrm>
            <a:off x="5030845" y="2482021"/>
            <a:ext cx="2079117" cy="954106"/>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Wird zum ersten Mal </a:t>
            </a:r>
            <a:r>
              <a:rPr lang="de-DE" sz="1400" dirty="0" smtClean="0">
                <a:solidFill>
                  <a:schemeClr val="bg1"/>
                </a:solidFill>
              </a:rPr>
              <a:t/>
            </a:r>
            <a:br>
              <a:rPr lang="de-DE" sz="1400" dirty="0" smtClean="0">
                <a:solidFill>
                  <a:schemeClr val="bg1"/>
                </a:solidFill>
              </a:rPr>
            </a:br>
            <a:r>
              <a:rPr lang="de-DE" sz="1400" dirty="0" smtClean="0">
                <a:solidFill>
                  <a:schemeClr val="bg1"/>
                </a:solidFill>
              </a:rPr>
              <a:t>ein </a:t>
            </a:r>
            <a:r>
              <a:rPr lang="de-DE" sz="1400" dirty="0">
                <a:solidFill>
                  <a:schemeClr val="bg1"/>
                </a:solidFill>
              </a:rPr>
              <a:t>E-Commerce-Projekt geplant?</a:t>
            </a:r>
          </a:p>
        </p:txBody>
      </p:sp>
      <p:sp>
        <p:nvSpPr>
          <p:cNvPr id="19" name="Textfeld 18"/>
          <p:cNvSpPr txBox="1"/>
          <p:nvPr/>
        </p:nvSpPr>
        <p:spPr bwMode="gray">
          <a:xfrm>
            <a:off x="7291341" y="2482019"/>
            <a:ext cx="2079365" cy="954107"/>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Produkte oder Dienstleistungen werden bereitgestellt?</a:t>
            </a:r>
          </a:p>
        </p:txBody>
      </p:sp>
      <p:sp>
        <p:nvSpPr>
          <p:cNvPr id="20" name="Textfeld 19"/>
          <p:cNvSpPr txBox="1"/>
          <p:nvPr/>
        </p:nvSpPr>
        <p:spPr bwMode="gray">
          <a:xfrm>
            <a:off x="9551837" y="2482022"/>
            <a:ext cx="2078866" cy="954104"/>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Preisstrategie soll verfolgt werden?</a:t>
            </a:r>
          </a:p>
        </p:txBody>
      </p:sp>
      <p:grpSp>
        <p:nvGrpSpPr>
          <p:cNvPr id="2" name="Gruppieren 1"/>
          <p:cNvGrpSpPr/>
          <p:nvPr/>
        </p:nvGrpSpPr>
        <p:grpSpPr bwMode="gray">
          <a:xfrm>
            <a:off x="9551837" y="3567953"/>
            <a:ext cx="2079117" cy="686115"/>
            <a:chOff x="555471" y="3567953"/>
            <a:chExt cx="2079117" cy="686115"/>
          </a:xfrm>
        </p:grpSpPr>
        <p:sp>
          <p:nvSpPr>
            <p:cNvPr id="16" name="Rechteck 1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7" name="Rechteck 2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8" name="Rechteck 2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61" name="Gruppieren 60"/>
          <p:cNvGrpSpPr/>
          <p:nvPr/>
        </p:nvGrpSpPr>
        <p:grpSpPr bwMode="gray">
          <a:xfrm>
            <a:off x="2797071" y="3567953"/>
            <a:ext cx="2079117" cy="686115"/>
            <a:chOff x="555471" y="3567953"/>
            <a:chExt cx="2079117" cy="686115"/>
          </a:xfrm>
        </p:grpSpPr>
        <p:sp>
          <p:nvSpPr>
            <p:cNvPr id="62" name="Rechteck 61"/>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3" name="Rechteck 62"/>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4" name="Rechteck 63"/>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65" name="Gruppieren 64"/>
          <p:cNvGrpSpPr/>
          <p:nvPr/>
        </p:nvGrpSpPr>
        <p:grpSpPr bwMode="gray">
          <a:xfrm>
            <a:off x="5030845" y="3567953"/>
            <a:ext cx="2079117" cy="686115"/>
            <a:chOff x="555471" y="3567953"/>
            <a:chExt cx="2079117" cy="686115"/>
          </a:xfrm>
        </p:grpSpPr>
        <p:sp>
          <p:nvSpPr>
            <p:cNvPr id="66" name="Rechteck 6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7" name="Rechteck 6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8" name="Rechteck 6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69" name="Gruppieren 68"/>
          <p:cNvGrpSpPr/>
          <p:nvPr/>
        </p:nvGrpSpPr>
        <p:grpSpPr bwMode="gray">
          <a:xfrm>
            <a:off x="7291589" y="3567953"/>
            <a:ext cx="2079117" cy="686115"/>
            <a:chOff x="555471" y="3567953"/>
            <a:chExt cx="2079117" cy="686115"/>
          </a:xfrm>
        </p:grpSpPr>
        <p:sp>
          <p:nvSpPr>
            <p:cNvPr id="70" name="Rechteck 69"/>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1" name="Rechteck 70"/>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2" name="Rechteck 71"/>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73" name="Gruppieren 72"/>
          <p:cNvGrpSpPr/>
          <p:nvPr/>
        </p:nvGrpSpPr>
        <p:grpSpPr bwMode="gray">
          <a:xfrm>
            <a:off x="556925" y="3567953"/>
            <a:ext cx="2079117" cy="686115"/>
            <a:chOff x="555471" y="3567953"/>
            <a:chExt cx="2079117" cy="686115"/>
          </a:xfrm>
        </p:grpSpPr>
        <p:sp>
          <p:nvSpPr>
            <p:cNvPr id="74" name="Rechteck 73"/>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5" name="Rechteck 74"/>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6" name="Rechteck 75"/>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sp>
        <p:nvSpPr>
          <p:cNvPr id="77" name="Textfeld 76"/>
          <p:cNvSpPr txBox="1"/>
          <p:nvPr/>
        </p:nvSpPr>
        <p:spPr bwMode="gray">
          <a:xfrm>
            <a:off x="566964" y="4406470"/>
            <a:ext cx="2078867" cy="954105"/>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Zielgruppen werden angesprochen?</a:t>
            </a:r>
          </a:p>
          <a:p>
            <a:pPr>
              <a:lnSpc>
                <a:spcPct val="90000"/>
              </a:lnSpc>
            </a:pPr>
            <a:r>
              <a:rPr lang="de-DE" sz="1400" dirty="0">
                <a:solidFill>
                  <a:schemeClr val="bg1"/>
                </a:solidFill>
              </a:rPr>
              <a:t>(z. B. Privat- oder Geschäftskunden)</a:t>
            </a:r>
          </a:p>
        </p:txBody>
      </p:sp>
      <p:sp>
        <p:nvSpPr>
          <p:cNvPr id="78" name="Textfeld 77"/>
          <p:cNvSpPr txBox="1"/>
          <p:nvPr/>
        </p:nvSpPr>
        <p:spPr bwMode="gray">
          <a:xfrm>
            <a:off x="2808564" y="4406469"/>
            <a:ext cx="2078866" cy="954107"/>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Wie soll die Ausrichtung des Online-Shops sein? Regional oder </a:t>
            </a:r>
            <a:br>
              <a:rPr lang="de-DE" sz="1400" dirty="0">
                <a:solidFill>
                  <a:schemeClr val="bg1"/>
                </a:solidFill>
              </a:rPr>
            </a:br>
            <a:r>
              <a:rPr lang="de-DE" sz="1400" dirty="0">
                <a:solidFill>
                  <a:schemeClr val="bg1"/>
                </a:solidFill>
              </a:rPr>
              <a:t>(inter-)national?</a:t>
            </a:r>
          </a:p>
        </p:txBody>
      </p:sp>
      <p:sp>
        <p:nvSpPr>
          <p:cNvPr id="79" name="Textfeld 78"/>
          <p:cNvSpPr txBox="1"/>
          <p:nvPr/>
        </p:nvSpPr>
        <p:spPr bwMode="gray">
          <a:xfrm>
            <a:off x="5042338" y="4406470"/>
            <a:ext cx="2079117" cy="954106"/>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Funktionen soll der Online-Shop haben?</a:t>
            </a:r>
          </a:p>
          <a:p>
            <a:pPr>
              <a:lnSpc>
                <a:spcPct val="90000"/>
              </a:lnSpc>
            </a:pPr>
            <a:r>
              <a:rPr lang="de-DE" sz="1400" dirty="0">
                <a:solidFill>
                  <a:schemeClr val="bg1"/>
                </a:solidFill>
              </a:rPr>
              <a:t>(z. B. Warenkorb- oder Wunschzettelfunktion)</a:t>
            </a:r>
          </a:p>
        </p:txBody>
      </p:sp>
      <p:sp>
        <p:nvSpPr>
          <p:cNvPr id="80" name="Textfeld 79"/>
          <p:cNvSpPr txBox="1"/>
          <p:nvPr/>
        </p:nvSpPr>
        <p:spPr bwMode="gray">
          <a:xfrm>
            <a:off x="7302834" y="4406468"/>
            <a:ext cx="2079365" cy="954107"/>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Welche Marketing-Instrumente können eingesetzt werden?</a:t>
            </a:r>
          </a:p>
        </p:txBody>
      </p:sp>
      <p:sp>
        <p:nvSpPr>
          <p:cNvPr id="81" name="Textfeld 80"/>
          <p:cNvSpPr txBox="1"/>
          <p:nvPr/>
        </p:nvSpPr>
        <p:spPr bwMode="gray">
          <a:xfrm>
            <a:off x="9563330" y="4406471"/>
            <a:ext cx="2078866" cy="954104"/>
          </a:xfrm>
          <a:prstGeom prst="rect">
            <a:avLst/>
          </a:prstGeom>
          <a:solidFill>
            <a:schemeClr val="tx1">
              <a:lumMod val="75000"/>
              <a:lumOff val="25000"/>
            </a:schemeClr>
          </a:solidFill>
          <a:ln>
            <a:noFill/>
          </a:ln>
        </p:spPr>
        <p:txBody>
          <a:bodyPr wrap="square" rtlCol="0">
            <a:noAutofit/>
          </a:bodyPr>
          <a:lstStyle/>
          <a:p>
            <a:pPr>
              <a:lnSpc>
                <a:spcPct val="90000"/>
              </a:lnSpc>
            </a:pPr>
            <a:r>
              <a:rPr lang="de-DE" sz="1400" dirty="0">
                <a:solidFill>
                  <a:schemeClr val="bg1"/>
                </a:solidFill>
              </a:rPr>
              <a:t>Wie soll die Lagerhaltung geplant bzw. organisiert werden? (z. B. zentral oder dezentral)</a:t>
            </a:r>
          </a:p>
        </p:txBody>
      </p:sp>
      <p:grpSp>
        <p:nvGrpSpPr>
          <p:cNvPr id="82" name="Gruppieren 81"/>
          <p:cNvGrpSpPr/>
          <p:nvPr/>
        </p:nvGrpSpPr>
        <p:grpSpPr bwMode="gray">
          <a:xfrm>
            <a:off x="9563330" y="5492402"/>
            <a:ext cx="2079117" cy="686115"/>
            <a:chOff x="555471" y="3567953"/>
            <a:chExt cx="2079117" cy="686115"/>
          </a:xfrm>
        </p:grpSpPr>
        <p:sp>
          <p:nvSpPr>
            <p:cNvPr id="83" name="Rechteck 82"/>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4" name="Rechteck 83"/>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5" name="Rechteck 84"/>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86" name="Gruppieren 85"/>
          <p:cNvGrpSpPr/>
          <p:nvPr/>
        </p:nvGrpSpPr>
        <p:grpSpPr bwMode="gray">
          <a:xfrm>
            <a:off x="2808564" y="5492402"/>
            <a:ext cx="2079117" cy="686115"/>
            <a:chOff x="555471" y="3567953"/>
            <a:chExt cx="2079117" cy="686115"/>
          </a:xfrm>
        </p:grpSpPr>
        <p:sp>
          <p:nvSpPr>
            <p:cNvPr id="87" name="Rechteck 86"/>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8" name="Rechteck 87"/>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9" name="Rechteck 88"/>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90" name="Gruppieren 89"/>
          <p:cNvGrpSpPr/>
          <p:nvPr/>
        </p:nvGrpSpPr>
        <p:grpSpPr bwMode="gray">
          <a:xfrm>
            <a:off x="5042338" y="5492402"/>
            <a:ext cx="2079117" cy="686115"/>
            <a:chOff x="555471" y="3567953"/>
            <a:chExt cx="2079117" cy="686115"/>
          </a:xfrm>
        </p:grpSpPr>
        <p:sp>
          <p:nvSpPr>
            <p:cNvPr id="91" name="Rechteck 90"/>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92" name="Rechteck 91"/>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93" name="Rechteck 92"/>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94" name="Gruppieren 93"/>
          <p:cNvGrpSpPr/>
          <p:nvPr/>
        </p:nvGrpSpPr>
        <p:grpSpPr bwMode="gray">
          <a:xfrm>
            <a:off x="7303082" y="5492402"/>
            <a:ext cx="2079117" cy="686115"/>
            <a:chOff x="555471" y="3567953"/>
            <a:chExt cx="2079117" cy="686115"/>
          </a:xfrm>
        </p:grpSpPr>
        <p:sp>
          <p:nvSpPr>
            <p:cNvPr id="95" name="Rechteck 94"/>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96" name="Rechteck 95"/>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97" name="Rechteck 96"/>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98" name="Gruppieren 97"/>
          <p:cNvGrpSpPr/>
          <p:nvPr/>
        </p:nvGrpSpPr>
        <p:grpSpPr bwMode="gray">
          <a:xfrm>
            <a:off x="568418" y="5492402"/>
            <a:ext cx="2079117" cy="686115"/>
            <a:chOff x="555471" y="3567953"/>
            <a:chExt cx="2079117" cy="686115"/>
          </a:xfrm>
        </p:grpSpPr>
        <p:sp>
          <p:nvSpPr>
            <p:cNvPr id="99" name="Rechteck 98"/>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100" name="Rechteck 99"/>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101" name="Rechteck 100"/>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spTree>
    <p:extLst>
      <p:ext uri="{BB962C8B-B14F-4D97-AF65-F5344CB8AC3E}">
        <p14:creationId xmlns:p14="http://schemas.microsoft.com/office/powerpoint/2010/main" val="353027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grpSp>
        <p:nvGrpSpPr>
          <p:cNvPr id="12" name="Gruppieren 11"/>
          <p:cNvGrpSpPr/>
          <p:nvPr/>
        </p:nvGrpSpPr>
        <p:grpSpPr bwMode="gray">
          <a:xfrm>
            <a:off x="0" y="1520626"/>
            <a:ext cx="12190413" cy="854051"/>
            <a:chOff x="0" y="4482467"/>
            <a:chExt cx="12190413" cy="2743561"/>
          </a:xfrm>
          <a:solidFill>
            <a:schemeClr val="tx2"/>
          </a:solidFill>
        </p:grpSpPr>
        <p:sp>
          <p:nvSpPr>
            <p:cNvPr id="13" name="Rectangle 20"/>
            <p:cNvSpPr>
              <a:spLocks noChangeArrowheads="1"/>
            </p:cNvSpPr>
            <p:nvPr/>
          </p:nvSpPr>
          <p:spPr bwMode="gray">
            <a:xfrm>
              <a:off x="0" y="4482467"/>
              <a:ext cx="12190413" cy="2274509"/>
            </a:xfrm>
            <a:prstGeom prst="rect">
              <a:avLst/>
            </a:prstGeom>
            <a:solidFill>
              <a:schemeClr val="accent1">
                <a:lumMod val="75000"/>
              </a:schemeClr>
            </a:solidFill>
            <a:ln>
              <a:noFill/>
            </a:ln>
            <a:extLst/>
          </p:spPr>
          <p:txBody>
            <a:bodyPr vert="horz" wrap="square" lIns="540000" tIns="0" rIns="540000" bIns="0" numCol="1" anchor="ctr" anchorCtr="0" compatLnSpc="1">
              <a:prstTxWarp prst="textNoShape">
                <a:avLst/>
              </a:prstTxWarp>
            </a:bodyPr>
            <a:lstStyle/>
            <a:p>
              <a:pPr>
                <a:lnSpc>
                  <a:spcPct val="90000"/>
                </a:lnSpc>
              </a:pPr>
              <a:r>
                <a:rPr lang="de-DE" sz="2800" dirty="0">
                  <a:solidFill>
                    <a:srgbClr val="FFFFFF"/>
                  </a:solidFill>
                  <a:latin typeface="Bebas Neue" panose="020B0506020202020201" pitchFamily="34" charset="0"/>
                </a:rPr>
                <a:t>Basisfragen und strategische Überlegungen:</a:t>
              </a:r>
            </a:p>
          </p:txBody>
        </p:sp>
        <p:sp>
          <p:nvSpPr>
            <p:cNvPr id="14" name="Gleichschenkliges Dreieck 13"/>
            <p:cNvSpPr/>
            <p:nvPr/>
          </p:nvSpPr>
          <p:spPr bwMode="gray">
            <a:xfrm rot="10800000">
              <a:off x="1325471" y="6718519"/>
              <a:ext cx="651247" cy="507509"/>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
        <p:nvSpPr>
          <p:cNvPr id="32" name="Textfeld 31"/>
          <p:cNvSpPr txBox="1"/>
          <p:nvPr/>
        </p:nvSpPr>
        <p:spPr bwMode="gray">
          <a:xfrm>
            <a:off x="555471" y="2482021"/>
            <a:ext cx="2078867" cy="954105"/>
          </a:xfrm>
          <a:prstGeom prst="rect">
            <a:avLst/>
          </a:prstGeom>
          <a:solidFill>
            <a:schemeClr val="tx1">
              <a:lumMod val="85000"/>
              <a:lumOff val="15000"/>
            </a:schemeClr>
          </a:solidFill>
          <a:ln>
            <a:noFill/>
          </a:ln>
        </p:spPr>
        <p:txBody>
          <a:bodyPr wrap="square" rtlCol="0">
            <a:noAutofit/>
          </a:bodyPr>
          <a:lstStyle/>
          <a:p>
            <a:pPr>
              <a:lnSpc>
                <a:spcPct val="90000"/>
              </a:lnSpc>
            </a:pPr>
            <a:r>
              <a:rPr lang="de-DE" sz="1400" dirty="0">
                <a:solidFill>
                  <a:schemeClr val="bg1"/>
                </a:solidFill>
              </a:rPr>
              <a:t>Welche Zahlungsarten werden den Kunden angeboten?</a:t>
            </a:r>
          </a:p>
        </p:txBody>
      </p:sp>
      <p:sp>
        <p:nvSpPr>
          <p:cNvPr id="33" name="Textfeld 32"/>
          <p:cNvSpPr txBox="1"/>
          <p:nvPr/>
        </p:nvSpPr>
        <p:spPr bwMode="gray">
          <a:xfrm>
            <a:off x="2797071" y="2482020"/>
            <a:ext cx="2078866" cy="954107"/>
          </a:xfrm>
          <a:prstGeom prst="rect">
            <a:avLst/>
          </a:prstGeom>
          <a:solidFill>
            <a:schemeClr val="tx1">
              <a:lumMod val="85000"/>
              <a:lumOff val="15000"/>
            </a:schemeClr>
          </a:solidFill>
          <a:ln>
            <a:noFill/>
          </a:ln>
        </p:spPr>
        <p:txBody>
          <a:bodyPr wrap="square" rtlCol="0">
            <a:noAutofit/>
          </a:bodyPr>
          <a:lstStyle/>
          <a:p>
            <a:pPr>
              <a:lnSpc>
                <a:spcPct val="90000"/>
              </a:lnSpc>
            </a:pPr>
            <a:r>
              <a:rPr lang="de-DE" sz="1400" dirty="0">
                <a:solidFill>
                  <a:schemeClr val="bg1"/>
                </a:solidFill>
              </a:rPr>
              <a:t>Anhand welcher Kriterien lässt sich der Unternehmenserfolg messen? (z. B. Umsatz)</a:t>
            </a:r>
          </a:p>
        </p:txBody>
      </p:sp>
      <p:sp>
        <p:nvSpPr>
          <p:cNvPr id="34" name="Textfeld 33"/>
          <p:cNvSpPr txBox="1"/>
          <p:nvPr/>
        </p:nvSpPr>
        <p:spPr bwMode="gray">
          <a:xfrm>
            <a:off x="5030845" y="2482021"/>
            <a:ext cx="2079117" cy="954106"/>
          </a:xfrm>
          <a:prstGeom prst="rect">
            <a:avLst/>
          </a:prstGeom>
          <a:solidFill>
            <a:schemeClr val="tx1">
              <a:lumMod val="85000"/>
              <a:lumOff val="15000"/>
            </a:schemeClr>
          </a:solidFill>
          <a:ln>
            <a:noFill/>
          </a:ln>
        </p:spPr>
        <p:txBody>
          <a:bodyPr wrap="square" rtlCol="0">
            <a:noAutofit/>
          </a:bodyPr>
          <a:lstStyle/>
          <a:p>
            <a:pPr>
              <a:lnSpc>
                <a:spcPct val="90000"/>
              </a:lnSpc>
            </a:pPr>
            <a:r>
              <a:rPr lang="de-DE" sz="1400" dirty="0">
                <a:solidFill>
                  <a:schemeClr val="bg1"/>
                </a:solidFill>
              </a:rPr>
              <a:t>Welche Faktoren können den Erfolg des E-Commerce gefährden?</a:t>
            </a:r>
          </a:p>
        </p:txBody>
      </p:sp>
      <p:sp>
        <p:nvSpPr>
          <p:cNvPr id="44" name="Textfeld 43"/>
          <p:cNvSpPr txBox="1"/>
          <p:nvPr/>
        </p:nvSpPr>
        <p:spPr bwMode="gray">
          <a:xfrm>
            <a:off x="7291341" y="2482019"/>
            <a:ext cx="2079365"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sp>
        <p:nvSpPr>
          <p:cNvPr id="45" name="Textfeld 44"/>
          <p:cNvSpPr txBox="1"/>
          <p:nvPr/>
        </p:nvSpPr>
        <p:spPr bwMode="gray">
          <a:xfrm>
            <a:off x="9551837" y="2482022"/>
            <a:ext cx="2078866" cy="954104"/>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grpSp>
        <p:nvGrpSpPr>
          <p:cNvPr id="46" name="Gruppieren 45"/>
          <p:cNvGrpSpPr/>
          <p:nvPr/>
        </p:nvGrpSpPr>
        <p:grpSpPr bwMode="gray">
          <a:xfrm>
            <a:off x="9551837" y="3567953"/>
            <a:ext cx="2079117" cy="686115"/>
            <a:chOff x="555471" y="3567953"/>
            <a:chExt cx="2079117" cy="686115"/>
          </a:xfrm>
          <a:solidFill>
            <a:schemeClr val="bg2">
              <a:lumMod val="95000"/>
            </a:schemeClr>
          </a:solidFill>
        </p:grpSpPr>
        <p:sp>
          <p:nvSpPr>
            <p:cNvPr id="47" name="Rechteck 46"/>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48" name="Rechteck 47"/>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49" name="Rechteck 48"/>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50" name="Gruppieren 49"/>
          <p:cNvGrpSpPr/>
          <p:nvPr/>
        </p:nvGrpSpPr>
        <p:grpSpPr bwMode="gray">
          <a:xfrm>
            <a:off x="2797071" y="3567953"/>
            <a:ext cx="2079117" cy="686115"/>
            <a:chOff x="555471" y="3567953"/>
            <a:chExt cx="2079117" cy="686115"/>
          </a:xfrm>
          <a:solidFill>
            <a:schemeClr val="bg2">
              <a:lumMod val="95000"/>
            </a:schemeClr>
          </a:solidFill>
        </p:grpSpPr>
        <p:sp>
          <p:nvSpPr>
            <p:cNvPr id="51" name="Rechteck 50"/>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52" name="Rechteck 51"/>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53" name="Rechteck 52"/>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54" name="Gruppieren 53"/>
          <p:cNvGrpSpPr/>
          <p:nvPr/>
        </p:nvGrpSpPr>
        <p:grpSpPr bwMode="gray">
          <a:xfrm>
            <a:off x="5030845" y="3567953"/>
            <a:ext cx="2079117" cy="686115"/>
            <a:chOff x="555471" y="3567953"/>
            <a:chExt cx="2079117" cy="686115"/>
          </a:xfrm>
          <a:solidFill>
            <a:schemeClr val="bg2">
              <a:lumMod val="95000"/>
            </a:schemeClr>
          </a:solidFill>
        </p:grpSpPr>
        <p:sp>
          <p:nvSpPr>
            <p:cNvPr id="55" name="Rechteck 54"/>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56" name="Rechteck 55"/>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57" name="Rechteck 56"/>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58" name="Gruppieren 57"/>
          <p:cNvGrpSpPr/>
          <p:nvPr/>
        </p:nvGrpSpPr>
        <p:grpSpPr bwMode="gray">
          <a:xfrm>
            <a:off x="7291589" y="3567953"/>
            <a:ext cx="2079117" cy="686115"/>
            <a:chOff x="555471" y="3567953"/>
            <a:chExt cx="2079117" cy="686115"/>
          </a:xfrm>
          <a:solidFill>
            <a:schemeClr val="bg2">
              <a:lumMod val="95000"/>
            </a:schemeClr>
          </a:solidFill>
        </p:grpSpPr>
        <p:sp>
          <p:nvSpPr>
            <p:cNvPr id="59" name="Rechteck 58"/>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0" name="Rechteck 59"/>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1" name="Rechteck 60"/>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62" name="Gruppieren 61"/>
          <p:cNvGrpSpPr/>
          <p:nvPr/>
        </p:nvGrpSpPr>
        <p:grpSpPr bwMode="gray">
          <a:xfrm>
            <a:off x="556925" y="3567953"/>
            <a:ext cx="2079117" cy="686115"/>
            <a:chOff x="555471" y="3567953"/>
            <a:chExt cx="2079117" cy="686115"/>
          </a:xfrm>
          <a:solidFill>
            <a:schemeClr val="bg2">
              <a:lumMod val="95000"/>
            </a:schemeClr>
          </a:solidFill>
        </p:grpSpPr>
        <p:sp>
          <p:nvSpPr>
            <p:cNvPr id="63" name="Rechteck 62"/>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4" name="Rechteck 63"/>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65" name="Rechteck 64"/>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sp>
        <p:nvSpPr>
          <p:cNvPr id="66" name="Textfeld 65"/>
          <p:cNvSpPr txBox="1"/>
          <p:nvPr/>
        </p:nvSpPr>
        <p:spPr bwMode="gray">
          <a:xfrm>
            <a:off x="566964" y="4406470"/>
            <a:ext cx="2078867" cy="954105"/>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sp>
        <p:nvSpPr>
          <p:cNvPr id="67" name="Textfeld 66"/>
          <p:cNvSpPr txBox="1"/>
          <p:nvPr/>
        </p:nvSpPr>
        <p:spPr bwMode="gray">
          <a:xfrm>
            <a:off x="2808564" y="4406469"/>
            <a:ext cx="2078866"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sp>
        <p:nvSpPr>
          <p:cNvPr id="68" name="Textfeld 67"/>
          <p:cNvSpPr txBox="1"/>
          <p:nvPr/>
        </p:nvSpPr>
        <p:spPr bwMode="gray">
          <a:xfrm>
            <a:off x="5042338" y="4406470"/>
            <a:ext cx="2079117" cy="954106"/>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sp>
        <p:nvSpPr>
          <p:cNvPr id="69" name="Textfeld 68"/>
          <p:cNvSpPr txBox="1"/>
          <p:nvPr/>
        </p:nvSpPr>
        <p:spPr bwMode="gray">
          <a:xfrm>
            <a:off x="7302834" y="4406468"/>
            <a:ext cx="2079365"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sp>
        <p:nvSpPr>
          <p:cNvPr id="70" name="Textfeld 69"/>
          <p:cNvSpPr txBox="1"/>
          <p:nvPr/>
        </p:nvSpPr>
        <p:spPr bwMode="gray">
          <a:xfrm>
            <a:off x="9563330" y="4406471"/>
            <a:ext cx="2078866" cy="954104"/>
          </a:xfrm>
          <a:prstGeom prst="rect">
            <a:avLst/>
          </a:prstGeom>
          <a:solidFill>
            <a:schemeClr val="tx1">
              <a:lumMod val="85000"/>
              <a:lumOff val="15000"/>
            </a:schemeClr>
          </a:solidFill>
          <a:ln>
            <a:noFill/>
          </a:ln>
        </p:spPr>
        <p:txBody>
          <a:bodyPr wrap="square" rtlCol="0">
            <a:noAutofit/>
          </a:bodyPr>
          <a:lstStyle/>
          <a:p>
            <a:pPr>
              <a:lnSpc>
                <a:spcPct val="90000"/>
              </a:lnSpc>
            </a:pPr>
            <a:endParaRPr lang="de-DE" sz="1400" dirty="0">
              <a:solidFill>
                <a:schemeClr val="bg1"/>
              </a:solidFill>
            </a:endParaRPr>
          </a:p>
        </p:txBody>
      </p:sp>
      <p:grpSp>
        <p:nvGrpSpPr>
          <p:cNvPr id="71" name="Gruppieren 70"/>
          <p:cNvGrpSpPr/>
          <p:nvPr/>
        </p:nvGrpSpPr>
        <p:grpSpPr bwMode="gray">
          <a:xfrm>
            <a:off x="9563330" y="5492402"/>
            <a:ext cx="2079117" cy="686115"/>
            <a:chOff x="555471" y="3567953"/>
            <a:chExt cx="2079117" cy="686115"/>
          </a:xfrm>
          <a:solidFill>
            <a:schemeClr val="bg2">
              <a:lumMod val="95000"/>
            </a:schemeClr>
          </a:solidFill>
        </p:grpSpPr>
        <p:sp>
          <p:nvSpPr>
            <p:cNvPr id="72" name="Rechteck 71"/>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3" name="Rechteck 72"/>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4" name="Rechteck 73"/>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75" name="Gruppieren 74"/>
          <p:cNvGrpSpPr/>
          <p:nvPr/>
        </p:nvGrpSpPr>
        <p:grpSpPr bwMode="gray">
          <a:xfrm>
            <a:off x="2808564" y="5492402"/>
            <a:ext cx="2079117" cy="686115"/>
            <a:chOff x="555471" y="3567953"/>
            <a:chExt cx="2079117" cy="686115"/>
          </a:xfrm>
          <a:solidFill>
            <a:schemeClr val="bg2">
              <a:lumMod val="95000"/>
            </a:schemeClr>
          </a:solidFill>
        </p:grpSpPr>
        <p:sp>
          <p:nvSpPr>
            <p:cNvPr id="76" name="Rechteck 75"/>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7" name="Rechteck 76"/>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78" name="Rechteck 77"/>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79" name="Gruppieren 78"/>
          <p:cNvGrpSpPr/>
          <p:nvPr/>
        </p:nvGrpSpPr>
        <p:grpSpPr bwMode="gray">
          <a:xfrm>
            <a:off x="5042338" y="5492402"/>
            <a:ext cx="2079117" cy="686115"/>
            <a:chOff x="555471" y="3567953"/>
            <a:chExt cx="2079117" cy="686115"/>
          </a:xfrm>
          <a:solidFill>
            <a:schemeClr val="bg2">
              <a:lumMod val="95000"/>
            </a:schemeClr>
          </a:solidFill>
        </p:grpSpPr>
        <p:sp>
          <p:nvSpPr>
            <p:cNvPr id="80" name="Rechteck 79"/>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1" name="Rechteck 80"/>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2" name="Rechteck 81"/>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83" name="Gruppieren 82"/>
          <p:cNvGrpSpPr/>
          <p:nvPr/>
        </p:nvGrpSpPr>
        <p:grpSpPr bwMode="gray">
          <a:xfrm>
            <a:off x="7303082" y="5492402"/>
            <a:ext cx="2079117" cy="686115"/>
            <a:chOff x="555471" y="3567953"/>
            <a:chExt cx="2079117" cy="686115"/>
          </a:xfrm>
          <a:solidFill>
            <a:schemeClr val="bg2">
              <a:lumMod val="95000"/>
            </a:schemeClr>
          </a:solidFill>
        </p:grpSpPr>
        <p:sp>
          <p:nvSpPr>
            <p:cNvPr id="84" name="Rechteck 83"/>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5" name="Rechteck 84"/>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6" name="Rechteck 85"/>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grpSp>
        <p:nvGrpSpPr>
          <p:cNvPr id="87" name="Gruppieren 86"/>
          <p:cNvGrpSpPr/>
          <p:nvPr/>
        </p:nvGrpSpPr>
        <p:grpSpPr bwMode="gray">
          <a:xfrm>
            <a:off x="568418" y="5492402"/>
            <a:ext cx="2079117" cy="686115"/>
            <a:chOff x="555471" y="3567953"/>
            <a:chExt cx="2079117" cy="686115"/>
          </a:xfrm>
          <a:solidFill>
            <a:schemeClr val="bg2">
              <a:lumMod val="95000"/>
            </a:schemeClr>
          </a:solidFill>
        </p:grpSpPr>
        <p:sp>
          <p:nvSpPr>
            <p:cNvPr id="88" name="Rechteck 87"/>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89" name="Rechteck 88"/>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90" name="Rechteck 89"/>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grpSp>
    </p:spTree>
    <p:extLst>
      <p:ext uri="{BB962C8B-B14F-4D97-AF65-F5344CB8AC3E}">
        <p14:creationId xmlns:p14="http://schemas.microsoft.com/office/powerpoint/2010/main" val="50971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grpSp>
        <p:nvGrpSpPr>
          <p:cNvPr id="12" name="Gruppieren 11"/>
          <p:cNvGrpSpPr/>
          <p:nvPr/>
        </p:nvGrpSpPr>
        <p:grpSpPr bwMode="gray">
          <a:xfrm>
            <a:off x="0" y="1519926"/>
            <a:ext cx="12190413" cy="846284"/>
            <a:chOff x="0" y="4482467"/>
            <a:chExt cx="12190413" cy="2718611"/>
          </a:xfrm>
          <a:solidFill>
            <a:schemeClr val="bg1">
              <a:lumMod val="95000"/>
            </a:schemeClr>
          </a:solidFill>
        </p:grpSpPr>
        <p:sp>
          <p:nvSpPr>
            <p:cNvPr id="13" name="Rectangle 20"/>
            <p:cNvSpPr>
              <a:spLocks noChangeArrowheads="1"/>
            </p:cNvSpPr>
            <p:nvPr/>
          </p:nvSpPr>
          <p:spPr bwMode="gray">
            <a:xfrm>
              <a:off x="0" y="4482467"/>
              <a:ext cx="12190413" cy="2274509"/>
            </a:xfrm>
            <a:prstGeom prst="rect">
              <a:avLst/>
            </a:prstGeom>
            <a:grpFill/>
            <a:ln>
              <a:noFill/>
            </a:ln>
            <a:extLst/>
          </p:spPr>
          <p:txBody>
            <a:bodyPr vert="horz" wrap="square" lIns="540000" tIns="0" rIns="540000" bIns="0" numCol="1" anchor="ctr" anchorCtr="0" compatLnSpc="1">
              <a:prstTxWarp prst="textNoShape">
                <a:avLst/>
              </a:prstTxWarp>
            </a:bodyPr>
            <a:lstStyle/>
            <a:p>
              <a:pPr>
                <a:lnSpc>
                  <a:spcPct val="90000"/>
                </a:lnSpc>
              </a:pPr>
              <a:r>
                <a:rPr lang="de-DE" sz="2800" dirty="0">
                  <a:latin typeface="Bebas Neue" panose="020B0506020202020201" pitchFamily="34" charset="0"/>
                </a:rPr>
                <a:t>Weitere Tipps und Hinweise</a:t>
              </a:r>
            </a:p>
          </p:txBody>
        </p:sp>
        <p:sp>
          <p:nvSpPr>
            <p:cNvPr id="14" name="Gleichschenkliges Dreieck 13"/>
            <p:cNvSpPr/>
            <p:nvPr/>
          </p:nvSpPr>
          <p:spPr bwMode="gray">
            <a:xfrm rot="10800000">
              <a:off x="1325471" y="6693569"/>
              <a:ext cx="651247" cy="507509"/>
            </a:xfrm>
            <a:prstGeom prst="triangle">
              <a:avLst/>
            </a:prstGeom>
            <a:grpFill/>
            <a:ln w="12700">
              <a:noFill/>
              <a:round/>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de-DE" dirty="0"/>
            </a:p>
          </p:txBody>
        </p:sp>
      </p:grpSp>
      <p:grpSp>
        <p:nvGrpSpPr>
          <p:cNvPr id="2" name="Gruppieren 1"/>
          <p:cNvGrpSpPr/>
          <p:nvPr/>
        </p:nvGrpSpPr>
        <p:grpSpPr bwMode="gray">
          <a:xfrm>
            <a:off x="554039" y="2622175"/>
            <a:ext cx="11095562" cy="3210299"/>
            <a:chOff x="554039" y="2622176"/>
            <a:chExt cx="11095562" cy="2998646"/>
          </a:xfrm>
        </p:grpSpPr>
        <p:sp>
          <p:nvSpPr>
            <p:cNvPr id="5" name="Textfeld 4"/>
            <p:cNvSpPr txBox="1"/>
            <p:nvPr/>
          </p:nvSpPr>
          <p:spPr bwMode="gray">
            <a:xfrm>
              <a:off x="554039" y="2622176"/>
              <a:ext cx="11095561" cy="738664"/>
            </a:xfrm>
            <a:prstGeom prst="rect">
              <a:avLst/>
            </a:prstGeom>
            <a:noFill/>
            <a:ln>
              <a:noFill/>
              <a:prstDash val="dash"/>
            </a:ln>
          </p:spPr>
          <p:txBody>
            <a:bodyPr wrap="square" rtlCol="0">
              <a:noAutofit/>
            </a:bodyPr>
            <a:lstStyle/>
            <a:p>
              <a:pPr marL="266700" indent="-266700">
                <a:lnSpc>
                  <a:spcPct val="90000"/>
                </a:lnSpc>
              </a:pPr>
              <a:r>
                <a:rPr lang="de-DE" sz="2400" dirty="0">
                  <a:latin typeface="Bebas Neue" panose="020B0506020202020201" pitchFamily="34" charset="0"/>
                </a:rPr>
                <a:t>1. </a:t>
              </a:r>
              <a:r>
                <a:rPr lang="de-DE" sz="1800" dirty="0"/>
                <a:t>Ein individueller Kundendialog muss regelmäßig bei Anfragen und Beschwerden gepflegt werden (z. B. über Feedbacks oder Kontaktformulare).</a:t>
              </a:r>
            </a:p>
          </p:txBody>
        </p:sp>
        <p:sp>
          <p:nvSpPr>
            <p:cNvPr id="100" name="Textfeld 99"/>
            <p:cNvSpPr txBox="1"/>
            <p:nvPr/>
          </p:nvSpPr>
          <p:spPr bwMode="gray">
            <a:xfrm>
              <a:off x="554039" y="3325671"/>
              <a:ext cx="11095562" cy="738664"/>
            </a:xfrm>
            <a:prstGeom prst="rect">
              <a:avLst/>
            </a:prstGeom>
            <a:noFill/>
            <a:ln>
              <a:noFill/>
              <a:prstDash val="dash"/>
            </a:ln>
          </p:spPr>
          <p:txBody>
            <a:bodyPr wrap="square" rtlCol="0">
              <a:noAutofit/>
            </a:bodyPr>
            <a:lstStyle/>
            <a:p>
              <a:pPr marL="266700" indent="-266700">
                <a:lnSpc>
                  <a:spcPct val="90000"/>
                </a:lnSpc>
              </a:pPr>
              <a:r>
                <a:rPr lang="de-DE" sz="2400" dirty="0">
                  <a:latin typeface="Bebas Neue" panose="020B0506020202020201" pitchFamily="34" charset="0"/>
                </a:rPr>
                <a:t>2. </a:t>
              </a:r>
              <a:r>
                <a:rPr lang="de-DE" sz="1800" dirty="0"/>
                <a:t>Eine unterstützende Software muss eingesetzt werden, damit die Kommunikation bezüglich des E-Commerce-Angebots nachvollzogen werden kann (z. B. Ticketsystem).</a:t>
              </a:r>
            </a:p>
          </p:txBody>
        </p:sp>
        <p:sp>
          <p:nvSpPr>
            <p:cNvPr id="101" name="Textfeld 100"/>
            <p:cNvSpPr txBox="1"/>
            <p:nvPr/>
          </p:nvSpPr>
          <p:spPr bwMode="gray">
            <a:xfrm>
              <a:off x="554039" y="4029166"/>
              <a:ext cx="11095562" cy="738664"/>
            </a:xfrm>
            <a:prstGeom prst="rect">
              <a:avLst/>
            </a:prstGeom>
            <a:noFill/>
            <a:ln>
              <a:noFill/>
              <a:prstDash val="dash"/>
            </a:ln>
          </p:spPr>
          <p:txBody>
            <a:bodyPr wrap="square" rtlCol="0">
              <a:noAutofit/>
            </a:bodyPr>
            <a:lstStyle/>
            <a:p>
              <a:pPr marL="266700" indent="-266700">
                <a:lnSpc>
                  <a:spcPct val="90000"/>
                </a:lnSpc>
              </a:pPr>
              <a:r>
                <a:rPr lang="de-DE" sz="2400" dirty="0">
                  <a:latin typeface="Bebas Neue" panose="020B0506020202020201" pitchFamily="34" charset="0"/>
                </a:rPr>
                <a:t>3. </a:t>
              </a:r>
              <a:r>
                <a:rPr lang="de-DE" sz="1800" dirty="0"/>
                <a:t>Um das Nutzerverhalten messen und die Shop-Qualität verbessern zu können, müssen Web-Controlling-Lösungen implementiert werden.</a:t>
              </a:r>
            </a:p>
          </p:txBody>
        </p:sp>
        <p:sp>
          <p:nvSpPr>
            <p:cNvPr id="102" name="Textfeld 101"/>
            <p:cNvSpPr txBox="1"/>
            <p:nvPr/>
          </p:nvSpPr>
          <p:spPr bwMode="gray">
            <a:xfrm>
              <a:off x="554039" y="4732661"/>
              <a:ext cx="11095562" cy="461665"/>
            </a:xfrm>
            <a:prstGeom prst="rect">
              <a:avLst/>
            </a:prstGeom>
            <a:noFill/>
            <a:ln>
              <a:noFill/>
              <a:prstDash val="dash"/>
            </a:ln>
          </p:spPr>
          <p:txBody>
            <a:bodyPr wrap="square" rtlCol="0">
              <a:noAutofit/>
            </a:bodyPr>
            <a:lstStyle/>
            <a:p>
              <a:pPr>
                <a:lnSpc>
                  <a:spcPct val="90000"/>
                </a:lnSpc>
              </a:pPr>
              <a:r>
                <a:rPr lang="de-DE" sz="2400" dirty="0">
                  <a:latin typeface="Bebas Neue" panose="020B0506020202020201" pitchFamily="34" charset="0"/>
                </a:rPr>
                <a:t>4. </a:t>
              </a:r>
              <a:r>
                <a:rPr lang="de-DE" sz="1800" dirty="0"/>
                <a:t>Sowohl eigenes Personal als auch Externe sollten regelmäßig Tests durchführen.</a:t>
              </a:r>
            </a:p>
          </p:txBody>
        </p:sp>
        <p:sp>
          <p:nvSpPr>
            <p:cNvPr id="103" name="Textfeld 102"/>
            <p:cNvSpPr txBox="1"/>
            <p:nvPr/>
          </p:nvSpPr>
          <p:spPr bwMode="gray">
            <a:xfrm>
              <a:off x="554039" y="5159157"/>
              <a:ext cx="11095562" cy="461665"/>
            </a:xfrm>
            <a:prstGeom prst="rect">
              <a:avLst/>
            </a:prstGeom>
            <a:noFill/>
            <a:ln>
              <a:noFill/>
              <a:prstDash val="dash"/>
            </a:ln>
          </p:spPr>
          <p:txBody>
            <a:bodyPr wrap="square" rtlCol="0">
              <a:noAutofit/>
            </a:bodyPr>
            <a:lstStyle/>
            <a:p>
              <a:pPr>
                <a:lnSpc>
                  <a:spcPct val="90000"/>
                </a:lnSpc>
              </a:pPr>
              <a:r>
                <a:rPr lang="de-DE" sz="2400" dirty="0">
                  <a:latin typeface="Bebas Neue" panose="020B0506020202020201" pitchFamily="34" charset="0"/>
                </a:rPr>
                <a:t>5. </a:t>
              </a:r>
              <a:r>
                <a:rPr lang="de-DE" sz="1800" dirty="0"/>
                <a:t>Dem neu eingerichteten Shop- bzw. E-Commerce-Projekt muss Zeit gelassen werden, sich zu etablieren.</a:t>
              </a:r>
            </a:p>
          </p:txBody>
        </p:sp>
      </p:grpSp>
      <p:sp>
        <p:nvSpPr>
          <p:cNvPr id="15" name="Freeform 21"/>
          <p:cNvSpPr>
            <a:spLocks noChangeAspect="1" noEditPoints="1"/>
          </p:cNvSpPr>
          <p:nvPr/>
        </p:nvSpPr>
        <p:spPr bwMode="gray">
          <a:xfrm>
            <a:off x="4345311" y="1708172"/>
            <a:ext cx="465451" cy="32699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solidFill>
            <a:schemeClr val="accent3">
              <a:lumMod val="75000"/>
            </a:schemeClr>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1902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
          <p:cNvGrpSpPr/>
          <p:nvPr/>
        </p:nvGrpSpPr>
        <p:grpSpPr bwMode="gray">
          <a:xfrm>
            <a:off x="540000" y="-63499"/>
            <a:ext cx="454588" cy="830549"/>
            <a:chOff x="429379" y="-62937"/>
            <a:chExt cx="454588" cy="830549"/>
          </a:xfrm>
          <a:effectLst>
            <a:outerShdw blurRad="25400" dist="12700" dir="2700000" algn="tl" rotWithShape="0">
              <a:prstClr val="black">
                <a:alpha val="40000"/>
              </a:prstClr>
            </a:outerShdw>
          </a:effectLst>
        </p:grpSpPr>
        <p:sp>
          <p:nvSpPr>
            <p:cNvPr id="13"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sp>
          <p:nvSpPr>
            <p:cNvPr id="14"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grpSp>
      <p:sp>
        <p:nvSpPr>
          <p:cNvPr id="11" name="Content Placeholder 1"/>
          <p:cNvSpPr/>
          <p:nvPr/>
        </p:nvSpPr>
        <p:spPr bwMode="gray">
          <a:xfrm>
            <a:off x="5400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5400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a:solidFill>
                  <a:srgbClr val="3498DB">
                    <a:lumMod val="50000"/>
                  </a:srgbClr>
                </a:solidFill>
                <a:latin typeface="Bebas Neue" panose="020B0506020202020201" pitchFamily="34" charset="0"/>
              </a:rPr>
              <a:t>Bebas neue</a:t>
            </a:r>
          </a:p>
          <a:p>
            <a:pPr defTabSz="914127">
              <a:lnSpc>
                <a:spcPct val="90000"/>
              </a:lnSpc>
              <a:spcBef>
                <a:spcPts val="1000"/>
              </a:spcBef>
            </a:pPr>
            <a:r>
              <a:rPr lang="de-DE" sz="2000" dirty="0">
                <a:solidFill>
                  <a:prstClr val="black">
                    <a:lumMod val="75000"/>
                    <a:lumOff val="25000"/>
                  </a:prstClr>
                </a:solidFill>
              </a:rPr>
              <a:t>http://www.dafont.com/bebas-neue.font</a:t>
            </a:r>
          </a:p>
        </p:txBody>
      </p:sp>
      <p:grpSp>
        <p:nvGrpSpPr>
          <p:cNvPr id="15" name="Gruppieren 2"/>
          <p:cNvGrpSpPr/>
          <p:nvPr/>
        </p:nvGrpSpPr>
        <p:grpSpPr bwMode="gray">
          <a:xfrm>
            <a:off x="6789600" y="-63500"/>
            <a:ext cx="454588" cy="830549"/>
            <a:chOff x="6622790" y="-62938"/>
            <a:chExt cx="454588" cy="830549"/>
          </a:xfrm>
          <a:effectLst>
            <a:outerShdw blurRad="25400" dist="12700" dir="2700000" algn="tl" rotWithShape="0">
              <a:prstClr val="black">
                <a:alpha val="40000"/>
              </a:prstClr>
            </a:outerShdw>
          </a:effectLst>
        </p:grpSpPr>
        <p:sp>
          <p:nvSpPr>
            <p:cNvPr id="16"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sp>
          <p:nvSpPr>
            <p:cNvPr id="17"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grpSp>
      <p:sp>
        <p:nvSpPr>
          <p:cNvPr id="10" name="Content Placeholder 2"/>
          <p:cNvSpPr/>
          <p:nvPr/>
        </p:nvSpPr>
        <p:spPr bwMode="gray">
          <a:xfrm>
            <a:off x="67896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dirty="0">
                <a:solidFill>
                  <a:prstClr val="black"/>
                </a:solidFill>
              </a:rPr>
              <a:t>Vielen Dank dass Sie sich für unsere</a:t>
            </a:r>
            <a:br>
              <a:rPr lang="de-DE" sz="2000" dirty="0">
                <a:solidFill>
                  <a:prstClr val="black"/>
                </a:solidFill>
              </a:rPr>
            </a:br>
            <a:r>
              <a:rPr lang="de-DE" sz="2000" dirty="0">
                <a:solidFill>
                  <a:prstClr val="black"/>
                </a:solidFill>
              </a:rPr>
              <a:t>Vorlagen entschieden haben.</a:t>
            </a:r>
          </a:p>
          <a:p>
            <a:pPr defTabSz="914127">
              <a:lnSpc>
                <a:spcPct val="90000"/>
              </a:lnSpc>
              <a:spcBef>
                <a:spcPts val="1000"/>
              </a:spcBef>
            </a:pPr>
            <a:r>
              <a:rPr lang="de-DE" sz="1500" dirty="0">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de-DE" sz="1500" dirty="0">
                <a:solidFill>
                  <a:prstClr val="black"/>
                </a:solidFill>
              </a:rPr>
              <a:t>Die Schriftarten können kostenfrei über die unten genannte Internetseite heruntergeladen werden. Kopieren Sie dazu einfach den Link in das Adressfenster Ihres Web-Browsers.</a:t>
            </a:r>
          </a:p>
        </p:txBody>
      </p:sp>
      <p:sp>
        <p:nvSpPr>
          <p:cNvPr id="9" name="Textfeld 2"/>
          <p:cNvSpPr txBox="1"/>
          <p:nvPr/>
        </p:nvSpPr>
        <p:spPr bwMode="gray">
          <a:xfrm>
            <a:off x="67896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a:solidFill>
                  <a:srgbClr val="3498DB">
                    <a:lumMod val="50000"/>
                  </a:srgbClr>
                </a:solidFill>
                <a:latin typeface="Bebas Neue" panose="020B0506020202020201" pitchFamily="34" charset="0"/>
              </a:rPr>
              <a:t>Bebas neue</a:t>
            </a:r>
          </a:p>
          <a:p>
            <a:pPr defTabSz="914127">
              <a:lnSpc>
                <a:spcPct val="80000"/>
              </a:lnSpc>
              <a:spcBef>
                <a:spcPts val="1000"/>
              </a:spcBef>
            </a:pPr>
            <a:r>
              <a:rPr lang="de-DE" sz="2000" dirty="0">
                <a:solidFill>
                  <a:prstClr val="black">
                    <a:lumMod val="75000"/>
                    <a:lumOff val="25000"/>
                  </a:prstClr>
                </a:solidFill>
              </a:rPr>
              <a:t>http://www.dafont.com/de/bebas-neue.font</a:t>
            </a:r>
          </a:p>
        </p:txBody>
      </p:sp>
      <p:pic>
        <p:nvPicPr>
          <p:cNvPr id="19"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50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E-Business</Template>
  <TotalTime>0</TotalTime>
  <Words>3561</Words>
  <Application>Microsoft Office PowerPoint</Application>
  <PresentationFormat>Benutzerdefiniert</PresentationFormat>
  <Paragraphs>1036</Paragraphs>
  <Slides>99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99</vt:i4>
      </vt:variant>
    </vt:vector>
  </HeadingPairs>
  <TitlesOfParts>
    <vt:vector size="105" baseType="lpstr">
      <vt:lpstr>Arial</vt:lpstr>
      <vt:lpstr>Bebas Neue</vt:lpstr>
      <vt:lpstr>Wingdings</vt:lpstr>
      <vt:lpstr>Calibri</vt:lpstr>
      <vt:lpstr>Calibri Light</vt:lpstr>
      <vt:lpstr>PRESENTATIONLOAD</vt:lpstr>
      <vt:lpstr>E-BUSINESS / E-COMMERCE</vt:lpstr>
      <vt:lpstr>AGENDA</vt:lpstr>
      <vt:lpstr>Einführung</vt:lpstr>
      <vt:lpstr>EINFÜHRUNG</vt:lpstr>
      <vt:lpstr>EINFÜHRUNG</vt:lpstr>
      <vt:lpstr>E-Business</vt:lpstr>
      <vt:lpstr>PowerPoint-Präsentation</vt:lpstr>
      <vt:lpstr>PowerPoint-Präsentation</vt:lpstr>
      <vt:lpstr>E-Business 1. GRUNDLAGEN</vt:lpstr>
      <vt:lpstr>GRUNDLAGEN</vt:lpstr>
      <vt:lpstr>GRUNDLAGEN</vt:lpstr>
      <vt:lpstr>GRUNDLAGEN</vt:lpstr>
      <vt:lpstr>GRUNDLAGEN</vt:lpstr>
      <vt:lpstr>GRUNDLAGEN</vt:lpstr>
      <vt:lpstr>GRUNDLAGEN</vt:lpstr>
      <vt:lpstr>GRUNDLAGEN</vt:lpstr>
      <vt:lpstr>GRUNDLAGEN</vt:lpstr>
      <vt:lpstr>GRUNDLAGEN</vt:lpstr>
      <vt:lpstr>GRUNDLAGEN</vt:lpstr>
      <vt:lpstr>GRUNDLAGEN</vt:lpstr>
      <vt:lpstr>GRUNDLAGEN</vt:lpstr>
      <vt:lpstr>E-Business 2. INTERAKTION</vt:lpstr>
      <vt:lpstr>INTERAKTION</vt:lpstr>
      <vt:lpstr>INTERAKTION</vt:lpstr>
      <vt:lpstr>INTERAKTION</vt:lpstr>
      <vt:lpstr>INTERAKTION</vt:lpstr>
      <vt:lpstr>INTERAKTION</vt:lpstr>
      <vt:lpstr>INTERAKTION</vt:lpstr>
      <vt:lpstr>INTERAKTION</vt:lpstr>
      <vt:lpstr>INTERAKTION</vt:lpstr>
      <vt:lpstr>INTERAKTION</vt:lpstr>
      <vt:lpstr>E-Business 3. VOR- UND NACHTEILE</vt:lpstr>
      <vt:lpstr>VOR- UND NACHTEILE</vt:lpstr>
      <vt:lpstr>E-Business 4. ABGRENZUNG E-BUSINESS / E-COMMERCE</vt:lpstr>
      <vt:lpstr>ABGRENZUNG E-BUSINESS UND E-COMMERCE</vt:lpstr>
      <vt:lpstr>ABGRENZUNG E-BUSINESS UND E-COMMERCE</vt:lpstr>
      <vt:lpstr>ABGRENZUNG E-BUSINESS UND E-COMMERCE</vt:lpstr>
      <vt:lpstr>ABGRENZUNG E-BUSINESS UND E-COMMERCE</vt:lpstr>
      <vt:lpstr>E-Commerce</vt:lpstr>
      <vt:lpstr>PowerPoint-Präsentation</vt:lpstr>
      <vt:lpstr>DEFINITION</vt:lpstr>
      <vt:lpstr>E-Business 1. GRUNDLAGEN</vt:lpstr>
      <vt:lpstr>GRUNDLAGEN</vt:lpstr>
      <vt:lpstr>GRUNDLAGEN</vt:lpstr>
      <vt:lpstr>GRUNDLAGEN</vt:lpstr>
      <vt:lpstr>GRUNDLAGEN</vt:lpstr>
      <vt:lpstr>GRUNDLAGEN</vt:lpstr>
      <vt:lpstr>E-Business 2. E-COMMERCE-STRATEGIE</vt:lpstr>
      <vt:lpstr>E-COMMERCE-STRATEGIE</vt:lpstr>
      <vt:lpstr>E-COMMERCE-STRATEGIE</vt:lpstr>
      <vt:lpstr>E-COMMERCE-STRATEGIE</vt:lpstr>
      <vt:lpstr>E-COMMERCE-STRATEGIE</vt:lpstr>
      <vt:lpstr>E-COMMERCE-STRATEGIE</vt:lpstr>
      <vt:lpstr>E-Business 3. METHODEN</vt:lpstr>
      <vt:lpstr>METHODEN</vt:lpstr>
      <vt:lpstr>METHODEN</vt:lpstr>
      <vt:lpstr>METHODEN</vt:lpstr>
      <vt:lpstr>METHODEN</vt:lpstr>
      <vt:lpstr>METHODEN</vt:lpstr>
      <vt:lpstr>METHODEN</vt:lpstr>
      <vt:lpstr>E-Business 4. ENTWICKLUNG IN DEUTSCHLAND</vt:lpstr>
      <vt:lpstr>ENTWICKLUNG IN DEUTSCHLAND</vt:lpstr>
      <vt:lpstr>ENTWICKLUNG IN DEUTSCHLAND</vt:lpstr>
      <vt:lpstr>E-Business 5. VOR- UND NACHTEILE</vt:lpstr>
      <vt:lpstr>VOR- UND NACHTEILE</vt:lpstr>
      <vt:lpstr>VOR- UND NACHTEILE</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Geschäftsmodelle</vt:lpstr>
      <vt:lpstr>GESCHÄFTSMODELLE</vt:lpstr>
      <vt:lpstr>GESCHÄFTSMODELLE</vt:lpstr>
      <vt:lpstr>GESCHÄFTSMODELLE</vt:lpstr>
      <vt:lpstr>GESCHÄFTSMODELLE</vt:lpstr>
      <vt:lpstr>GESCHÄFTSMODELLE</vt:lpstr>
      <vt:lpstr>GESCHÄFTSMODELLE</vt:lpstr>
      <vt:lpstr>Zusammenfassung UND Zukunftsaussichten</vt:lpstr>
      <vt:lpstr>PowerPoint-Präsentation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Umsetzung und Checklisten</vt:lpstr>
      <vt:lpstr>UMSETZUNG UND CHECKLISTEN</vt:lpstr>
      <vt:lpstr>UMSETZUNG UND CHECKLISTEN</vt:lpstr>
      <vt:lpstr>UMSETZUNG UND CHECKLISTEN</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E-BUSINESS UND E-COMMERCE</dc:title>
  <dc:creator/>
  <dc:description>www.presentationload.com</dc:description>
  <cp:lastModifiedBy>ac@pl</cp:lastModifiedBy>
  <cp:revision>1044</cp:revision>
  <dcterms:created xsi:type="dcterms:W3CDTF">2016-02-23T10:47:55Z</dcterms:created>
  <dcterms:modified xsi:type="dcterms:W3CDTF">2017-07-13T15:11:22Z</dcterms:modified>
</cp:coreProperties>
</file>